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Play" panose="020B0604020202020204" charset="0"/>
      <p:regular r:id="rId23"/>
      <p:bold r:id="rId24"/>
    </p:embeddedFont>
    <p:embeddedFont>
      <p:font typeface="Montserrat SemiBold" pitchFamily="2" charset="-52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Montserrat Black" pitchFamily="2" charset="-52"/>
      <p:bold r:id="rId33"/>
      <p:boldItalic r:id="rId34"/>
    </p:embeddedFont>
    <p:embeddedFont>
      <p:font typeface="Montserrat" pitchFamily="2" charset="-52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48">
          <p15:clr>
            <a:srgbClr val="A4A3A4"/>
          </p15:clr>
        </p15:guide>
        <p15:guide id="2" pos="2880">
          <p15:clr>
            <a:srgbClr val="A4A3A4"/>
          </p15:clr>
        </p15:guide>
        <p15:guide id="3" pos="298">
          <p15:clr>
            <a:srgbClr val="747775"/>
          </p15:clr>
        </p15:guide>
        <p15:guide id="4" orient="horz" pos="275">
          <p15:clr>
            <a:srgbClr val="747775"/>
          </p15:clr>
        </p15:guide>
        <p15:guide id="5" pos="397">
          <p15:clr>
            <a:srgbClr val="747775"/>
          </p15:clr>
        </p15:guide>
        <p15:guide id="6" pos="546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67C090-20FE-4E59-A9CD-25A01E01891E}">
  <a:tblStyle styleId="{EF67C090-20FE-4E59-A9CD-25A01E01891E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20" y="196"/>
      </p:cViewPr>
      <p:guideLst>
        <p:guide orient="horz" pos="2548"/>
        <p:guide pos="2880"/>
        <p:guide pos="298"/>
        <p:guide orient="horz" pos="275"/>
        <p:guide pos="397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57" name="Google Shape;3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85" name="Google Shape;3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23" name="Google Shape;23;p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350"/>
              <a:buNone/>
              <a:defRPr sz="135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/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05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5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6177667" y="3527961"/>
            <a:ext cx="2137800" cy="768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77625" tIns="38800" rIns="77625" bIns="38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endParaRPr sz="1528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3" descr="Ein Bild, das Schrift, Grafiken, Text, Grafikdesig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5638" y="3633303"/>
            <a:ext cx="1369855" cy="50252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475025" y="910725"/>
            <a:ext cx="4605600" cy="1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25" tIns="38800" rIns="77625" bIns="388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24"/>
              <a:buFont typeface="Arial"/>
              <a:buNone/>
            </a:pPr>
            <a:r>
              <a:rPr lang="ru-RU" sz="7424" b="1" i="0" u="none" strike="noStrike" cap="none">
                <a:solidFill>
                  <a:srgbClr val="00A3D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Фізика</a:t>
            </a:r>
            <a:endParaRPr sz="5131" b="0" i="0" u="none" strike="noStrike" cap="non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4938764" y="902814"/>
            <a:ext cx="3377100" cy="1127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77625" tIns="38800" rIns="77625" bIns="38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endParaRPr sz="1528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828136" y="2030454"/>
            <a:ext cx="5349900" cy="2266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77625" tIns="38800" rIns="77625" bIns="38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endParaRPr sz="1528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6177667" y="2036279"/>
            <a:ext cx="2137800" cy="16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25" tIns="38800" rIns="77625" bIns="38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45"/>
              <a:buFont typeface="Arial"/>
              <a:buNone/>
            </a:pPr>
            <a:r>
              <a:rPr lang="ru-RU" sz="10044" b="1">
                <a:solidFill>
                  <a:srgbClr val="165A9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</a:t>
            </a:r>
            <a:endParaRPr sz="10044" b="0" i="0" u="none" strike="noStrike" cap="none">
              <a:solidFill>
                <a:srgbClr val="165A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1073838" y="2522577"/>
            <a:ext cx="4671600" cy="11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25" tIns="38800" rIns="77625" bIns="38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6"/>
              <a:buFont typeface="Arial"/>
              <a:buNone/>
            </a:pPr>
            <a:r>
              <a:rPr lang="ru-RU" sz="2978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Застосування електролізу</a:t>
            </a:r>
            <a:endParaRPr sz="2978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95;p13" descr="Ein Bild, das Clipart, Zeichnung, Cartoon, Darstellung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2607" y="272477"/>
            <a:ext cx="1375324" cy="185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 descr="Ein Bild, das Clipart, Zeichnung, Darstellung, Animierter Cartoon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1047" y="2208023"/>
            <a:ext cx="870425" cy="140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 descr="Ein Bild, das Clipart, Katze, Zeichnung, Darstellung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3446" y="2762942"/>
            <a:ext cx="804908" cy="80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32" name="Google Shape;23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2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22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 txBox="1"/>
          <p:nvPr/>
        </p:nvSpPr>
        <p:spPr>
          <a:xfrm>
            <a:off x="526925" y="28350"/>
            <a:ext cx="4447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Первинне застосування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472499" y="1368925"/>
            <a:ext cx="8268900" cy="218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Завдання</a:t>
            </a:r>
            <a:r>
              <a:rPr lang="ru-RU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використовуючи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інтернет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</a:t>
            </a:r>
            <a:r>
              <a:rPr lang="ru-RU" sz="15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§ 3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підручника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[1],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знайдіть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запишіть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якомога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більше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прикладів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застосування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електролізу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Розподіліть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їх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5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5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чотирма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категоріями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050" dirty="0"/>
          </a:p>
          <a:p>
            <a:pPr marL="857250" marR="0" lvl="2" indent="-1714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65A98"/>
              </a:buClr>
              <a:buSzPts val="1500"/>
              <a:buFont typeface="Montserrat"/>
              <a:buAutoNum type="arabicPeriod"/>
            </a:pP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Електрометалургія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50" dirty="0"/>
          </a:p>
          <a:p>
            <a:pPr marL="857250" marR="0" lvl="2" indent="-1714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65A98"/>
              </a:buClr>
              <a:buSzPts val="1500"/>
              <a:buFont typeface="Montserrat"/>
              <a:buAutoNum type="arabicPeriod"/>
            </a:pP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Рафінування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50" dirty="0"/>
          </a:p>
          <a:p>
            <a:pPr marL="857250" marR="0" lvl="2" indent="-1714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65A98"/>
              </a:buClr>
              <a:buSzPts val="1500"/>
              <a:buFont typeface="Montserrat"/>
              <a:buAutoNum type="arabicPeriod"/>
            </a:pPr>
            <a:r>
              <a:rPr lang="ru-RU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Гальваностегія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50" dirty="0"/>
          </a:p>
          <a:p>
            <a:pPr marL="857250" marR="0" lvl="2" indent="-1714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65A98"/>
              </a:buClr>
              <a:buSzPts val="1500"/>
              <a:buFont typeface="Montserrat"/>
              <a:buAutoNum type="arabicPeriod"/>
            </a:pPr>
            <a:r>
              <a:rPr lang="ru-RU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Гальванопластика.</a:t>
            </a:r>
            <a:endParaRPr sz="1050" dirty="0"/>
          </a:p>
        </p:txBody>
      </p:sp>
      <p:pic>
        <p:nvPicPr>
          <p:cNvPr id="237" name="Google Shape;237;p22" descr="Ein Bild, das Clipart, Darstellung, Animierter Cartoon, Zeichnung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551126" y="3660467"/>
            <a:ext cx="1740004" cy="148304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2"/>
          <p:cNvSpPr txBox="1"/>
          <p:nvPr/>
        </p:nvSpPr>
        <p:spPr>
          <a:xfrm>
            <a:off x="470400" y="782950"/>
            <a:ext cx="8203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Робота в групах (ГР1, ГР2, ГР3)</a:t>
            </a:r>
            <a:endParaRPr sz="2300" b="1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173" y="954825"/>
            <a:ext cx="3808977" cy="37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3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46" name="Google Shape;24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23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3" descr="Ein Bild, das Schrift, Text, Grafiken, Logo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 rotWithShape="1">
          <a:blip r:embed="rId5">
            <a:alphaModFix/>
          </a:blip>
          <a:srcRect r="1613"/>
          <a:stretch/>
        </p:blipFill>
        <p:spPr>
          <a:xfrm>
            <a:off x="4928700" y="954825"/>
            <a:ext cx="3706725" cy="376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 descr="Ein Bild, das Zeichnung, Clipart, Darstellung, Cartoon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59526" y="3200749"/>
            <a:ext cx="629250" cy="156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3"/>
          <p:cNvSpPr txBox="1"/>
          <p:nvPr/>
        </p:nvSpPr>
        <p:spPr>
          <a:xfrm>
            <a:off x="472500" y="28350"/>
            <a:ext cx="450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Первинне застосування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23"/>
          <p:cNvSpPr txBox="1"/>
          <p:nvPr/>
        </p:nvSpPr>
        <p:spPr>
          <a:xfrm>
            <a:off x="472500" y="475000"/>
            <a:ext cx="8203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Знайдіть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у </a:t>
            </a:r>
            <a:r>
              <a:rPr lang="ru-RU" sz="2000"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філворді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000"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приклади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000"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застосування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000" b="1" dirty="0" err="1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електролізу</a:t>
            </a:r>
            <a:r>
              <a:rPr lang="ru-RU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sz="20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59" name="Google Shape;259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24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24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2" name="Google Shape;262;p24"/>
          <p:cNvGraphicFramePr/>
          <p:nvPr/>
        </p:nvGraphicFramePr>
        <p:xfrm>
          <a:off x="472500" y="1464439"/>
          <a:ext cx="8203200" cy="2866000"/>
        </p:xfrm>
        <a:graphic>
          <a:graphicData uri="http://schemas.openxmlformats.org/drawingml/2006/table">
            <a:tbl>
              <a:tblPr firstRow="1" bandRow="1">
                <a:noFill/>
                <a:tableStyleId>{EF67C090-20FE-4E59-A9CD-25A01E01891E}</a:tableStyleId>
              </a:tblPr>
              <a:tblGrid>
                <a:gridCol w="310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"/>
                        <a:buNone/>
                      </a:pPr>
                      <a:r>
                        <a:rPr lang="ru-RU" sz="1500" b="1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Процес</a:t>
                      </a:r>
                      <a:endParaRPr sz="1500" b="0" i="0" u="none" strike="noStrike" cap="non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Опис</a:t>
                      </a:r>
                      <a:endParaRPr sz="1500" u="none" strike="noStrike" cap="none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"/>
                        <a:buNone/>
                      </a:pPr>
                      <a: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 Гальваностегія </a:t>
                      </a:r>
                      <a:endParaRPr sz="10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"/>
                        <a:buNone/>
                      </a:pPr>
                      <a: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А. Очищення металів від домішок </a:t>
                      </a:r>
                      <a:b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за допомогою електролізу.</a:t>
                      </a:r>
                      <a:endParaRPr sz="1500" b="0" i="0" u="none" strike="noStrike" cap="non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"/>
                        <a:buNone/>
                      </a:pPr>
                      <a: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 Рафінування </a:t>
                      </a:r>
                      <a:endParaRPr sz="10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Б. Отримання точних рельєфних копій виробів за допомогою електролізу.</a:t>
                      </a:r>
                      <a:endParaRPr sz="1500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 Виробництво металів</a:t>
                      </a:r>
                      <a:endParaRPr sz="1500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"/>
                        <a:buNone/>
                      </a:pPr>
                      <a: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В. Електролітичний спосіб покриття поверхні виробу тонким шаром іншого металу (наприклад, хромування, сріблення).</a:t>
                      </a:r>
                      <a:endParaRPr sz="1500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 Гальванопластика</a:t>
                      </a:r>
                      <a:endParaRPr sz="1500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"/>
                        <a:buNone/>
                      </a:pPr>
                      <a:r>
                        <a:rPr lang="ru-RU" sz="1500" b="0" i="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Г. Одержання металів (наприклад, алюмінію) з їхніх оксидів або солей.</a:t>
                      </a:r>
                      <a:endParaRPr sz="1050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63" name="Google Shape;263;p24"/>
          <p:cNvCxnSpPr/>
          <p:nvPr/>
        </p:nvCxnSpPr>
        <p:spPr>
          <a:xfrm flipV="1">
            <a:off x="2087880" y="2133600"/>
            <a:ext cx="1965963" cy="538481"/>
          </a:xfrm>
          <a:prstGeom prst="curvedConnector3">
            <a:avLst>
              <a:gd name="adj1" fmla="val 50000"/>
            </a:avLst>
          </a:prstGeom>
          <a:noFill/>
          <a:ln w="214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4" name="Google Shape;264;p24"/>
          <p:cNvCxnSpPr/>
          <p:nvPr/>
        </p:nvCxnSpPr>
        <p:spPr>
          <a:xfrm>
            <a:off x="2976881" y="3200399"/>
            <a:ext cx="1076962" cy="762004"/>
          </a:xfrm>
          <a:prstGeom prst="curvedConnector3">
            <a:avLst>
              <a:gd name="adj1" fmla="val 50000"/>
            </a:avLst>
          </a:prstGeom>
          <a:noFill/>
          <a:ln w="2142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5" name="Google Shape;265;p24"/>
          <p:cNvCxnSpPr/>
          <p:nvPr/>
        </p:nvCxnSpPr>
        <p:spPr>
          <a:xfrm>
            <a:off x="2255520" y="2152713"/>
            <a:ext cx="1798323" cy="1047686"/>
          </a:xfrm>
          <a:prstGeom prst="curvedConnector3">
            <a:avLst>
              <a:gd name="adj1" fmla="val 50000"/>
            </a:avLst>
          </a:prstGeom>
          <a:noFill/>
          <a:ln w="2142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6" name="Google Shape;266;p24"/>
          <p:cNvCxnSpPr/>
          <p:nvPr/>
        </p:nvCxnSpPr>
        <p:spPr>
          <a:xfrm flipV="1">
            <a:off x="2646680" y="2672080"/>
            <a:ext cx="1407163" cy="1290320"/>
          </a:xfrm>
          <a:prstGeom prst="curvedConnector3">
            <a:avLst>
              <a:gd name="adj1" fmla="val 50000"/>
            </a:avLst>
          </a:prstGeom>
          <a:noFill/>
          <a:ln w="21425" cap="flat" cmpd="sng">
            <a:solidFill>
              <a:srgbClr val="165A9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8" name="Google Shape;268;p24"/>
          <p:cNvSpPr txBox="1"/>
          <p:nvPr/>
        </p:nvSpPr>
        <p:spPr>
          <a:xfrm>
            <a:off x="589350" y="28350"/>
            <a:ext cx="450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Первинне застосування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252;p23"/>
          <p:cNvSpPr txBox="1"/>
          <p:nvPr/>
        </p:nvSpPr>
        <p:spPr>
          <a:xfrm>
            <a:off x="472500" y="475000"/>
            <a:ext cx="8203200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/>
            <a:r>
              <a:rPr lang="ru-RU" sz="2000"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Установіть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000"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відповідність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lang="ru-RU" sz="2000"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з’єднавши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000" b="1" dirty="0" err="1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назви</a:t>
            </a:r>
            <a:r>
              <a:rPr lang="ru-RU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000" b="1" dirty="0" err="1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процесів</a:t>
            </a:r>
            <a:r>
              <a:rPr lang="ru-RU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(</a:t>
            </a:r>
            <a:r>
              <a:rPr lang="ru-RU" sz="2000"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цифри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) з </a:t>
            </a:r>
            <a:r>
              <a:rPr lang="ru-RU" sz="2000" b="1" dirty="0" err="1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їхніми</a:t>
            </a:r>
            <a:r>
              <a:rPr lang="ru-RU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000" b="1" dirty="0" err="1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описами</a:t>
            </a:r>
            <a:r>
              <a:rPr lang="ru-RU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0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(</a:t>
            </a:r>
            <a:r>
              <a:rPr lang="ru-RU" sz="2000" b="1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літери</a:t>
            </a:r>
            <a:r>
              <a:rPr lang="ru-RU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).</a:t>
            </a:r>
            <a:endParaRPr lang="ru-RU" sz="20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25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5"/>
          <p:cNvSpPr txBox="1"/>
          <p:nvPr/>
        </p:nvSpPr>
        <p:spPr>
          <a:xfrm>
            <a:off x="413039" y="414056"/>
            <a:ext cx="64323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Підготовка до лабораторної роботи (усі групи)</a:t>
            </a:r>
            <a:endParaRPr sz="17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7" name="Google Shape;277;p25"/>
          <p:cNvPicPr preferRelativeResize="0"/>
          <p:nvPr/>
        </p:nvPicPr>
        <p:blipFill rotWithShape="1">
          <a:blip r:embed="rId3">
            <a:alphaModFix/>
          </a:blip>
          <a:srcRect r="4297"/>
          <a:stretch/>
        </p:blipFill>
        <p:spPr>
          <a:xfrm>
            <a:off x="7624325" y="538538"/>
            <a:ext cx="1519675" cy="140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5"/>
          <p:cNvSpPr txBox="1"/>
          <p:nvPr/>
        </p:nvSpPr>
        <p:spPr>
          <a:xfrm>
            <a:off x="413050" y="797725"/>
            <a:ext cx="70506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наступному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уроці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ми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виконуватимемо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</a:t>
            </a:r>
            <a:r>
              <a:rPr lang="ru-RU" sz="15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абораторну</a:t>
            </a:r>
            <a:r>
              <a:rPr lang="ru-RU" sz="1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роботу № 2. Наша мета —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експериментально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визначити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одну з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ключових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характеристик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речовини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час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електролізу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25"/>
          <p:cNvSpPr txBox="1"/>
          <p:nvPr/>
        </p:nvSpPr>
        <p:spPr>
          <a:xfrm>
            <a:off x="589350" y="28350"/>
            <a:ext cx="450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Творче перенесення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25"/>
          <p:cNvSpPr txBox="1"/>
          <p:nvPr/>
        </p:nvSpPr>
        <p:spPr>
          <a:xfrm>
            <a:off x="413050" y="1571925"/>
            <a:ext cx="8611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Робота з </a:t>
            </a:r>
            <a:r>
              <a:rPr lang="ru-RU" sz="16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інструкцією</a:t>
            </a:r>
            <a:endParaRPr sz="1600" b="1" dirty="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Завдання</a:t>
            </a: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ознайомтеся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інструкцією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до </a:t>
            </a:r>
            <a:r>
              <a:rPr lang="ru-RU" sz="1600" b="1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лабораторної</a:t>
            </a:r>
            <a:r>
              <a:rPr lang="ru-RU" sz="16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роботи</a:t>
            </a: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№ 2 «</a:t>
            </a: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Визначення</a:t>
            </a: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електрохімічного</a:t>
            </a: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еквівалента</a:t>
            </a: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речовини</a:t>
            </a: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» 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с. 35–36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підручника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[1]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або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електронному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додатку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до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підручника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Обговорення</a:t>
            </a:r>
            <a:r>
              <a:rPr lang="ru-RU" sz="16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ключових</a:t>
            </a:r>
            <a:r>
              <a:rPr lang="ru-RU" sz="16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моментів</a:t>
            </a:r>
            <a:endParaRPr sz="1600" b="1" dirty="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Мета: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виміряти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електрохімічний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еквівалент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міді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Основні</a:t>
            </a: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кроки: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зважити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катод → провести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електроліз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протягом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фіксованого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часу,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підтримуючи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постійну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силу струму →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зважити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катод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після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досліду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→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обчислити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масу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міді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осіла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	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Ключова</a:t>
            </a: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формула: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6162" y="4501791"/>
            <a:ext cx="845575" cy="5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89" name="Google Shape;289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26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26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 rotWithShape="1">
          <a:blip r:embed="rId4">
            <a:alphaModFix/>
          </a:blip>
          <a:srcRect l="3939" t="5815" r="4652" b="5264"/>
          <a:stretch/>
        </p:blipFill>
        <p:spPr>
          <a:xfrm>
            <a:off x="7001125" y="-3033"/>
            <a:ext cx="2142900" cy="184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6"/>
          <p:cNvSpPr txBox="1"/>
          <p:nvPr/>
        </p:nvSpPr>
        <p:spPr>
          <a:xfrm>
            <a:off x="402800" y="2529050"/>
            <a:ext cx="66834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Який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електрод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необхідно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зважити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до та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після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проведення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електролізу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для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визначення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маси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речовини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виділилася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А. Анод (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електрод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приєднаний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до позитивного полюса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джерела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струму)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Б. Катод (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електрод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приєднаний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до негативного полюса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джерела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струму)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В.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Обидва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електроди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Г.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Жоден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електродів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26"/>
          <p:cNvSpPr txBox="1"/>
          <p:nvPr/>
        </p:nvSpPr>
        <p:spPr>
          <a:xfrm>
            <a:off x="7510994" y="2674000"/>
            <a:ext cx="1301100" cy="869700"/>
          </a:xfrm>
          <a:prstGeom prst="rect">
            <a:avLst/>
          </a:prstGeom>
          <a:solidFill>
            <a:schemeClr val="lt1"/>
          </a:solidFill>
          <a:ln w="143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Відповіді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— Б.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— Б.</a:t>
            </a:r>
            <a:endParaRPr sz="1050"/>
          </a:p>
        </p:txBody>
      </p:sp>
      <p:sp>
        <p:nvSpPr>
          <p:cNvPr id="295" name="Google Shape;295;p26"/>
          <p:cNvSpPr txBox="1"/>
          <p:nvPr/>
        </p:nvSpPr>
        <p:spPr>
          <a:xfrm>
            <a:off x="589350" y="28350"/>
            <a:ext cx="450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Творче перенесення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26"/>
          <p:cNvSpPr txBox="1"/>
          <p:nvPr/>
        </p:nvSpPr>
        <p:spPr>
          <a:xfrm>
            <a:off x="402800" y="510513"/>
            <a:ext cx="621898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Перевірте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наскільки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ви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готові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до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виконання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лабораторної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роботи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№ 2 «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Визначення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електрохімічного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еквівалента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речовини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».</a:t>
            </a:r>
            <a:endParaRPr sz="1500" b="1" dirty="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26"/>
          <p:cNvSpPr txBox="1"/>
          <p:nvPr/>
        </p:nvSpPr>
        <p:spPr>
          <a:xfrm>
            <a:off x="402800" y="1333950"/>
            <a:ext cx="63609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Яка основна формула використовується для обчислення електрохімічного еквівалента в цій лабораторній роботі?</a:t>
            </a:r>
            <a:endParaRPr sz="15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48612" y="1883832"/>
            <a:ext cx="4562622" cy="470941"/>
            <a:chOff x="648612" y="1883832"/>
            <a:chExt cx="4562622" cy="470941"/>
          </a:xfrm>
        </p:grpSpPr>
        <p:pic>
          <p:nvPicPr>
            <p:cNvPr id="298" name="Google Shape;298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3876" y="1883832"/>
              <a:ext cx="3886792" cy="470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648612" y="1944420"/>
              <a:ext cx="456262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А.                           Б.                          В.</a:t>
              </a:r>
              <a:endParaRPr lang="uk-UA" sz="15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05" name="Google Shape;305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7"/>
          <p:cNvSpPr txBox="1"/>
          <p:nvPr/>
        </p:nvSpPr>
        <p:spPr>
          <a:xfrm>
            <a:off x="393850" y="1284650"/>
            <a:ext cx="65022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Що, згідно з інструкцією до лабораторної роботи, відбуватиметься на катоді під час електролізу водного розчину купрум(II) сульфату?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А. Виділення водню		Б. Осідання міді </a:t>
            </a:r>
            <a:b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В. Виділення кисню 		Г. Розчинення електрода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27"/>
          <p:cNvSpPr txBox="1"/>
          <p:nvPr/>
        </p:nvSpPr>
        <p:spPr>
          <a:xfrm>
            <a:off x="374600" y="2571950"/>
            <a:ext cx="65586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Знайдіть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по одному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зайвому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пункту,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які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не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стосуються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виконання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лабораторної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роботи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№ 2.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Поясніть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свій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вибір</a:t>
            </a:r>
            <a:r>
              <a:rPr lang="ru-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27"/>
          <p:cNvSpPr txBox="1"/>
          <p:nvPr/>
        </p:nvSpPr>
        <p:spPr>
          <a:xfrm>
            <a:off x="7219775" y="2225675"/>
            <a:ext cx="1785300" cy="1454700"/>
          </a:xfrm>
          <a:prstGeom prst="rect">
            <a:avLst/>
          </a:prstGeom>
          <a:solidFill>
            <a:schemeClr val="lt1"/>
          </a:solidFill>
          <a:ln w="143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Відповіді</a:t>
            </a:r>
            <a:endParaRPr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— </a:t>
            </a:r>
            <a:r>
              <a:rPr lang="ru-RU" sz="1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Б.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4.1 — вольтметр.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4.2 —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виміряти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температуру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електроліту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27"/>
          <p:cNvSpPr txBox="1"/>
          <p:nvPr/>
        </p:nvSpPr>
        <p:spPr>
          <a:xfrm>
            <a:off x="2927100" y="3190963"/>
            <a:ext cx="4502100" cy="14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4.2. Дії під час експерименту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Скласти електричне коло за схемою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Зважити катод до початку досліду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Виміряти температуру електроліту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Підтримувати силу струму незмінною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Зафіксувати час проведення електролізу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27"/>
          <p:cNvSpPr txBox="1"/>
          <p:nvPr/>
        </p:nvSpPr>
        <p:spPr>
          <a:xfrm>
            <a:off x="402795" y="3155150"/>
            <a:ext cx="2626200" cy="16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4.1. Необхідне обладнання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Амперметр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Терези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Реостат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Вольтметр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238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</a:pP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Джерело струму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27"/>
          <p:cNvSpPr txBox="1"/>
          <p:nvPr/>
        </p:nvSpPr>
        <p:spPr>
          <a:xfrm>
            <a:off x="589350" y="28350"/>
            <a:ext cx="450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800" b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Творче перенесення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27"/>
          <p:cNvSpPr txBox="1"/>
          <p:nvPr/>
        </p:nvSpPr>
        <p:spPr>
          <a:xfrm>
            <a:off x="402800" y="499825"/>
            <a:ext cx="65022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Перевірте, наскільки ви готові до виконання лабораторної роботи № 2 «Визначення електрохімічного еквівалента речовини».</a:t>
            </a:r>
            <a:endParaRPr sz="1500" b="1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4" name="Google Shape;314;p27"/>
          <p:cNvPicPr preferRelativeResize="0"/>
          <p:nvPr/>
        </p:nvPicPr>
        <p:blipFill rotWithShape="1">
          <a:blip r:embed="rId3">
            <a:alphaModFix/>
          </a:blip>
          <a:srcRect l="3939" t="5815" r="4652" b="5264"/>
          <a:stretch/>
        </p:blipFill>
        <p:spPr>
          <a:xfrm>
            <a:off x="7001125" y="-3033"/>
            <a:ext cx="2142900" cy="184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8" descr="Зображення, що містить дудка, циліндр, метал, срібло&#10;&#10;Вміст на основі ШІ може бути неправильним."/>
          <p:cNvPicPr preferRelativeResize="0"/>
          <p:nvPr/>
        </p:nvPicPr>
        <p:blipFill rotWithShape="1">
          <a:blip r:embed="rId3">
            <a:alphaModFix/>
          </a:blip>
          <a:srcRect l="-1949" t="4076" r="4974"/>
          <a:stretch/>
        </p:blipFill>
        <p:spPr>
          <a:xfrm>
            <a:off x="5937825" y="3153725"/>
            <a:ext cx="2737899" cy="2002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8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22" name="Google Shape;322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28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 9 клас</a:t>
            </a:r>
            <a:endParaRPr sz="900"/>
          </a:p>
        </p:txBody>
      </p:sp>
      <p:sp>
        <p:nvSpPr>
          <p:cNvPr id="326" name="Google Shape;326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7" name="Google Shape;327;p28" descr="Ein Bild, das Schrift, Text, Grafiken, Logo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 txBox="1"/>
          <p:nvPr/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050"/>
          </a:p>
        </p:txBody>
      </p:sp>
      <p:sp>
        <p:nvSpPr>
          <p:cNvPr id="329" name="Google Shape;329;p28"/>
          <p:cNvSpPr txBox="1"/>
          <p:nvPr/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0" name="Google Shape;330;p28" descr="Ein Bild, das Schrift, Text, Grafiken, Logo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8"/>
          <p:cNvSpPr txBox="1"/>
          <p:nvPr/>
        </p:nvSpPr>
        <p:spPr>
          <a:xfrm>
            <a:off x="3352100" y="871750"/>
            <a:ext cx="2439900" cy="20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t" anchorCtr="0">
            <a:spAutoFit/>
          </a:bodyPr>
          <a:lstStyle/>
          <a:p>
            <a:pPr marL="0" marR="0" lvl="1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0" u="none" strike="noStrike" cap="none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ІІ </a:t>
            </a:r>
            <a:r>
              <a:rPr lang="ru-RU" sz="1500" b="1" i="0" u="none" strike="noStrike" cap="none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група</a:t>
            </a:r>
            <a:r>
              <a:rPr lang="ru-RU" sz="1500" b="1" i="0" u="none" strike="noStrike" cap="none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1500" b="1" i="0" u="none" strike="noStrike" cap="none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Технології</a:t>
            </a:r>
            <a:endParaRPr sz="1500" b="1" i="0" u="none" strike="noStrike" cap="none" dirty="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Розгляньте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зображення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материнської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плати. </a:t>
            </a:r>
            <a:b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на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пластикову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основу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наносять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тонкі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й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точні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доріжки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міді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проводять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струм?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28"/>
          <p:cNvSpPr txBox="1"/>
          <p:nvPr/>
        </p:nvSpPr>
        <p:spPr>
          <a:xfrm>
            <a:off x="472500" y="871750"/>
            <a:ext cx="26151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0" u="none" strike="noStrike" cap="none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І </a:t>
            </a:r>
            <a:r>
              <a:rPr lang="ru-RU" sz="1500" b="1" i="0" u="none" strike="noStrike" cap="none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група</a:t>
            </a:r>
            <a:r>
              <a:rPr lang="ru-RU" sz="1500" b="1" i="0" u="none" strike="noStrike" cap="none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1500" b="1" i="0" u="none" strike="noStrike" cap="none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Мистецтво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Розгляньте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інтер’єр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Одеського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музею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західного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східного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мистецтва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Як, на вашу думку,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створюють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складні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металеві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оздоблення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5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наприклад</a:t>
            </a:r>
            <a:r>
              <a:rPr lang="ru-RU" sz="15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позолоту на рамах?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3" name="Google Shape;333;p28" descr="Зображення, що містить у приміщенні, одежа, сходи, чоловік&#10;&#10;Вміст на основі ШІ може бути неправильним."/>
          <p:cNvPicPr preferRelativeResize="0"/>
          <p:nvPr/>
        </p:nvPicPr>
        <p:blipFill rotWithShape="1">
          <a:blip r:embed="rId5">
            <a:alphaModFix/>
          </a:blip>
          <a:srcRect t="13525" b="6301"/>
          <a:stretch/>
        </p:blipFill>
        <p:spPr>
          <a:xfrm>
            <a:off x="402800" y="3144600"/>
            <a:ext cx="2498151" cy="20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8" descr="Зображення, що містить Електронна інженерія, Електронний компонент, електроніка, Компонент схеми&#10;&#10;Вміст на основі ШІ може бути неправильним."/>
          <p:cNvPicPr preferRelativeResize="0"/>
          <p:nvPr/>
        </p:nvPicPr>
        <p:blipFill rotWithShape="1">
          <a:blip r:embed="rId6">
            <a:alphaModFix/>
          </a:blip>
          <a:srcRect t="10362"/>
          <a:stretch/>
        </p:blipFill>
        <p:spPr>
          <a:xfrm>
            <a:off x="3352100" y="3147900"/>
            <a:ext cx="2234098" cy="200274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8"/>
          <p:cNvSpPr txBox="1"/>
          <p:nvPr/>
        </p:nvSpPr>
        <p:spPr>
          <a:xfrm>
            <a:off x="6281750" y="893575"/>
            <a:ext cx="2189700" cy="20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500"/>
              <a:buFont typeface="Montserrat"/>
              <a:buNone/>
            </a:pP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ІІІ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група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Промисловість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Перед вами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шовні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безшовні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труби.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Безшовні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набагато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міцніші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Як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можна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виготовити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трубу </a:t>
            </a:r>
            <a:b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без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єдиного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шва?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28"/>
          <p:cNvSpPr txBox="1"/>
          <p:nvPr/>
        </p:nvSpPr>
        <p:spPr>
          <a:xfrm>
            <a:off x="472500" y="457700"/>
            <a:ext cx="78963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Дослідження й аналіз (ГР1, ГР2), робота в групах</a:t>
            </a:r>
            <a:endParaRPr sz="1700" b="1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312;p27"/>
          <p:cNvSpPr txBox="1"/>
          <p:nvPr/>
        </p:nvSpPr>
        <p:spPr>
          <a:xfrm>
            <a:off x="589350" y="28350"/>
            <a:ext cx="4502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800" b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Творче перенесення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9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9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45" name="Google Shape;345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6" name="Google Shape;346;p29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9" descr="Зображення, що містить мультфільм, Мультфільм, ілюстрація, картинки&#10;&#10;Вміст на основі ШІ може бути неправильним."/>
          <p:cNvPicPr preferRelativeResize="0"/>
          <p:nvPr/>
        </p:nvPicPr>
        <p:blipFill rotWithShape="1">
          <a:blip r:embed="rId4">
            <a:alphaModFix/>
          </a:blip>
          <a:srcRect t="5453" b="5878"/>
          <a:stretch/>
        </p:blipFill>
        <p:spPr>
          <a:xfrm>
            <a:off x="2592025" y="1313400"/>
            <a:ext cx="3745224" cy="332096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9"/>
          <p:cNvSpPr txBox="1"/>
          <p:nvPr/>
        </p:nvSpPr>
        <p:spPr>
          <a:xfrm>
            <a:off x="6181650" y="3544500"/>
            <a:ext cx="2494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«Я відчув / відчула …»</a:t>
            </a:r>
            <a:endParaRPr sz="15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9"/>
          <p:cNvSpPr txBox="1"/>
          <p:nvPr/>
        </p:nvSpPr>
        <p:spPr>
          <a:xfrm>
            <a:off x="449575" y="1659725"/>
            <a:ext cx="27513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«Сьогодні на уроці </a:t>
            </a:r>
            <a:br>
              <a:rPr lang="ru-RU" sz="1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 дізнався / дізналася …»</a:t>
            </a:r>
            <a:endParaRPr sz="15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9"/>
          <p:cNvSpPr txBox="1"/>
          <p:nvPr/>
        </p:nvSpPr>
        <p:spPr>
          <a:xfrm>
            <a:off x="457200" y="3100323"/>
            <a:ext cx="2278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-RU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Найбільше</a:t>
            </a:r>
            <a:r>
              <a:rPr lang="ru-RU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мені</a:t>
            </a:r>
            <a:r>
              <a:rPr lang="ru-RU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i="0" u="none" strike="noStrike" cap="none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запам’яталося</a:t>
            </a:r>
            <a:r>
              <a:rPr lang="ru-RU" sz="15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…»</a:t>
            </a:r>
            <a:endParaRPr sz="15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29"/>
          <p:cNvSpPr txBox="1"/>
          <p:nvPr/>
        </p:nvSpPr>
        <p:spPr>
          <a:xfrm>
            <a:off x="5660115" y="1659718"/>
            <a:ext cx="30156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spAutoFit/>
          </a:bodyPr>
          <a:lstStyle/>
          <a:p>
            <a:pPr marL="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«Для мене було складно …»</a:t>
            </a:r>
            <a:endParaRPr sz="15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29"/>
          <p:cNvSpPr txBox="1"/>
          <p:nvPr/>
        </p:nvSpPr>
        <p:spPr>
          <a:xfrm>
            <a:off x="6579867" y="2569753"/>
            <a:ext cx="20958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t" anchorCtr="0">
            <a:spAutoFit/>
          </a:bodyPr>
          <a:lstStyle/>
          <a:p>
            <a:pPr marL="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«Тепер я можу …»</a:t>
            </a:r>
            <a:endParaRPr sz="15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29"/>
          <p:cNvSpPr txBox="1"/>
          <p:nvPr/>
        </p:nvSpPr>
        <p:spPr>
          <a:xfrm>
            <a:off x="472500" y="436900"/>
            <a:ext cx="82032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latin typeface="Montserrat SemiBold"/>
                <a:ea typeface="Montserrat SemiBold"/>
                <a:cs typeface="Montserrat SemiBold"/>
                <a:sym typeface="Montserrat SemiBold"/>
              </a:rPr>
              <a:t>Рефлексія «Незакінчене речення»</a:t>
            </a:r>
            <a:endParaRPr sz="2200" b="1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4" name="Google Shape;354;p29"/>
          <p:cNvSpPr txBox="1"/>
          <p:nvPr/>
        </p:nvSpPr>
        <p:spPr>
          <a:xfrm>
            <a:off x="449575" y="892925"/>
            <a:ext cx="8226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 err="1" smtClean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Продовжте</a:t>
            </a:r>
            <a:r>
              <a:rPr lang="ru-RU" sz="1500" b="1" dirty="0" smtClean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наведені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нижче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фрази</a:t>
            </a:r>
            <a:r>
              <a:rPr lang="ru-RU" sz="15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500" b="1" dirty="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0" name="Google Shape;36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6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18</a:t>
            </a:fld>
            <a:endParaRPr sz="786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1" name="Google Shape;361;p30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62" name="Google Shape;362;p30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2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0"/>
          <p:cNvSpPr txBox="1"/>
          <p:nvPr/>
        </p:nvSpPr>
        <p:spPr>
          <a:xfrm>
            <a:off x="490975" y="1141350"/>
            <a:ext cx="7090500" cy="16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ru-RU" sz="17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Опрацюйте</a:t>
            </a:r>
            <a:r>
              <a:rPr lang="ru-RU" sz="17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§ 3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підручника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[1], дайте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відповіді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на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контрольні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запитання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усно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sz="17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ru-RU" sz="17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Виконайте</a:t>
            </a:r>
            <a:r>
              <a:rPr lang="ru-RU" sz="17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7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завдання</a:t>
            </a:r>
            <a:r>
              <a:rPr lang="ru-RU" sz="17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вправи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№ 3 (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письмово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sz="17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ru-RU" sz="17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Оформте</a:t>
            </a:r>
            <a:r>
              <a:rPr lang="ru-RU" sz="17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ru-RU" sz="1700" b="1" dirty="0" err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зошиті</a:t>
            </a:r>
            <a:r>
              <a:rPr lang="ru-RU" sz="1700" b="1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«шапку» до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</a:t>
            </a:r>
            <a:r>
              <a:rPr lang="ru-RU" sz="17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абораторної</a:t>
            </a:r>
            <a:r>
              <a:rPr lang="ru-RU" sz="17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роботи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№ 2: тема, мета,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обладнання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накресліть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таблицю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для </a:t>
            </a:r>
            <a:r>
              <a:rPr lang="ru-RU" sz="17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результатів</a:t>
            </a: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7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30"/>
          <p:cNvSpPr txBox="1"/>
          <p:nvPr/>
        </p:nvSpPr>
        <p:spPr>
          <a:xfrm>
            <a:off x="475025" y="605013"/>
            <a:ext cx="82662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Домашнє завдання</a:t>
            </a:r>
            <a:endParaRPr sz="24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6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pic>
        <p:nvPicPr>
          <p:cNvPr id="366" name="Google Shape;366;p30" descr="Ein Bild, das Clipart, Zeichnung, Cartoon, Darstellung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5327" y="3912245"/>
            <a:ext cx="1049239" cy="141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0" descr="Ein Bild, das Clipart, Darstellung, Katze, Zeichnung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444860" y="111055"/>
            <a:ext cx="1339631" cy="125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73" name="Google Shape;373;p31"/>
          <p:cNvSpPr txBox="1"/>
          <p:nvPr/>
        </p:nvSpPr>
        <p:spPr>
          <a:xfrm>
            <a:off x="1450491" y="2984711"/>
            <a:ext cx="7221900" cy="15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Між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сріблом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алюмінієм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лужному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розчині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виникає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гальванічна</a:t>
            </a: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реакція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алюміній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як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більш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активний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метал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окиснюється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а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срібло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Ag₂S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відновлюється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до чистого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вигляду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Сірка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переходить </a:t>
            </a:r>
            <a:r>
              <a:rPr lang="ru-RU" sz="16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6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із</a:t>
            </a:r>
            <a:r>
              <a:rPr lang="ru-RU" sz="16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поверхні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срібла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сполуку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алюмінієм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наприклад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Al₂S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₃).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підсумку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срібні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речі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знову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стають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блискучими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і все </a:t>
            </a:r>
            <a:r>
              <a:rPr lang="ru-RU" sz="16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відбувається</a:t>
            </a:r>
            <a:r>
              <a:rPr lang="ru-RU" sz="16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без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зовнішнього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джерела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струму.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4" name="Google Shape;374;p31" descr="Ein Bild, das Clipart, Zeichnung, Darstellung, Animierter Cartoo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945" y="3257899"/>
            <a:ext cx="929089" cy="142252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1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71100" tIns="35550" rIns="71100" bIns="35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1"/>
          <p:cNvSpPr txBox="1"/>
          <p:nvPr/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800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fld>
            <a:endParaRPr sz="800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31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71100" tIns="35550" rIns="71100" bIns="35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31" descr="Ein Bild, das Schrift, Text, Grafiken, Logo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851" y="4578695"/>
            <a:ext cx="836180" cy="448832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1"/>
          <p:cNvSpPr txBox="1"/>
          <p:nvPr/>
        </p:nvSpPr>
        <p:spPr>
          <a:xfrm>
            <a:off x="472500" y="621363"/>
            <a:ext cx="82662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latin typeface="Montserrat"/>
                <a:ea typeface="Montserrat"/>
                <a:cs typeface="Montserrat"/>
                <a:sym typeface="Montserrat"/>
              </a:rPr>
              <a:t>«Лайфхак від юного фізика»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31"/>
          <p:cNvSpPr txBox="1"/>
          <p:nvPr/>
        </p:nvSpPr>
        <p:spPr>
          <a:xfrm>
            <a:off x="471600" y="1051450"/>
            <a:ext cx="82008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600" b="1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Як почистити потьмяніле срібло за допомогою алюмінію</a:t>
            </a:r>
            <a:endParaRPr sz="1600" b="1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31"/>
          <p:cNvSpPr txBox="1"/>
          <p:nvPr/>
        </p:nvSpPr>
        <p:spPr>
          <a:xfrm>
            <a:off x="471600" y="1440474"/>
            <a:ext cx="82008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Потьмянілі срібні речі вкриті чорним нальотом — </a:t>
            </a: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сульфідом срібла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(Ag₂S). Його можна прибрати без абразивів завдяки простій хімічній реакції.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Візьміть скляну миску, застеліть дно алюмінієвою фольгою. Покладіть на неї срібні предмети. Залийте гарячою водою та додайте кілька ложок харчової соди або солі.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4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/>
          <p:nvPr/>
        </p:nvSpPr>
        <p:spPr>
          <a:xfrm>
            <a:off x="3326625" y="1860187"/>
            <a:ext cx="2454900" cy="1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ontserrat"/>
              <a:buNone/>
            </a:pPr>
            <a:r>
              <a:rPr lang="ru-RU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«Що я приніс </a:t>
            </a:r>
            <a:br>
              <a:rPr lang="ru-RU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із собою </a:t>
            </a:r>
            <a:br>
              <a:rPr lang="ru-RU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цей урок — думки, емоції, очікування? </a:t>
            </a:r>
            <a:br>
              <a:rPr lang="ru-RU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це може вплинути </a:t>
            </a:r>
            <a:br>
              <a:rPr lang="ru-RU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моє навчання сьогодні?»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6713180" y="1085886"/>
            <a:ext cx="333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endParaRPr sz="1050"/>
          </a:p>
        </p:txBody>
      </p:sp>
      <p:pic>
        <p:nvPicPr>
          <p:cNvPr id="110" name="Google Shape;110;p14" descr="Зображення, що містить одежа, меблі, стілець, особа&#10;&#10;Вміст на основі ШІ може бути неправильним."/>
          <p:cNvPicPr preferRelativeResize="0"/>
          <p:nvPr/>
        </p:nvPicPr>
        <p:blipFill rotWithShape="1">
          <a:blip r:embed="rId4">
            <a:alphaModFix/>
          </a:blip>
          <a:srcRect t="5347" b="5382"/>
          <a:stretch/>
        </p:blipFill>
        <p:spPr>
          <a:xfrm>
            <a:off x="5916050" y="1274551"/>
            <a:ext cx="2953400" cy="263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 descr="Зображення, що містить мультфільм, малюнок, Дитяча творчість, меблі&#10;&#10;Вміст на основі ШІ може бути неправильним."/>
          <p:cNvPicPr preferRelativeResize="0"/>
          <p:nvPr/>
        </p:nvPicPr>
        <p:blipFill rotWithShape="1">
          <a:blip r:embed="rId5">
            <a:alphaModFix/>
          </a:blip>
          <a:srcRect l="8447" t="13776" r="8571" b="6864"/>
          <a:stretch/>
        </p:blipFill>
        <p:spPr>
          <a:xfrm>
            <a:off x="472500" y="1316875"/>
            <a:ext cx="2719601" cy="260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/>
          <p:nvPr/>
        </p:nvSpPr>
        <p:spPr>
          <a:xfrm>
            <a:off x="472500" y="436900"/>
            <a:ext cx="8203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latin typeface="Montserrat SemiBold"/>
                <a:ea typeface="Montserrat SemiBold"/>
                <a:cs typeface="Montserrat SemiBold"/>
                <a:sym typeface="Montserrat SemiBold"/>
              </a:rPr>
              <a:t>Емоційне налаштування «Я тут і зараз»</a:t>
            </a:r>
            <a:endParaRPr sz="2400" b="1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"/>
          <p:cNvSpPr/>
          <p:nvPr/>
        </p:nvSpPr>
        <p:spPr>
          <a:xfrm>
            <a:off x="8155236" y="4748958"/>
            <a:ext cx="988800" cy="4026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2"/>
          <p:cNvSpPr txBox="1">
            <a:spLocks noGrp="1"/>
          </p:cNvSpPr>
          <p:nvPr>
            <p:ph type="body" idx="1"/>
          </p:nvPr>
        </p:nvSpPr>
        <p:spPr>
          <a:xfrm>
            <a:off x="628650" y="1255925"/>
            <a:ext cx="8004900" cy="10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50798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r>
              <a:rPr lang="ru-RU" sz="1700">
                <a:latin typeface="Montserrat"/>
                <a:ea typeface="Montserrat"/>
                <a:cs typeface="Montserrat"/>
                <a:sym typeface="Montserrat"/>
              </a:rPr>
              <a:t>1. Фізика : навч. посіб. для 9 кл. закл. загал. серед. освіти. Ч. 1 / </a:t>
            </a:r>
            <a:br>
              <a:rPr lang="ru-RU" sz="17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700">
                <a:latin typeface="Montserrat"/>
                <a:ea typeface="Montserrat"/>
                <a:cs typeface="Montserrat"/>
                <a:sym typeface="Montserrat"/>
              </a:rPr>
              <a:t>В. Г. Бар’яхтар, Ф. Я. Божинова, С. О. Довгий, М. М. Кірюхін, </a:t>
            </a:r>
            <a:br>
              <a:rPr lang="ru-RU" sz="17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700">
                <a:latin typeface="Montserrat"/>
                <a:ea typeface="Montserrat"/>
                <a:cs typeface="Montserrat"/>
                <a:sym typeface="Montserrat"/>
              </a:rPr>
              <a:t>О. О. Кірюхіна ; за ред. С. О. Довгого. — Х. : Вид-во «Ранок», 2025.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32"/>
          <p:cNvSpPr/>
          <p:nvPr/>
        </p:nvSpPr>
        <p:spPr>
          <a:xfrm>
            <a:off x="402803" y="0"/>
            <a:ext cx="8338500" cy="4026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2"/>
          <p:cNvSpPr txBox="1"/>
          <p:nvPr/>
        </p:nvSpPr>
        <p:spPr>
          <a:xfrm>
            <a:off x="628650" y="520549"/>
            <a:ext cx="7576200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Список використаних джерел</a:t>
            </a:r>
            <a:endParaRPr sz="2400" b="1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91" name="Google Shape;391;p32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8998" cy="49865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800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fld>
            <a:endParaRPr sz="800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pic>
        <p:nvPicPr>
          <p:cNvPr id="394" name="Google Shape;394;p32" descr="Ein Bild, das Zeichnung, Darstellung, Clipart, Cartoon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4632" y="3610458"/>
            <a:ext cx="1654492" cy="154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2" descr="Зображення, що містить мультфільм, малюнок, ілюстрація, Мультфільм&#10;&#10;Вміст, створений ШІ, може бути неправильним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358876" y="3895043"/>
            <a:ext cx="929000" cy="1256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/>
          <p:nvPr/>
        </p:nvSpPr>
        <p:spPr>
          <a:xfrm>
            <a:off x="498298" y="1037209"/>
            <a:ext cx="8147400" cy="337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Бліц-опитування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Що таке електроліз?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Як називається негативний електрод?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Як називається позитивний електрод? </a:t>
            </a:r>
            <a:endParaRPr sz="16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Які частинки рухаються до катода?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5. Сформулюйте перший закон Фарадея. </a:t>
            </a:r>
            <a:endParaRPr sz="1600" b="1" i="0" u="none" strike="noStrike" cap="none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5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5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15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/>
          <p:nvPr/>
        </p:nvSpPr>
        <p:spPr>
          <a:xfrm>
            <a:off x="472500" y="436900"/>
            <a:ext cx="8203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latin typeface="Montserrat SemiBold"/>
                <a:ea typeface="Montserrat SemiBold"/>
                <a:cs typeface="Montserrat SemiBold"/>
                <a:sym typeface="Montserrat SemiBold"/>
              </a:rPr>
              <a:t>Актуалізація і корекція опорних знань</a:t>
            </a:r>
            <a:endParaRPr sz="2400" b="1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5" name="Google Shape;125;p15" descr="Ein Bild, das Katze, Clipart, Darstellung, Animierter Cartoon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 l="58364"/>
          <a:stretch/>
        </p:blipFill>
        <p:spPr>
          <a:xfrm>
            <a:off x="6858347" y="2280200"/>
            <a:ext cx="627599" cy="108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5"/>
          <p:cNvGrpSpPr/>
          <p:nvPr/>
        </p:nvGrpSpPr>
        <p:grpSpPr>
          <a:xfrm>
            <a:off x="495360" y="1037186"/>
            <a:ext cx="8147400" cy="3554700"/>
            <a:chOff x="495361" y="1037186"/>
            <a:chExt cx="8147400" cy="3554700"/>
          </a:xfrm>
        </p:grpSpPr>
        <p:sp>
          <p:nvSpPr>
            <p:cNvPr id="127" name="Google Shape;127;p15"/>
            <p:cNvSpPr txBox="1"/>
            <p:nvPr/>
          </p:nvSpPr>
          <p:spPr>
            <a:xfrm>
              <a:off x="495361" y="1037186"/>
              <a:ext cx="8147400" cy="355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Бліц-опитування</a:t>
              </a:r>
              <a:endParaRPr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Що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таке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електроліз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 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Процес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виділення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речовин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на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електродах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під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час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проходження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струму через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електроліт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sz="1600" b="1" i="0" u="none" strike="noStrike" cap="none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 Як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називається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негативний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електрод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 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Катод.</a:t>
              </a:r>
              <a:endParaRPr sz="1600" b="1" i="0" u="none" strike="noStrike" cap="none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3. Як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називається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позитивний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електрод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 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Анод.</a:t>
              </a:r>
              <a:endParaRPr sz="1600" b="1" i="0" u="none" strike="noStrike" cap="none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4.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Які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частинки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рухаються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до катода?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Позитивні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йони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—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катіони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sz="1600" b="1" i="0" u="none" strike="noStrike" cap="none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5.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Сформулюйте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перший закон Фарадея. 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342900" marR="0" lvl="1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Маса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речовини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що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виділяється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прямо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пропорційна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заряду, </a:t>
              </a:r>
              <a:b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що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пройшов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через </a:t>
              </a:r>
              <a:r>
                <a:rPr lang="ru-RU" sz="1600" b="1" i="0" u="none" strike="noStrike" cap="none" dirty="0" err="1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електроліт</a:t>
              </a:r>
              <a:r>
                <a:rPr lang="ru-RU" sz="1600" b="1" i="0" u="none" strike="noStrike" cap="none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 </a:t>
              </a:r>
              <a:r>
                <a:rPr lang="ru-RU" sz="1600" b="1" i="1" dirty="0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</a:t>
              </a:r>
              <a:endParaRPr sz="1600" b="1" i="0" u="none" strike="noStrike" cap="none" dirty="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28" name="Google Shape;128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99325" y="4319705"/>
              <a:ext cx="627600" cy="1997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34" name="Google Shape;134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821100" y="2502602"/>
            <a:ext cx="7501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ru-RU" sz="3000" b="1">
                <a:latin typeface="Montserrat"/>
                <a:ea typeface="Montserrat"/>
                <a:cs typeface="Montserrat"/>
                <a:sym typeface="Montserrat"/>
              </a:rPr>
              <a:t>Застосування електролізу</a:t>
            </a:r>
            <a:br>
              <a:rPr lang="ru-RU" sz="3000" b="1">
                <a:latin typeface="Montserrat"/>
                <a:ea typeface="Montserrat"/>
                <a:cs typeface="Montserrat"/>
                <a:sym typeface="Montserrat"/>
              </a:rPr>
            </a:br>
            <a:endParaRPr sz="3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1382618" y="1783753"/>
            <a:ext cx="6378900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ru-RU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Урок 7</a:t>
            </a:r>
            <a:endParaRPr sz="1050"/>
          </a:p>
        </p:txBody>
      </p:sp>
      <p:pic>
        <p:nvPicPr>
          <p:cNvPr id="137" name="Google Shape;137;p16" descr="Ein Bild, das Schrift, Text, Grafiken, Logo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7455" y="0"/>
            <a:ext cx="929089" cy="49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7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17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 txBox="1"/>
          <p:nvPr/>
        </p:nvSpPr>
        <p:spPr>
          <a:xfrm>
            <a:off x="461725" y="998823"/>
            <a:ext cx="4257000" cy="22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Розгляньте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зображення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алюмінієві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злитки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вишукана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позолочена прикраса,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блискучий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хромований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кран і точна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копія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старовинної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монети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На перший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погляд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вони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дуже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різні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Але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вони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створені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або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вдосконалені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завдяки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одному й тому самому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фізичному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процесу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Якому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саме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ми </a:t>
            </a:r>
            <a:r>
              <a:rPr lang="ru-RU" sz="15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з’ясуємо</a:t>
            </a:r>
            <a:r>
              <a:rPr lang="ru-RU" sz="1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сьогодні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на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уроці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50" dirty="0"/>
          </a:p>
        </p:txBody>
      </p:sp>
      <p:pic>
        <p:nvPicPr>
          <p:cNvPr id="149" name="Google Shape;149;p17" descr="Зображення, що містить у приміщенні, Фотографія натюрморту, кухонний посуд, метал&#10;&#10;Вміст на основі ШІ може бути неправильним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6850" y="531550"/>
            <a:ext cx="4047150" cy="40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7"/>
          <p:cNvSpPr txBox="1"/>
          <p:nvPr/>
        </p:nvSpPr>
        <p:spPr>
          <a:xfrm>
            <a:off x="472500" y="3430609"/>
            <a:ext cx="40995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Виробництво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всіх</a:t>
            </a:r>
            <a:r>
              <a:rPr lang="ru-RU" sz="1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цих</a:t>
            </a:r>
            <a:r>
              <a:rPr lang="ru-RU" sz="1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предметів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5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стало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можливим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завдяки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електролізу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b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саме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він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працює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 кожному </a:t>
            </a:r>
            <a:r>
              <a:rPr lang="ru-RU" sz="15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прикладі</a:t>
            </a:r>
            <a:r>
              <a:rPr lang="ru-RU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461718" y="436888"/>
            <a:ext cx="45720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latin typeface="Montserrat SemiBold"/>
                <a:ea typeface="Montserrat SemiBold"/>
                <a:cs typeface="Montserrat SemiBold"/>
                <a:sym typeface="Montserrat SemiBold"/>
              </a:rPr>
              <a:t>«Що спільного?»</a:t>
            </a:r>
            <a:endParaRPr sz="2300" b="1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60" name="Google Shape;16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1" name="Google Shape;161;p18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375" y="827150"/>
            <a:ext cx="2658350" cy="1937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>
            <a:off x="5988000" y="2877725"/>
            <a:ext cx="2997300" cy="15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Виробництво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алюмінію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(схема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промислового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пристрою). </a:t>
            </a:r>
            <a:b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Дно та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стінки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ванни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слугують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катодом;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алюміній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збирається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дні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ванни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Вугільний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блок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слугує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анодом; на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ньому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виділяється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кисень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472500" y="436900"/>
            <a:ext cx="8203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1. Електрометалургія. Одержання металів</a:t>
            </a:r>
            <a:endParaRPr sz="2300" b="1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5" name="Google Shape;165;p18"/>
          <p:cNvSpPr/>
          <p:nvPr/>
        </p:nvSpPr>
        <p:spPr>
          <a:xfrm>
            <a:off x="532175" y="1094250"/>
            <a:ext cx="5496300" cy="869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637289" y="1189850"/>
            <a:ext cx="5508077" cy="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15F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допомогою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електролізу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розплавів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солей та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оксидів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отримують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багато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металів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особливо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активних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як-от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алюміній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мідь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нікель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487" y="1223400"/>
            <a:ext cx="628859" cy="61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8"/>
          <p:cNvSpPr txBox="1"/>
          <p:nvPr/>
        </p:nvSpPr>
        <p:spPr>
          <a:xfrm>
            <a:off x="394915" y="2293588"/>
            <a:ext cx="5000400" cy="2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Montserrat"/>
                <a:ea typeface="Montserrat"/>
                <a:cs typeface="Montserrat"/>
                <a:sym typeface="Montserrat"/>
              </a:rPr>
              <a:t>Приклад: </a:t>
            </a:r>
            <a:r>
              <a:rPr lang="ru-RU" sz="1600" b="1" dirty="0" err="1">
                <a:latin typeface="Montserrat"/>
                <a:ea typeface="Montserrat"/>
                <a:cs typeface="Montserrat"/>
                <a:sym typeface="Montserrat"/>
              </a:rPr>
              <a:t>виробництво</a:t>
            </a:r>
            <a:r>
              <a:rPr lang="ru-RU" sz="16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err="1">
                <a:latin typeface="Montserrat"/>
                <a:ea typeface="Montserrat"/>
                <a:cs typeface="Montserrat"/>
                <a:sym typeface="Montserrat"/>
              </a:rPr>
              <a:t>алюмінію</a:t>
            </a:r>
            <a:r>
              <a:rPr lang="ru-RU" sz="1600" b="1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Електролітом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є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розчин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оксиду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алюмінію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(           ) у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розплавленому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кріоліті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за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температури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950 °C. На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катоді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(дно </a:t>
            </a:r>
            <a:b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та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стінки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ванни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)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виділяється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чистий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алюміній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Це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основа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кольорової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металургії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—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галузі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що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займається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виробництвом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кольорових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металів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9" name="Google Shape;169;p18" title="Снимок экрана 2025-09-05 15404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636" y="2885342"/>
            <a:ext cx="520500" cy="245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78" name="Google Shape;17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p19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/>
        </p:nvSpPr>
        <p:spPr>
          <a:xfrm>
            <a:off x="472500" y="2377650"/>
            <a:ext cx="5139600" cy="20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Приклад: очищення міді.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 розчин купрум(ІІ) сульфату занурюють два електроди: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анод</a:t>
            </a:r>
            <a: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товста пластина неочищеної міді;</a:t>
            </a:r>
            <a:endParaRPr sz="16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катод</a:t>
            </a:r>
            <a: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тонка пластинка чистої міді.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 час електролізу анод розчиняється, чиста мідь переноситься й осідає на катоді, </a:t>
            </a:r>
            <a:b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домішки випадають в осад.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1" name="Google Shape;18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1659" y="876986"/>
            <a:ext cx="3230881" cy="207588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5819400" y="2952875"/>
            <a:ext cx="2915400" cy="15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Рафінування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міді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тонка пластинка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чистої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міді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є катодом,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товста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пластинка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неочищеної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міді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  — анодом; ванна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наповнена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водним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розчином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купрум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(II) </a:t>
            </a:r>
            <a:r>
              <a:rPr lang="ru-RU" i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сульфату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472500" y="436900"/>
            <a:ext cx="8203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2. Рафінування — очищення металів</a:t>
            </a:r>
            <a:endParaRPr sz="2300" b="1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4" name="Google Shape;184;p19"/>
          <p:cNvSpPr/>
          <p:nvPr/>
        </p:nvSpPr>
        <p:spPr>
          <a:xfrm>
            <a:off x="1225700" y="1054925"/>
            <a:ext cx="3796800" cy="9651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1353675" y="1150525"/>
            <a:ext cx="3796800" cy="96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15F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Рафінування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це спосіб очищення металів від домішок </a:t>
            </a:r>
            <a:b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допомогою електролізу.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137" y="1214270"/>
            <a:ext cx="628859" cy="61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0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95" name="Google Shape;19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" name="Google Shape;196;p20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/>
        </p:nvSpPr>
        <p:spPr>
          <a:xfrm>
            <a:off x="472500" y="2357575"/>
            <a:ext cx="5363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Мета: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захист від корозії, збільшення </a:t>
            </a:r>
            <a:b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міцності, декорування.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0"/>
          <p:cNvSpPr txBox="1"/>
          <p:nvPr/>
        </p:nvSpPr>
        <p:spPr>
          <a:xfrm>
            <a:off x="5916049" y="2308650"/>
            <a:ext cx="28368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Гальванічне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сріблення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Предмет,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який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покривають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сріблом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кухоль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), є катодом,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срібна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пластинка  — анодом; ванна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наповнена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розчином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аргентум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нітрату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6049" y="745684"/>
            <a:ext cx="2675725" cy="161707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472500" y="436900"/>
            <a:ext cx="8203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3. Гальваностегія — нанесення покриттів</a:t>
            </a:r>
            <a:endParaRPr sz="2300" b="1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1" name="Google Shape;201;p20"/>
          <p:cNvSpPr/>
          <p:nvPr/>
        </p:nvSpPr>
        <p:spPr>
          <a:xfrm>
            <a:off x="551725" y="1020513"/>
            <a:ext cx="4866900" cy="10674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679700" y="1116113"/>
            <a:ext cx="4833300" cy="1067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15F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Гальваностегія</a:t>
            </a:r>
            <a:r>
              <a:rPr lang="ru-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це електролітичний спосіб покриття виробу тонким шаром іншого металу (хромування, сріблення, позолочення).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3" name="Google Shape;20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162" y="1179858"/>
            <a:ext cx="628859" cy="61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/>
          <p:nvPr/>
        </p:nvSpPr>
        <p:spPr>
          <a:xfrm>
            <a:off x="530275" y="3831675"/>
            <a:ext cx="7672500" cy="6114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660625" y="3929375"/>
            <a:ext cx="7705200" cy="611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15F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500">
                <a:latin typeface="Montserrat"/>
                <a:ea typeface="Montserrat"/>
                <a:cs typeface="Montserrat"/>
                <a:sym typeface="Montserrat"/>
              </a:rPr>
              <a:t>Які фотографії на початку § 3 стосуються гальваностегії? Наведіть власні приклади виробів, для виготовлення яких застосовують гальваностегію.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6" name="Google Shape;206;p20" title="question-mark-bubble-speech-sign-symbol-icon-3d-rendering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075" y="3934490"/>
            <a:ext cx="659481" cy="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 txBox="1"/>
          <p:nvPr/>
        </p:nvSpPr>
        <p:spPr>
          <a:xfrm>
            <a:off x="472500" y="3093529"/>
            <a:ext cx="55131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Процес: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виріб, який покривають, слугує </a:t>
            </a: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катодом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пластинка з металу покриття — </a:t>
            </a: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анодом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1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1"/>
          <p:cNvSpPr/>
          <p:nvPr/>
        </p:nvSpPr>
        <p:spPr>
          <a:xfrm>
            <a:off x="5928223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16" name="Google Shape;216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7" name="Google Shape;217;p21" descr="Ein Bild, das Schrift, Text, Grafiken, Logo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51" y="4578695"/>
            <a:ext cx="929090" cy="4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472500" y="2351750"/>
            <a:ext cx="4529400" cy="15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Процес: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зліпок із воску покривають шаром графіту (щоб він проводив струм) і використовують як </a:t>
            </a: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катод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b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ньому шар за шаром нарощується метал, утворюючи точну копію. Саме так виготовляють безшовні труби.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0174" y="941558"/>
            <a:ext cx="3255610" cy="157481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 txBox="1"/>
          <p:nvPr/>
        </p:nvSpPr>
        <p:spPr>
          <a:xfrm>
            <a:off x="5446875" y="2637425"/>
            <a:ext cx="32985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Отримання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рельєфних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копій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допомогою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електролізу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i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— схема пристрою: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восковий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зліпок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покритий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тонким шаром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графіту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є катодом (1),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срібна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пластинка  — анодом (2); </a:t>
            </a:r>
            <a:b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ванна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наповнена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розчином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аргентум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нітрату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  <a:endParaRPr i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  — </a:t>
            </a:r>
            <a:r>
              <a:rPr lang="ru-RU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отримана</a:t>
            </a:r>
            <a:r>
              <a:rPr lang="ru-RU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копія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1"/>
          <p:cNvSpPr txBox="1"/>
          <p:nvPr/>
        </p:nvSpPr>
        <p:spPr>
          <a:xfrm>
            <a:off x="472500" y="436900"/>
            <a:ext cx="8203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4. Гальванопластика — створення копій</a:t>
            </a:r>
            <a:endParaRPr sz="2300" b="1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2" name="Google Shape;222;p21"/>
          <p:cNvSpPr/>
          <p:nvPr/>
        </p:nvSpPr>
        <p:spPr>
          <a:xfrm>
            <a:off x="559600" y="1114900"/>
            <a:ext cx="4314300" cy="889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1"/>
          <p:cNvSpPr txBox="1"/>
          <p:nvPr/>
        </p:nvSpPr>
        <p:spPr>
          <a:xfrm>
            <a:off x="687575" y="1210500"/>
            <a:ext cx="4314300" cy="889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15F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Гальванопластика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це отримання за допомогою електролізу точних металевих копій рельєфних виробів.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4" name="Google Shape;22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037" y="1274233"/>
            <a:ext cx="628859" cy="61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 descr="Ein Bild, das Clipart, Katze, Zeichnung, Darstellung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1699" y="4214403"/>
            <a:ext cx="929100" cy="9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1228</Words>
  <Application>Microsoft Office PowerPoint</Application>
  <PresentationFormat>Экран (16:9)</PresentationFormat>
  <Paragraphs>189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Play</vt:lpstr>
      <vt:lpstr>Aptos</vt:lpstr>
      <vt:lpstr>Montserrat SemiBold</vt:lpstr>
      <vt:lpstr>Cambria</vt:lpstr>
      <vt:lpstr>Montserrat Black</vt:lpstr>
      <vt:lpstr>Arial</vt:lpstr>
      <vt:lpstr>Montserrat</vt:lpstr>
      <vt:lpstr>Office</vt:lpstr>
      <vt:lpstr>Презентация PowerPoint</vt:lpstr>
      <vt:lpstr>Презентация PowerPoint</vt:lpstr>
      <vt:lpstr>Презентация PowerPoint</vt:lpstr>
      <vt:lpstr>Застосування електролізу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4</cp:revision>
  <dcterms:modified xsi:type="dcterms:W3CDTF">2025-09-11T15:43:19Z</dcterms:modified>
</cp:coreProperties>
</file>