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Play"/>
      <p:regular r:id="rId35"/>
      <p:bold r:id="rId36"/>
    </p:embeddedFont>
    <p:embeddedFont>
      <p:font typeface="Montserrat SemiBold"/>
      <p:regular r:id="rId37"/>
      <p:bold r:id="rId38"/>
      <p:italic r:id="rId39"/>
      <p:boldItalic r:id="rId40"/>
    </p:embeddedFont>
    <p:embeddedFont>
      <p:font typeface="Playfair Display"/>
      <p:regular r:id="rId41"/>
      <p:bold r:id="rId42"/>
      <p:italic r:id="rId43"/>
      <p:boldItalic r:id="rId44"/>
    </p:embeddedFont>
    <p:embeddedFont>
      <p:font typeface="Montserrat Black"/>
      <p:bold r:id="rId45"/>
      <p:boldItalic r:id="rId46"/>
    </p:embeddedFont>
    <p:embeddedFont>
      <p:font typeface="Montserrat"/>
      <p:regular r:id="rId47"/>
      <p:bold r:id="rId48"/>
      <p:italic r:id="rId49"/>
      <p:boldItalic r:id="rId50"/>
    </p:embeddedFont>
    <p:embeddedFont>
      <p:font typeface="Montserrat Medium"/>
      <p:regular r:id="rId51"/>
      <p:bold r:id="rId52"/>
      <p:italic r:id="rId53"/>
      <p:boldItalic r:id="rId54"/>
    </p:embeddedFont>
    <p:embeddedFont>
      <p:font typeface="Playfair Display SemiBold"/>
      <p:regular r:id="rId55"/>
      <p:bold r:id="rId56"/>
      <p:italic r:id="rId57"/>
      <p:boldItalic r:id="rId58"/>
    </p:embeddedFont>
    <p:embeddedFont>
      <p:font typeface="Sawarabi Mincho"/>
      <p:regular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1984">
          <p15:clr>
            <a:srgbClr val="747775"/>
          </p15:clr>
        </p15:guide>
        <p15:guide id="3" pos="28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1984" orient="horz"/>
        <p:guide pos="28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boldItalic.fntdata"/><Relationship Id="rId42" Type="http://schemas.openxmlformats.org/officeDocument/2006/relationships/font" Target="fonts/PlayfairDisplay-bold.fntdata"/><Relationship Id="rId41" Type="http://schemas.openxmlformats.org/officeDocument/2006/relationships/font" Target="fonts/PlayfairDisplay-regular.fntdata"/><Relationship Id="rId44" Type="http://schemas.openxmlformats.org/officeDocument/2006/relationships/font" Target="fonts/PlayfairDisplay-boldItalic.fntdata"/><Relationship Id="rId43" Type="http://schemas.openxmlformats.org/officeDocument/2006/relationships/font" Target="fonts/PlayfairDisplay-italic.fntdata"/><Relationship Id="rId46" Type="http://schemas.openxmlformats.org/officeDocument/2006/relationships/font" Target="fonts/MontserratBlack-boldItalic.fntdata"/><Relationship Id="rId45" Type="http://schemas.openxmlformats.org/officeDocument/2006/relationships/font" Target="fonts/MontserratBlack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.fntdata"/><Relationship Id="rId47" Type="http://schemas.openxmlformats.org/officeDocument/2006/relationships/font" Target="fonts/Montserrat-regular.fntdata"/><Relationship Id="rId49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Play-regular.fntdata"/><Relationship Id="rId34" Type="http://schemas.openxmlformats.org/officeDocument/2006/relationships/slide" Target="slides/slide29.xml"/><Relationship Id="rId37" Type="http://schemas.openxmlformats.org/officeDocument/2006/relationships/font" Target="fonts/MontserratSemiBold-regular.fntdata"/><Relationship Id="rId36" Type="http://schemas.openxmlformats.org/officeDocument/2006/relationships/font" Target="fonts/Play-bold.fntdata"/><Relationship Id="rId39" Type="http://schemas.openxmlformats.org/officeDocument/2006/relationships/font" Target="fonts/MontserratSemiBold-italic.fntdata"/><Relationship Id="rId38" Type="http://schemas.openxmlformats.org/officeDocument/2006/relationships/font" Target="fonts/MontserratSemiBold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Medium-regular.fntdata"/><Relationship Id="rId50" Type="http://schemas.openxmlformats.org/officeDocument/2006/relationships/font" Target="fonts/Montserrat-boldItalic.fntdata"/><Relationship Id="rId53" Type="http://schemas.openxmlformats.org/officeDocument/2006/relationships/font" Target="fonts/MontserratMedium-italic.fntdata"/><Relationship Id="rId52" Type="http://schemas.openxmlformats.org/officeDocument/2006/relationships/font" Target="fonts/MontserratMedium-bold.fntdata"/><Relationship Id="rId11" Type="http://schemas.openxmlformats.org/officeDocument/2006/relationships/slide" Target="slides/slide6.xml"/><Relationship Id="rId55" Type="http://schemas.openxmlformats.org/officeDocument/2006/relationships/font" Target="fonts/PlayfairDisplaySemiBold-regular.fntdata"/><Relationship Id="rId10" Type="http://schemas.openxmlformats.org/officeDocument/2006/relationships/slide" Target="slides/slide5.xml"/><Relationship Id="rId54" Type="http://schemas.openxmlformats.org/officeDocument/2006/relationships/font" Target="fonts/MontserratMedium-boldItalic.fntdata"/><Relationship Id="rId13" Type="http://schemas.openxmlformats.org/officeDocument/2006/relationships/slide" Target="slides/slide8.xml"/><Relationship Id="rId57" Type="http://schemas.openxmlformats.org/officeDocument/2006/relationships/font" Target="fonts/PlayfairDisplaySemiBold-italic.fntdata"/><Relationship Id="rId12" Type="http://schemas.openxmlformats.org/officeDocument/2006/relationships/slide" Target="slides/slide7.xml"/><Relationship Id="rId56" Type="http://schemas.openxmlformats.org/officeDocument/2006/relationships/font" Target="fonts/PlayfairDisplaySemiBold-bold.fntdata"/><Relationship Id="rId15" Type="http://schemas.openxmlformats.org/officeDocument/2006/relationships/slide" Target="slides/slide10.xml"/><Relationship Id="rId59" Type="http://schemas.openxmlformats.org/officeDocument/2006/relationships/font" Target="fonts/SawarabiMincho-regular.fntdata"/><Relationship Id="rId14" Type="http://schemas.openxmlformats.org/officeDocument/2006/relationships/slide" Target="slides/slide9.xml"/><Relationship Id="rId58" Type="http://schemas.openxmlformats.org/officeDocument/2006/relationships/font" Target="fonts/PlayfairDisplaySemiBold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24" name="Google Shape;24;p3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6" name="Google Shape;36;p5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350"/>
              <a:buNone/>
              <a:defRPr sz="135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2" name="Google Shape;52;p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8" name="Google Shape;68;p10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3.png"/><Relationship Id="rId5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Relationship Id="rId4" Type="http://schemas.openxmlformats.org/officeDocument/2006/relationships/image" Target="../media/image3.png"/><Relationship Id="rId5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3.png"/><Relationship Id="rId5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3.png"/><Relationship Id="rId5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Relationship Id="rId4" Type="http://schemas.openxmlformats.org/officeDocument/2006/relationships/image" Target="../media/image3.png"/><Relationship Id="rId5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Relationship Id="rId4" Type="http://schemas.openxmlformats.org/officeDocument/2006/relationships/image" Target="../media/image3.png"/><Relationship Id="rId5" Type="http://schemas.openxmlformats.org/officeDocument/2006/relationships/image" Target="../media/image44.png"/><Relationship Id="rId6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5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hyperlink" Target="https://uk.wikipedia.org/wiki/%D0%90%D1%80%D1%85%D1%96%D0%BC%D0%B5%D0%B4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6177667" y="3527961"/>
            <a:ext cx="2137800" cy="768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Grafiken, Text, Grafikdesign enthält.&#10;&#10;Automatisch generierte Beschreibung"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638" y="3633303"/>
            <a:ext cx="1369855" cy="50252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475025" y="910725"/>
            <a:ext cx="46056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8800" lIns="77625" spcFirstLastPara="1" rIns="77625" wrap="square" tIns="38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24"/>
              <a:buFont typeface="Arial"/>
              <a:buNone/>
            </a:pPr>
            <a:r>
              <a:rPr b="1" i="0" lang="uk-UA" sz="7424" u="none" cap="none" strike="noStrike">
                <a:solidFill>
                  <a:srgbClr val="00A3D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Фізика</a:t>
            </a:r>
            <a:endParaRPr b="0" i="0" sz="5131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4938764" y="902814"/>
            <a:ext cx="3377100" cy="1127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828136" y="2030454"/>
            <a:ext cx="5349900" cy="2266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6177667" y="2036279"/>
            <a:ext cx="2137800" cy="16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800" lIns="77625" spcFirstLastPara="1" rIns="77625" wrap="square" tIns="38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45"/>
              <a:buFont typeface="Arial"/>
              <a:buNone/>
            </a:pPr>
            <a:r>
              <a:rPr b="1" i="0" lang="uk-UA" sz="10044" u="none" cap="none" strike="noStrike">
                <a:solidFill>
                  <a:srgbClr val="165A9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</a:t>
            </a:r>
            <a:endParaRPr b="0" i="0" sz="10044" u="none" cap="none" strike="noStrike">
              <a:solidFill>
                <a:srgbClr val="165A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1072850" y="2270650"/>
            <a:ext cx="47076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6"/>
              <a:buFont typeface="Arial"/>
              <a:buNone/>
            </a:pPr>
            <a:r>
              <a:rPr b="1" lang="uk-UA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Радіоактивність. </a:t>
            </a:r>
            <a:br>
              <a:rPr b="1" lang="uk-UA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Види радіоактивних випромінювань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Zeichnung, Cartoon, Darstellung enthält.&#10;&#10;Automatisch generierte Beschreibung" id="95" name="Google Shape;9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2607" y="272477"/>
            <a:ext cx="1375324" cy="18517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Darstellung, Animierter Cartoon enthält.&#10;&#10;Automatisch generierte Beschreibung" id="96" name="Google Shape;9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1047" y="2208023"/>
            <a:ext cx="870425" cy="1403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Katze, Zeichnung, Darstellung enthält.&#10;&#10;Automatisch generierte Beschreibung" id="97" name="Google Shape;9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03446" y="2762942"/>
            <a:ext cx="804908" cy="80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21" name="Google Shape;221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2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223" name="Google Shape;2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2"/>
          <p:cNvSpPr/>
          <p:nvPr/>
        </p:nvSpPr>
        <p:spPr>
          <a:xfrm>
            <a:off x="448900" y="1837075"/>
            <a:ext cx="6089700" cy="19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Походження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утворюються під час </a:t>
            </a:r>
            <a:r>
              <a:rPr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самовільного розпаду нестабільних ядер і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супроводжують </a:t>
            </a:r>
            <a:br>
              <a:rPr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α</a:t>
            </a: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β–</a:t>
            </a:r>
            <a:r>
              <a:rPr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розпад.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Йонізуюча здатність: 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менша, ніж йонізуюча здатність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α–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β–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випромінювання.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Дуже висока проникна здатність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найвища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серед усіх видів радіоактивного випромінювання.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5" name="Google Shape;22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5250" y="459313"/>
            <a:ext cx="2388743" cy="42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/>
        </p:nvSpPr>
        <p:spPr>
          <a:xfrm>
            <a:off x="393850" y="579982"/>
            <a:ext cx="51273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Природа радіоактивного випромінювання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395702" y="1352921"/>
            <a:ext cx="570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215F9A"/>
                </a:solidFill>
                <a:latin typeface="Montserrat"/>
                <a:ea typeface="Montserrat"/>
                <a:cs typeface="Montserrat"/>
                <a:sym typeface="Montserrat"/>
              </a:rPr>
              <a:t>Гамма–випромінювання (</a:t>
            </a:r>
            <a:r>
              <a:rPr lang="uk-UA" sz="1800">
                <a:solidFill>
                  <a:srgbClr val="215F9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𝜸</a:t>
            </a:r>
            <a:r>
              <a:rPr b="1" lang="uk-UA" sz="1800">
                <a:solidFill>
                  <a:srgbClr val="215F9A"/>
                </a:solidFill>
                <a:latin typeface="Montserrat"/>
                <a:ea typeface="Montserrat"/>
                <a:cs typeface="Montserrat"/>
                <a:sym typeface="Montserrat"/>
              </a:rPr>
              <a:t>–промені)</a:t>
            </a:r>
            <a:endParaRPr b="1" sz="1800">
              <a:solidFill>
                <a:srgbClr val="215F9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452350" y="3877502"/>
            <a:ext cx="6089700" cy="7263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580325" y="3973102"/>
            <a:ext cx="6089700" cy="65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Поміркуйте, чому чим більша йонізуюча здатність частинки, тим менша її проникна здатність, і навпаки.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0" name="Google Shape;230;p22" title="question-mark-bubble-speech-sign-symbol-icon-3d-renderin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602" y="3992526"/>
            <a:ext cx="659481" cy="6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>
            <p:ph idx="11" type="ftr"/>
          </p:nvPr>
        </p:nvSpPr>
        <p:spPr>
          <a:xfrm>
            <a:off x="3028950" y="478104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36" name="Google Shape;236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37" name="Google Shape;23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знімок екрана, схема, дизайн&#10;&#10;Вміст на основі ШІ може бути неправильним." id="238" name="Google Shape;238;p23"/>
          <p:cNvPicPr preferRelativeResize="0"/>
          <p:nvPr/>
        </p:nvPicPr>
        <p:blipFill rotWithShape="1">
          <a:blip r:embed="rId5">
            <a:alphaModFix/>
          </a:blip>
          <a:srcRect b="20801" l="5768" r="3824" t="3061"/>
          <a:stretch/>
        </p:blipFill>
        <p:spPr>
          <a:xfrm>
            <a:off x="5429250" y="1010076"/>
            <a:ext cx="3086100" cy="250513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3"/>
          <p:cNvSpPr/>
          <p:nvPr/>
        </p:nvSpPr>
        <p:spPr>
          <a:xfrm>
            <a:off x="444200" y="1005325"/>
            <a:ext cx="45150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rgbClr val="165A97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α</a:t>
            </a:r>
            <a:r>
              <a:rPr lang="uk-UA" sz="1600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–частинки затримуються:</a:t>
            </a:r>
            <a:endParaRPr sz="1600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254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300"/>
              <a:buFont typeface="Montserrat"/>
              <a:buChar char="■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тонким аркушеш 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паперу (0,1 мм);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54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300"/>
              <a:buFont typeface="Montserrat"/>
              <a:buChar char="■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верхнім шаром шкіри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54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300"/>
              <a:buFont typeface="Montserrat"/>
              <a:buChar char="■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звичайним одягом.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uk-UA" sz="1600" u="none" cap="none" strike="noStrike">
                <a:solidFill>
                  <a:srgbClr val="165A97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β</a:t>
            </a:r>
            <a:r>
              <a:rPr i="0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–частинки затриму</a:t>
            </a:r>
            <a:r>
              <a:rPr lang="uk-UA" sz="1600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ються</a:t>
            </a:r>
            <a:r>
              <a:rPr i="0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endParaRPr sz="1600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254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300"/>
              <a:buFont typeface="Montserrat"/>
              <a:buChar char="■"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кількома міліметр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ами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алюмінію;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54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300"/>
              <a:buFont typeface="Montserrat"/>
              <a:buChar char="■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пластиком;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54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300"/>
              <a:buFont typeface="Montserrat"/>
              <a:buChar char="■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склом;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54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300"/>
              <a:buFont typeface="Montserrat"/>
              <a:buChar char="■"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спеціальни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одягом.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uk-UA" sz="1600" u="none" cap="none" strike="noStrike">
                <a:solidFill>
                  <a:srgbClr val="165A97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γ</a:t>
            </a:r>
            <a:r>
              <a:rPr i="0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–промені затримуються:</a:t>
            </a:r>
            <a:endParaRPr sz="1600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254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300"/>
              <a:buFont typeface="Montserrat"/>
              <a:buChar char="■"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кількома сантиметрами свинцю;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54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300"/>
              <a:buFont typeface="Montserrat"/>
              <a:buChar char="■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ількома метрами бетону. </a:t>
            </a:r>
            <a:endParaRPr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494063" y="3906584"/>
            <a:ext cx="71127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i="1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Зверніть увагу</a:t>
            </a:r>
            <a:r>
              <a:rPr i="1" lang="uk-UA" sz="1600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 </a:t>
            </a:r>
            <a:r>
              <a:rPr lang="uk-UA" sz="1600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</a:t>
            </a:r>
            <a:r>
              <a:rPr i="0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адіоактивне випромінювання </a:t>
            </a:r>
            <a:br>
              <a:rPr i="0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i="0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 фіксується органами чуття людини, </a:t>
            </a:r>
            <a:br>
              <a:rPr i="0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i="0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проте може спричинити шкідливі наслідки.</a:t>
            </a:r>
            <a:endParaRPr i="0" sz="1600" u="none" cap="none" strike="noStrike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402800" y="481584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Захист від радіоактивного випромінювання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2" name="Google Shape;24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1801" y="3598575"/>
            <a:ext cx="844226" cy="108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48" name="Google Shape;248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24"/>
          <p:cNvSpPr txBox="1"/>
          <p:nvPr/>
        </p:nvSpPr>
        <p:spPr>
          <a:xfrm>
            <a:off x="480425" y="907475"/>
            <a:ext cx="8115300" cy="20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Біологічну дію радіоактивного випромінювання відкрив А. Беккерель.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виступу він позичив у подружжя Кюрі пробірку з радієм, поклав її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кишеню жилета, а наступного дня виявив на шкірі під кишенею червону пляму у формі пробірки.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перші роки вивчення радіоактивності вчені не уявляли, який шкідливий вплив має радіоактивне випромінювання. Під час досліджень подружжя Кюрі увесь час отримувало «опіки» рук, не розуміючи, що їх спричиняло радіоактивне випромінювання.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50" name="Google Shape;25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 txBox="1"/>
          <p:nvPr/>
        </p:nvSpPr>
        <p:spPr>
          <a:xfrm>
            <a:off x="2802955" y="3068330"/>
            <a:ext cx="59409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Цікавий факт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Через високий рівень радіації особисті речі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Марії Кюрі (меблі, книги, лабораторні записи) зберігаються у свинцевих ящиках у Національній бібліотеці Франції. Щоб попрацювати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її записниками, відвідувачі повинні одягати спеціальні захисні костюми.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щоденник Марії Кюрі" id="252" name="Google Shape;25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" y="3129944"/>
            <a:ext cx="2686049" cy="201355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4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Чи знаєте ви, що…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59" name="Google Shape;259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60" name="Google Shape;26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 txBox="1"/>
          <p:nvPr/>
        </p:nvSpPr>
        <p:spPr>
          <a:xfrm>
            <a:off x="450001" y="2176100"/>
            <a:ext cx="7812900" cy="1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44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F9A"/>
              </a:buClr>
              <a:buSzPts val="1600"/>
              <a:buFont typeface="Montserrat"/>
              <a:buChar char="✔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Радіоактивні перетворення відбуваються </a:t>
            </a:r>
            <a:r>
              <a:rPr lang="uk-UA" sz="16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довільно</a:t>
            </a:r>
            <a:r>
              <a:rPr lang="uk-UA" sz="1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(без жодних причин),  їх не можна прискорити або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уповільнити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вони не залежать від зовнішнього впливу, тобто на них не впливають зміни тиску              й температури, дія магнітного та електричного полів, хімічні реакції, зміна освітленості тощо.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44475" lvl="0" marL="2571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5F9A"/>
              </a:buClr>
              <a:buSzPts val="1600"/>
              <a:buFont typeface="Montserrat"/>
              <a:buChar char="✔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Випромінюючи α– чи β–частинки, вихідне (</a:t>
            </a:r>
            <a:r>
              <a:rPr lang="uk-UA" sz="16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материнське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ядро перетворюється на ядро атома іншого елемента (</a:t>
            </a:r>
            <a:r>
              <a:rPr lang="uk-UA" sz="16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дочірнє ядро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25"/>
          <p:cNvSpPr/>
          <p:nvPr/>
        </p:nvSpPr>
        <p:spPr>
          <a:xfrm>
            <a:off x="450000" y="1105412"/>
            <a:ext cx="7729500" cy="8451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5"/>
          <p:cNvSpPr/>
          <p:nvPr/>
        </p:nvSpPr>
        <p:spPr>
          <a:xfrm>
            <a:off x="533538" y="1220474"/>
            <a:ext cx="7729500" cy="8421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Радіоактивність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це </a:t>
            </a:r>
            <a:r>
              <a:rPr i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здатність ядер радіонуклідів довільно перетворюватися на ядра інших елементів із випромінюванням мікрочастинок.</a:t>
            </a:r>
            <a:endParaRPr sz="1600">
              <a:solidFill>
                <a:srgbClr val="215F9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25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Радіоактивність 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5" name="Google Shape;265;p25" title="1412ыыы1212ec93378f-e92a-40c5-9497-fe0fd29d611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8975" y="299286"/>
            <a:ext cx="833946" cy="8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72" name="Google Shape;272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26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274" name="Google Shape;27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знімок екрана&#10;&#10;Вміст на основі ШІ може бути неправильним." id="275" name="Google Shape;275;p26"/>
          <p:cNvPicPr preferRelativeResize="0"/>
          <p:nvPr/>
        </p:nvPicPr>
        <p:blipFill rotWithShape="1">
          <a:blip r:embed="rId4">
            <a:alphaModFix/>
          </a:blip>
          <a:srcRect b="21760" l="2896" r="56026" t="33659"/>
          <a:stretch/>
        </p:blipFill>
        <p:spPr>
          <a:xfrm>
            <a:off x="5851350" y="644625"/>
            <a:ext cx="3270600" cy="40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/>
          <p:nvPr/>
        </p:nvSpPr>
        <p:spPr>
          <a:xfrm>
            <a:off x="450000" y="1763653"/>
            <a:ext cx="5422200" cy="29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α</a:t>
            </a: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b="1"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розпад: </a:t>
            </a:r>
            <a:r>
              <a:rPr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ядро «важкого» елемента перетворюється на легший, виштовхуючи </a:t>
            </a: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α</a:t>
            </a:r>
            <a:r>
              <a:rPr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частинку.</a:t>
            </a:r>
            <a:endParaRPr sz="16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44475" lvl="0" marL="257175" marR="0" rtl="0" algn="l">
              <a:spcBef>
                <a:spcPts val="45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Noto Sans Symbols"/>
              <a:buChar char="✔"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Оскільки ядро втрачає 2 протони, його позитивний заряд зменшується на 2 одиниці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н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овий елемент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зміщується на </a:t>
            </a: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дві клітинки ліворуч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від материнського в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Періодичній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системі хімічних елементів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44475" lvl="0" marL="257175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Noto Sans Symbols"/>
              <a:buChar char="✔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трата 4 нуклонів (2 протони + 2 нейтрон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спричиняє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зменшення масового числа </a:t>
            </a:r>
            <a:b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4 одиниці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26"/>
          <p:cNvSpPr txBox="1"/>
          <p:nvPr/>
        </p:nvSpPr>
        <p:spPr>
          <a:xfrm>
            <a:off x="427915" y="964771"/>
            <a:ext cx="5050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</a:t>
            </a:r>
            <a: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ундаментальні закони, що базуються </a:t>
            </a:r>
            <a:b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збереженні електричного заряду </a:t>
            </a:r>
            <a:b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загальної кількості нуклонів</a:t>
            </a:r>
            <a:endParaRPr b="1" i="1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26"/>
          <p:cNvSpPr txBox="1"/>
          <p:nvPr/>
        </p:nvSpPr>
        <p:spPr>
          <a:xfrm>
            <a:off x="402800" y="520550"/>
            <a:ext cx="4959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Правила зміщення</a:t>
            </a: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85" name="Google Shape;285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27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Зображення, що містить текст, знімок екрана&#10;&#10;Вміст на основі ШІ може бути неправильним." id="287" name="Google Shape;287;p27"/>
          <p:cNvPicPr preferRelativeResize="0"/>
          <p:nvPr/>
        </p:nvPicPr>
        <p:blipFill rotWithShape="1">
          <a:blip r:embed="rId3">
            <a:alphaModFix/>
          </a:blip>
          <a:srcRect b="20475" l="51015" r="7317" t="33657"/>
          <a:stretch/>
        </p:blipFill>
        <p:spPr>
          <a:xfrm>
            <a:off x="6057900" y="659925"/>
            <a:ext cx="3086101" cy="383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7"/>
          <p:cNvSpPr/>
          <p:nvPr/>
        </p:nvSpPr>
        <p:spPr>
          <a:xfrm>
            <a:off x="450000" y="2045865"/>
            <a:ext cx="5432400" cy="25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β</a:t>
            </a: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b="1"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розпад: </a:t>
            </a:r>
            <a:r>
              <a:rPr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ядро змінює свою природу, </a:t>
            </a:r>
            <a:br>
              <a:rPr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не втрачаючи при цьому нуклонів. </a:t>
            </a:r>
            <a:endParaRPr sz="16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"/>
              <a:buChar char="✔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середині ядра один із нейтронів «перетворюється» на протон і електрон (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β–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частинку). Електрон миттєво вилітає назовні.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✔"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Кількість протонів збільшується на 1, тому елемент зміщується на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одну клітинку праворуч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 Періодичній системі хімічних елементів.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Оскільки загальна кількість нуклонів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(протонів і нейтронів) не змінюється,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масове число залишається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незмінним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450001" y="1034081"/>
            <a:ext cx="51330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Фундаментальні закони, що базуються </a:t>
            </a:r>
            <a:b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збереженні електричного заряду </a:t>
            </a:r>
            <a:b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загальної кількості нуклонів</a:t>
            </a:r>
            <a:endParaRPr b="1" i="1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27"/>
          <p:cNvSpPr txBox="1"/>
          <p:nvPr/>
        </p:nvSpPr>
        <p:spPr>
          <a:xfrm>
            <a:off x="402800" y="520550"/>
            <a:ext cx="4959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Правила зміщення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"/>
          <p:cNvSpPr/>
          <p:nvPr/>
        </p:nvSpPr>
        <p:spPr>
          <a:xfrm>
            <a:off x="5506975" y="564275"/>
            <a:ext cx="2736600" cy="1254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8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98" name="Google Shape;298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28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8"/>
          <p:cNvSpPr txBox="1"/>
          <p:nvPr/>
        </p:nvSpPr>
        <p:spPr>
          <a:xfrm>
            <a:off x="450000" y="1894830"/>
            <a:ext cx="4716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Цей науковець «навів лад» у Періодичній </a:t>
            </a:r>
            <a:b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системі хімічних елементів, коли вчені почали плутатися в ній через явища радіоактивності.</a:t>
            </a:r>
            <a:endParaRPr sz="1050"/>
          </a:p>
        </p:txBody>
      </p:sp>
      <p:sp>
        <p:nvSpPr>
          <p:cNvPr id="301" name="Google Shape;301;p28"/>
          <p:cNvSpPr txBox="1"/>
          <p:nvPr/>
        </p:nvSpPr>
        <p:spPr>
          <a:xfrm>
            <a:off x="453370" y="2688961"/>
            <a:ext cx="50301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поч. XX ст. вчені відкрили десятки нових радіоактивних елементів, для яких у періодичній таблиці не вистачало місця. Содді довів, що різні радіоактивні елементи можуть мати однакові хімічні властивості й тому повинні займати одне й те саме місце в Періодичній системі хімічних елементів. Він назвав їх</a:t>
            </a:r>
            <a:r>
              <a:rPr b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ізотопами 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(від грец.                  isos — «однаковий» і topos — «місце»).</a:t>
            </a:r>
            <a:endParaRPr sz="1050"/>
          </a:p>
        </p:txBody>
      </p:sp>
      <p:sp>
        <p:nvSpPr>
          <p:cNvPr id="302" name="Google Shape;302;p28"/>
          <p:cNvSpPr txBox="1"/>
          <p:nvPr/>
        </p:nvSpPr>
        <p:spPr>
          <a:xfrm>
            <a:off x="5527675" y="2343220"/>
            <a:ext cx="3213600" cy="607200"/>
          </a:xfrm>
          <a:prstGeom prst="rect">
            <a:avLst/>
          </a:prstGeom>
          <a:noFill/>
          <a:ln cap="flat" cmpd="sng" w="9525">
            <a:solidFill>
              <a:srgbClr val="165A9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72000" lIns="144000" spcFirstLastPara="1" rIns="72000" wrap="square" tIns="72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1921 р. Ф. Содді отримав </a:t>
            </a:r>
            <a:r>
              <a:rPr b="1" lang="uk-UA" sz="1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Нобелівську премію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хімії.</a:t>
            </a:r>
            <a:endParaRPr sz="1050"/>
          </a:p>
        </p:txBody>
      </p:sp>
      <p:pic>
        <p:nvPicPr>
          <p:cNvPr descr="Зображення, що містить Обличчя людини, особа, портрет, одежа&#10;&#10;Вміст на основі ШІ може бути неправильним." id="303" name="Google Shape;30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2475" y="7"/>
            <a:ext cx="1498827" cy="224824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8"/>
          <p:cNvSpPr txBox="1"/>
          <p:nvPr/>
        </p:nvSpPr>
        <p:spPr>
          <a:xfrm>
            <a:off x="5722075" y="763180"/>
            <a:ext cx="1520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1"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Фредер</a:t>
            </a:r>
            <a:r>
              <a:rPr b="1" lang="uk-UA" sz="1500">
                <a:latin typeface="Montserrat"/>
                <a:ea typeface="Montserrat"/>
                <a:cs typeface="Montserrat"/>
                <a:sym typeface="Montserrat"/>
              </a:rPr>
              <a:t>і</a:t>
            </a:r>
            <a:r>
              <a:rPr b="1"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 Содді</a:t>
            </a:r>
            <a:endParaRPr b="1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1877–1956 </a:t>
            </a:r>
            <a:endParaRPr sz="1050"/>
          </a:p>
        </p:txBody>
      </p:sp>
      <p:sp>
        <p:nvSpPr>
          <p:cNvPr id="305" name="Google Shape;305;p28"/>
          <p:cNvSpPr txBox="1"/>
          <p:nvPr/>
        </p:nvSpPr>
        <p:spPr>
          <a:xfrm>
            <a:off x="450000" y="1031025"/>
            <a:ext cx="4716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Правила зміщення</a:t>
            </a:r>
            <a:r>
              <a:rPr lang="uk-UA"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сформулював англійский радіохімік Фредерік Содді, тому їх ще називають </a:t>
            </a:r>
            <a:r>
              <a:rPr lang="uk-UA" sz="1500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правилами Содді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50"/>
          </a:p>
        </p:txBody>
      </p:sp>
      <p:pic>
        <p:nvPicPr>
          <p:cNvPr id="306" name="Google Shape;306;p28"/>
          <p:cNvPicPr preferRelativeResize="0"/>
          <p:nvPr/>
        </p:nvPicPr>
        <p:blipFill rotWithShape="1">
          <a:blip r:embed="rId4">
            <a:alphaModFix/>
          </a:blip>
          <a:srcRect b="20230" l="4179" r="5176" t="11239"/>
          <a:stretch/>
        </p:blipFill>
        <p:spPr>
          <a:xfrm>
            <a:off x="5569475" y="3086090"/>
            <a:ext cx="3280500" cy="165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8"/>
          <p:cNvSpPr txBox="1"/>
          <p:nvPr/>
        </p:nvSpPr>
        <p:spPr>
          <a:xfrm>
            <a:off x="402800" y="520550"/>
            <a:ext cx="4959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Історична довідка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Schrift, Text, Grafiken, Logo enthält.&#10;&#10;Automatisch generierte Beschreibung" id="308" name="Google Shape;30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/>
          <p:nvPr/>
        </p:nvSpPr>
        <p:spPr>
          <a:xfrm>
            <a:off x="3063375" y="1086950"/>
            <a:ext cx="5666100" cy="103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10000" y="0"/>
                </a:moveTo>
                <a:close/>
                <a:lnTo>
                  <a:pt x="-10000" y="120000"/>
                </a:lnTo>
              </a:path>
              <a:path extrusionOk="0" fill="none" h="120000" w="120000">
                <a:moveTo>
                  <a:pt x="-10000" y="22500"/>
                </a:moveTo>
                <a:lnTo>
                  <a:pt x="-19048" y="65328"/>
                </a:lnTo>
              </a:path>
            </a:pathLst>
          </a:custGeom>
          <a:solidFill>
            <a:srgbClr val="1F5C9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15" name="Google Shape;315;p29"/>
          <p:cNvSpPr txBox="1"/>
          <p:nvPr/>
        </p:nvSpPr>
        <p:spPr>
          <a:xfrm>
            <a:off x="2138525" y="2374493"/>
            <a:ext cx="65910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16" name="Google Shape;31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9"/>
          <p:cNvSpPr txBox="1"/>
          <p:nvPr/>
        </p:nvSpPr>
        <p:spPr>
          <a:xfrm>
            <a:off x="3358573" y="1255850"/>
            <a:ext cx="4848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b="1" i="0" lang="uk-UA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Чи всі без винятку елементи мають радіоактивні ізотопи?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29"/>
          <p:cNvSpPr txBox="1"/>
          <p:nvPr/>
        </p:nvSpPr>
        <p:spPr>
          <a:xfrm>
            <a:off x="450000" y="3264875"/>
            <a:ext cx="72264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Абсолютно всі </a:t>
            </a: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хімічні елементи мають радіоактивні ізотопи!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5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Деякі елементи (наприклад, уран або радій) мають природні радіоактивні ізотопи. Інші елементи (золото, кисень) у природі представлені лише стабільними формами, проте вчені навчилися створювати їхні радіоактивні варіанти штучно в лабораторіях.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29"/>
          <p:cNvSpPr txBox="1"/>
          <p:nvPr/>
        </p:nvSpPr>
        <p:spPr>
          <a:xfrm>
            <a:off x="3063375" y="2285450"/>
            <a:ext cx="56661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Науці відомо понад </a:t>
            </a:r>
            <a:r>
              <a:rPr b="1" lang="uk-UA" sz="16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3000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нуклідів, і лише близько </a:t>
            </a: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250–280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із них є стабільними. Решта — радіоактивні.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Зображення, що містить текст, Шрифт, коло, знімок екрана&#10;&#10;Вміст на основі ШІ може бути неправильним." id="320" name="Google Shape;32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998" y="1086948"/>
            <a:ext cx="2509025" cy="205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9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8206575" y="4767275"/>
            <a:ext cx="30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800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29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Поміркуймо!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Clipart, Zeichnung, Cartoon, Darstellung enthält.&#10;&#10;Automatisch generierte Beschreibung" id="325" name="Google Shape;32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8717" y="3165583"/>
            <a:ext cx="1343906" cy="181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31" name="Google Shape;331;p30"/>
          <p:cNvSpPr/>
          <p:nvPr/>
        </p:nvSpPr>
        <p:spPr>
          <a:xfrm>
            <a:off x="-6446702" y="4240504"/>
            <a:ext cx="27741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Рівняння розпаду виглядає так: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30"/>
          <p:cNvSpPr/>
          <p:nvPr/>
        </p:nvSpPr>
        <p:spPr>
          <a:xfrm>
            <a:off x="402800" y="4116991"/>
            <a:ext cx="57459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0">
            <a:noAutofit/>
          </a:bodyPr>
          <a:lstStyle/>
          <a:p>
            <a:pPr indent="-167250" lvl="0" marL="16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✔"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Згідно з Періодичною системою хімічних елементів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атомний номер 84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відповідає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полонію (Po)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50"/>
          </a:p>
        </p:txBody>
      </p:sp>
      <p:sp>
        <p:nvSpPr>
          <p:cNvPr id="333" name="Google Shape;333;p30"/>
          <p:cNvSpPr/>
          <p:nvPr/>
        </p:nvSpPr>
        <p:spPr>
          <a:xfrm>
            <a:off x="450007" y="3087198"/>
            <a:ext cx="32217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None/>
            </a:pP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Розв’язання</a:t>
            </a:r>
            <a:endParaRPr b="0" i="0" sz="16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30"/>
          <p:cNvSpPr/>
          <p:nvPr/>
        </p:nvSpPr>
        <p:spPr>
          <a:xfrm>
            <a:off x="-6056035" y="5101816"/>
            <a:ext cx="58383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0">
            <a:noAutofit/>
          </a:bodyPr>
          <a:lstStyle/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✔"/>
            </a:pPr>
            <a:r>
              <a:rPr i="0" lang="uk-UA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Обчислюємо нове масове число: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= 222 – 4 = 218. </a:t>
            </a:r>
            <a:endParaRPr sz="1050"/>
          </a:p>
        </p:txBody>
      </p:sp>
      <p:sp>
        <p:nvSpPr>
          <p:cNvPr id="335" name="Google Shape;335;p30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Застосовуємо одержані знання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336" name="Google Shape;336;p30"/>
          <p:cNvGrpSpPr/>
          <p:nvPr/>
        </p:nvGrpSpPr>
        <p:grpSpPr>
          <a:xfrm>
            <a:off x="450000" y="997468"/>
            <a:ext cx="6602700" cy="645300"/>
            <a:chOff x="450000" y="903950"/>
            <a:chExt cx="6602700" cy="645300"/>
          </a:xfrm>
        </p:grpSpPr>
        <p:sp>
          <p:nvSpPr>
            <p:cNvPr id="337" name="Google Shape;337;p30"/>
            <p:cNvSpPr txBox="1"/>
            <p:nvPr/>
          </p:nvSpPr>
          <p:spPr>
            <a:xfrm>
              <a:off x="450000" y="903950"/>
              <a:ext cx="6602700" cy="64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935"/>
                <a:buNone/>
              </a:pPr>
              <a:r>
                <a:rPr i="1" lang="uk-UA" sz="164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Відомо, що радон               є α–радіоактивним. Ядро якого елемента утвориться внаслідок α–розпаду радону?</a:t>
              </a:r>
              <a:endParaRPr i="1" sz="164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38" name="Google Shape;338;p30"/>
            <p:cNvPicPr preferRelativeResize="0"/>
            <p:nvPr/>
          </p:nvPicPr>
          <p:blipFill rotWithShape="1">
            <a:blip r:embed="rId3">
              <a:alphaModFix/>
            </a:blip>
            <a:srcRect b="0" l="0" r="84716" t="0"/>
            <a:stretch/>
          </p:blipFill>
          <p:spPr>
            <a:xfrm>
              <a:off x="2466950" y="958360"/>
              <a:ext cx="748526" cy="315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9" name="Google Shape;339;p30"/>
          <p:cNvGrpSpPr/>
          <p:nvPr/>
        </p:nvGrpSpPr>
        <p:grpSpPr>
          <a:xfrm>
            <a:off x="450000" y="1731227"/>
            <a:ext cx="8496600" cy="1255800"/>
            <a:chOff x="450000" y="1731227"/>
            <a:chExt cx="8496600" cy="1255800"/>
          </a:xfrm>
        </p:grpSpPr>
        <p:sp>
          <p:nvSpPr>
            <p:cNvPr id="340" name="Google Shape;340;p30"/>
            <p:cNvSpPr txBox="1"/>
            <p:nvPr/>
          </p:nvSpPr>
          <p:spPr>
            <a:xfrm>
              <a:off x="450000" y="1731227"/>
              <a:ext cx="8496600" cy="1255800"/>
            </a:xfrm>
            <a:prstGeom prst="rect">
              <a:avLst/>
            </a:prstGeom>
            <a:noFill/>
            <a:ln cap="flat" cmpd="sng" w="9525">
              <a:solidFill>
                <a:srgbClr val="165A9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54000" spcFirstLastPara="1" rIns="91425" wrap="square" tIns="54000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SzPts val="1018"/>
                <a:buNone/>
              </a:pPr>
              <a:r>
                <a:rPr b="1" lang="uk-UA" sz="1600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Алгоритм розв’язування</a:t>
              </a:r>
              <a:endParaRPr b="1" sz="1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SzPts val="1018"/>
                <a:buNone/>
              </a:pPr>
              <a:r>
                <a:rPr b="1"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</a:t>
              </a:r>
              <a:r>
                <a:rPr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Зарядове число (нижній індекс) зменшуємо на 2:                     За Періодичною системою хімічних елементів визначаємо назву дочірнього ядра.  </a:t>
              </a:r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SzPts val="1018"/>
                <a:buNone/>
              </a:pPr>
              <a:r>
                <a:rPr b="1"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</a:t>
              </a:r>
              <a:r>
                <a:rPr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Масове число (верхній індекс) зменшуємо на 4:                      </a:t>
              </a:r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41" name="Google Shape;341;p30"/>
            <p:cNvPicPr preferRelativeResize="0"/>
            <p:nvPr/>
          </p:nvPicPr>
          <p:blipFill rotWithShape="1">
            <a:blip r:embed="rId3">
              <a:alphaModFix/>
            </a:blip>
            <a:srcRect b="12" l="76268" r="0" t="-15219"/>
            <a:stretch/>
          </p:blipFill>
          <p:spPr>
            <a:xfrm>
              <a:off x="5877070" y="2622625"/>
              <a:ext cx="1008800" cy="31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30"/>
            <p:cNvPicPr preferRelativeResize="0"/>
            <p:nvPr/>
          </p:nvPicPr>
          <p:blipFill rotWithShape="1">
            <a:blip r:embed="rId3">
              <a:alphaModFix/>
            </a:blip>
            <a:srcRect b="12" l="37307" r="38961" t="-15219"/>
            <a:stretch/>
          </p:blipFill>
          <p:spPr>
            <a:xfrm>
              <a:off x="5952855" y="2066783"/>
              <a:ext cx="1008800" cy="315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3" name="Google Shape;343;p30"/>
          <p:cNvPicPr preferRelativeResize="0"/>
          <p:nvPr/>
        </p:nvPicPr>
        <p:blipFill rotWithShape="1">
          <a:blip r:embed="rId4">
            <a:alphaModFix/>
          </a:blip>
          <a:srcRect b="-6" l="0" r="64108" t="68425"/>
          <a:stretch/>
        </p:blipFill>
        <p:spPr>
          <a:xfrm>
            <a:off x="6341200" y="4014651"/>
            <a:ext cx="2449292" cy="35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30"/>
          <p:cNvGrpSpPr/>
          <p:nvPr/>
        </p:nvGrpSpPr>
        <p:grpSpPr>
          <a:xfrm>
            <a:off x="402800" y="3454150"/>
            <a:ext cx="5925300" cy="354793"/>
            <a:chOff x="402800" y="3454150"/>
            <a:chExt cx="5925300" cy="354793"/>
          </a:xfrm>
        </p:grpSpPr>
        <p:sp>
          <p:nvSpPr>
            <p:cNvPr id="345" name="Google Shape;345;p30"/>
            <p:cNvSpPr/>
            <p:nvPr/>
          </p:nvSpPr>
          <p:spPr>
            <a:xfrm>
              <a:off x="402800" y="3454150"/>
              <a:ext cx="59253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0">
              <a:noAutofit/>
            </a:bodyPr>
            <a:lstStyle/>
            <a:p>
              <a:pPr indent="-167250" lvl="0" marL="165600" marR="0" rtl="0" algn="l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Noto Sans Symbols"/>
                <a:buChar char="✔"/>
              </a:pPr>
              <a:r>
                <a:rPr lang="uk-UA" sz="15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Записуємо рівняння ядерної реакції для радону–222 </a:t>
              </a:r>
              <a:br>
                <a:rPr lang="uk-UA" sz="15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uk-UA" sz="15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 загальному вигляді:</a:t>
              </a:r>
              <a:endPara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46" name="Google Shape;346;p30"/>
            <p:cNvPicPr preferRelativeResize="0"/>
            <p:nvPr/>
          </p:nvPicPr>
          <p:blipFill rotWithShape="1">
            <a:blip r:embed="rId4">
              <a:alphaModFix/>
            </a:blip>
            <a:srcRect b="74249" l="0" r="67549" t="0"/>
            <a:stretch/>
          </p:blipFill>
          <p:spPr>
            <a:xfrm>
              <a:off x="2831802" y="3592455"/>
              <a:ext cx="1657050" cy="2164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7" name="Google Shape;347;p30"/>
          <p:cNvGrpSpPr/>
          <p:nvPr/>
        </p:nvGrpSpPr>
        <p:grpSpPr>
          <a:xfrm>
            <a:off x="402801" y="3832324"/>
            <a:ext cx="6020100" cy="265500"/>
            <a:chOff x="402801" y="3824531"/>
            <a:chExt cx="6020100" cy="265500"/>
          </a:xfrm>
        </p:grpSpPr>
        <p:sp>
          <p:nvSpPr>
            <p:cNvPr id="348" name="Google Shape;348;p30"/>
            <p:cNvSpPr/>
            <p:nvPr/>
          </p:nvSpPr>
          <p:spPr>
            <a:xfrm>
              <a:off x="402801" y="3824531"/>
              <a:ext cx="60201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0">
              <a:noAutofit/>
            </a:bodyPr>
            <a:lstStyle/>
            <a:p>
              <a:pPr indent="-167250" lvl="0" marL="165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Noto Sans Symbols"/>
                <a:buChar char="✔"/>
              </a:pPr>
              <a:r>
                <a:rPr i="0" lang="uk-UA" sz="15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Обчислюємо нове зарядове число: </a:t>
              </a:r>
              <a:r>
                <a:rPr lang="uk-UA" sz="15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050"/>
            </a:p>
          </p:txBody>
        </p:sp>
        <p:pic>
          <p:nvPicPr>
            <p:cNvPr id="349" name="Google Shape;349;p30"/>
            <p:cNvPicPr preferRelativeResize="0"/>
            <p:nvPr/>
          </p:nvPicPr>
          <p:blipFill rotWithShape="1">
            <a:blip r:embed="rId4">
              <a:alphaModFix/>
            </a:blip>
            <a:srcRect b="74247" l="41301" r="34840" t="0"/>
            <a:stretch/>
          </p:blipFill>
          <p:spPr>
            <a:xfrm>
              <a:off x="4192739" y="3849025"/>
              <a:ext cx="1218325" cy="216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0" name="Google Shape;350;p30"/>
          <p:cNvGrpSpPr/>
          <p:nvPr/>
        </p:nvGrpSpPr>
        <p:grpSpPr>
          <a:xfrm>
            <a:off x="405825" y="4593373"/>
            <a:ext cx="4949449" cy="273900"/>
            <a:chOff x="405825" y="4562200"/>
            <a:chExt cx="4949449" cy="273900"/>
          </a:xfrm>
        </p:grpSpPr>
        <p:sp>
          <p:nvSpPr>
            <p:cNvPr id="351" name="Google Shape;351;p30"/>
            <p:cNvSpPr/>
            <p:nvPr/>
          </p:nvSpPr>
          <p:spPr>
            <a:xfrm>
              <a:off x="405825" y="4562200"/>
              <a:ext cx="36177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0">
              <a:noAutofit/>
            </a:bodyPr>
            <a:lstStyle/>
            <a:p>
              <a:pPr indent="-167250" lvl="0" marL="165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Noto Sans Symbols"/>
                <a:buChar char="✔"/>
              </a:pPr>
              <a:r>
                <a:rPr lang="uk-UA" sz="15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Обчислюємо нове масове число:  </a:t>
              </a:r>
              <a:endParaRPr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52" name="Google Shape;352;p30"/>
            <p:cNvPicPr preferRelativeResize="0"/>
            <p:nvPr/>
          </p:nvPicPr>
          <p:blipFill rotWithShape="1">
            <a:blip r:embed="rId4">
              <a:alphaModFix/>
            </a:blip>
            <a:srcRect b="74247" l="72961" r="0" t="0"/>
            <a:stretch/>
          </p:blipFill>
          <p:spPr>
            <a:xfrm>
              <a:off x="3974576" y="4594518"/>
              <a:ext cx="1380698" cy="216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3" name="Google Shape;353;p30"/>
          <p:cNvGrpSpPr/>
          <p:nvPr/>
        </p:nvGrpSpPr>
        <p:grpSpPr>
          <a:xfrm>
            <a:off x="6187775" y="3335475"/>
            <a:ext cx="2969325" cy="1239000"/>
            <a:chOff x="6187775" y="3335475"/>
            <a:chExt cx="2969325" cy="1239000"/>
          </a:xfrm>
        </p:grpSpPr>
        <p:cxnSp>
          <p:nvCxnSpPr>
            <p:cNvPr id="354" name="Google Shape;354;p30"/>
            <p:cNvCxnSpPr/>
            <p:nvPr/>
          </p:nvCxnSpPr>
          <p:spPr>
            <a:xfrm>
              <a:off x="6187775" y="3335475"/>
              <a:ext cx="0" cy="1239000"/>
            </a:xfrm>
            <a:prstGeom prst="straightConnector1">
              <a:avLst/>
            </a:prstGeom>
            <a:noFill/>
            <a:ln cap="flat" cmpd="sng" w="9525">
              <a:solidFill>
                <a:srgbClr val="75757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5" name="Google Shape;355;p30"/>
            <p:cNvSpPr txBox="1"/>
            <p:nvPr/>
          </p:nvSpPr>
          <p:spPr>
            <a:xfrm>
              <a:off x="6328100" y="3385722"/>
              <a:ext cx="2829000" cy="4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-UA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Рівняння розпаду виглядає так:</a:t>
              </a:r>
              <a:endParaRPr b="1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56" name="Google Shape;356;p30"/>
          <p:cNvSpPr/>
          <p:nvPr/>
        </p:nvSpPr>
        <p:spPr>
          <a:xfrm>
            <a:off x="8155236" y="4706613"/>
            <a:ext cx="520500" cy="444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0"/>
          <p:cNvSpPr/>
          <p:nvPr/>
        </p:nvSpPr>
        <p:spPr>
          <a:xfrm>
            <a:off x="6015200" y="4698600"/>
            <a:ext cx="1338600" cy="444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0"/>
          <p:cNvSpPr txBox="1"/>
          <p:nvPr/>
        </p:nvSpPr>
        <p:spPr>
          <a:xfrm>
            <a:off x="8155225" y="4767275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30"/>
          <p:cNvSpPr/>
          <p:nvPr/>
        </p:nvSpPr>
        <p:spPr>
          <a:xfrm>
            <a:off x="6015200" y="0"/>
            <a:ext cx="1338600" cy="444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5550" lIns="71100" spcFirstLastPara="1" rIns="71100" wrap="square" tIns="35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30" title="ChatGPT Image 6 бер. 2026 р., 15_30_54.png"/>
          <p:cNvPicPr preferRelativeResize="0"/>
          <p:nvPr/>
        </p:nvPicPr>
        <p:blipFill rotWithShape="1">
          <a:blip r:embed="rId5">
            <a:alphaModFix/>
          </a:blip>
          <a:srcRect b="8164" l="6903" r="14027" t="0"/>
          <a:stretch/>
        </p:blipFill>
        <p:spPr>
          <a:xfrm>
            <a:off x="6846909" y="0"/>
            <a:ext cx="2194026" cy="16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1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31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31"/>
          <p:cNvSpPr/>
          <p:nvPr/>
        </p:nvSpPr>
        <p:spPr>
          <a:xfrm>
            <a:off x="5916058" y="436888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69" name="Google Shape;369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70" name="Google Shape;37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31"/>
          <p:cNvGrpSpPr/>
          <p:nvPr/>
        </p:nvGrpSpPr>
        <p:grpSpPr>
          <a:xfrm>
            <a:off x="1174550" y="2500880"/>
            <a:ext cx="2907556" cy="1962603"/>
            <a:chOff x="700696" y="2087072"/>
            <a:chExt cx="2642272" cy="2130948"/>
          </a:xfrm>
        </p:grpSpPr>
        <p:sp>
          <p:nvSpPr>
            <p:cNvPr id="372" name="Google Shape;372;p31"/>
            <p:cNvSpPr/>
            <p:nvPr/>
          </p:nvSpPr>
          <p:spPr>
            <a:xfrm>
              <a:off x="700696" y="2087072"/>
              <a:ext cx="2543940" cy="2130948"/>
            </a:xfrm>
            <a:prstGeom prst="flowChartDocument">
              <a:avLst/>
            </a:prstGeom>
            <a:solidFill>
              <a:srgbClr val="165A97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1"/>
            <p:cNvSpPr txBox="1"/>
            <p:nvPr/>
          </p:nvSpPr>
          <p:spPr>
            <a:xfrm>
              <a:off x="754833" y="2090326"/>
              <a:ext cx="2588135" cy="375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74" name="Google Shape;374;p31"/>
          <p:cNvSpPr txBox="1"/>
          <p:nvPr/>
        </p:nvSpPr>
        <p:spPr>
          <a:xfrm>
            <a:off x="1285875" y="2582311"/>
            <a:ext cx="26163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І група</a:t>
            </a:r>
            <a:endParaRPr b="1" sz="160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Використовуючи інтернет, знайдіть відомості                     про застосування 𝛾–променів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375" name="Google Shape;375;p31"/>
          <p:cNvGrpSpPr/>
          <p:nvPr/>
        </p:nvGrpSpPr>
        <p:grpSpPr>
          <a:xfrm>
            <a:off x="5192375" y="2500855"/>
            <a:ext cx="2907518" cy="1962603"/>
            <a:chOff x="700696" y="2087072"/>
            <a:chExt cx="2642237" cy="2130948"/>
          </a:xfrm>
        </p:grpSpPr>
        <p:sp>
          <p:nvSpPr>
            <p:cNvPr id="376" name="Google Shape;376;p31"/>
            <p:cNvSpPr/>
            <p:nvPr/>
          </p:nvSpPr>
          <p:spPr>
            <a:xfrm>
              <a:off x="700696" y="2087072"/>
              <a:ext cx="2543940" cy="2130948"/>
            </a:xfrm>
            <a:prstGeom prst="flowChartDocument">
              <a:avLst/>
            </a:prstGeom>
            <a:solidFill>
              <a:srgbClr val="165A97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1"/>
            <p:cNvSpPr txBox="1"/>
            <p:nvPr/>
          </p:nvSpPr>
          <p:spPr>
            <a:xfrm>
              <a:off x="754833" y="2090326"/>
              <a:ext cx="2588100" cy="37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78" name="Google Shape;378;p31"/>
          <p:cNvSpPr txBox="1"/>
          <p:nvPr/>
        </p:nvSpPr>
        <p:spPr>
          <a:xfrm>
            <a:off x="5365848" y="2564800"/>
            <a:ext cx="24342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FFD148"/>
                </a:solidFill>
                <a:latin typeface="Montserrat"/>
                <a:ea typeface="Montserrat"/>
                <a:cs typeface="Montserrat"/>
                <a:sym typeface="Montserrat"/>
              </a:rPr>
              <a:t>ІІ група</a:t>
            </a:r>
            <a:endParaRPr b="1" sz="1600">
              <a:solidFill>
                <a:srgbClr val="FFD1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Використовуючи інтернет, знайдіть відомості                         про способи захисту </a:t>
            </a:r>
            <a:br>
              <a:rPr lang="uk-UA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-UA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від  𝛾–променів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9" name="Google Shape;379;p31"/>
          <p:cNvSpPr txBox="1"/>
          <p:nvPr/>
        </p:nvSpPr>
        <p:spPr>
          <a:xfrm>
            <a:off x="361746" y="474300"/>
            <a:ext cx="8379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Рефлексія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0" name="Google Shape;380;p31"/>
          <p:cNvSpPr txBox="1"/>
          <p:nvPr/>
        </p:nvSpPr>
        <p:spPr>
          <a:xfrm>
            <a:off x="494075" y="1009425"/>
            <a:ext cx="80940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γ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–випромінювання завжди присутнє як «фоновий шум»: 𝛾–промені надходять із космосу та виділяються природними ізотопами в ґрунті.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31"/>
          <p:cNvSpPr txBox="1"/>
          <p:nvPr/>
        </p:nvSpPr>
        <p:spPr>
          <a:xfrm>
            <a:off x="494075" y="1901525"/>
            <a:ext cx="8181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можна від них захиститися? Чи можна їх використовувати з користю?</a:t>
            </a:r>
            <a:endParaRPr i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Darstellung, Animierter Cartoon, Zeichnung enthält.&#10;&#10;Automatisch generierte Beschreibung" id="382" name="Google Shape;38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68150" y="4241349"/>
            <a:ext cx="1013950" cy="9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06" name="Google Shape;10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628700" y="1042575"/>
            <a:ext cx="8112600" cy="3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54000" lvl="0" marL="254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➜"/>
            </a:pPr>
            <a: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Яку принципову відмінність мала модель атома Томсона </a:t>
            </a:r>
            <a:b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(«пудинг із родзинками») від попередніх уявлень Дальтона?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2540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➜"/>
            </a:pPr>
            <a: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Який експеримент змусив Ернеста Резерфорда відмовитися від ідеї суцільного атома та моделі атома «пудинг із родзинками» </a:t>
            </a:r>
            <a:b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й висунути планетарну модель?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2540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➜"/>
            </a:pPr>
            <a: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 чому полягає відмінність уявлення про рух електрона в планетарній </a:t>
            </a:r>
            <a:b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 сучасній квантово-механічній моделях атома?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2540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➜"/>
            </a:pPr>
            <a: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Чи є атом справді «порожнім»? Як співвідносяться розміри ядра та всього атома, якщо порівняти їх з об'єктами на стадіоні та власне стадіоном?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25400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165A97"/>
              </a:buClr>
              <a:buSzPts val="1600"/>
              <a:buFont typeface="Montserrat"/>
              <a:buChar char="➜"/>
            </a:pPr>
            <a: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Яка характеристика ядра визначає хімічний елемент: число протонів, </a:t>
            </a:r>
            <a:b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число нейтронів чи загальна кількість нуклонів?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14" title="ChatGPT Image 9 янв. 2026 г., 10_44_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5375" y="4028606"/>
            <a:ext cx="751780" cy="75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Пригадайте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88" name="Google Shape;388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32"/>
          <p:cNvSpPr txBox="1"/>
          <p:nvPr>
            <p:ph type="title"/>
          </p:nvPr>
        </p:nvSpPr>
        <p:spPr>
          <a:xfrm>
            <a:off x="-8047654" y="1023937"/>
            <a:ext cx="75762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lang="uk-UA" sz="2400">
                <a:latin typeface="Montserrat"/>
                <a:ea typeface="Montserrat"/>
                <a:cs typeface="Montserrat"/>
                <a:sym typeface="Montserrat"/>
              </a:rPr>
              <a:t>Обговорюємо результати</a:t>
            </a:r>
            <a:endParaRPr sz="3300"/>
          </a:p>
        </p:txBody>
      </p:sp>
      <p:sp>
        <p:nvSpPr>
          <p:cNvPr id="390" name="Google Shape;390;p32"/>
          <p:cNvSpPr/>
          <p:nvPr/>
        </p:nvSpPr>
        <p:spPr>
          <a:xfrm>
            <a:off x="-8190529" y="1568584"/>
            <a:ext cx="32217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i="0" lang="uk-UA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Застосування</a:t>
            </a:r>
            <a:endParaRPr b="0" i="0" sz="1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p32"/>
          <p:cNvSpPr/>
          <p:nvPr/>
        </p:nvSpPr>
        <p:spPr>
          <a:xfrm>
            <a:off x="501456" y="848250"/>
            <a:ext cx="82398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Застосування</a:t>
            </a:r>
            <a:endParaRPr b="1" sz="1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32"/>
          <p:cNvSpPr txBox="1"/>
          <p:nvPr/>
        </p:nvSpPr>
        <p:spPr>
          <a:xfrm>
            <a:off x="361746" y="474300"/>
            <a:ext cx="8379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Обговорюємо результати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3" name="Google Shape;393;p32"/>
          <p:cNvSpPr txBox="1"/>
          <p:nvPr/>
        </p:nvSpPr>
        <p:spPr>
          <a:xfrm>
            <a:off x="501450" y="1023925"/>
            <a:ext cx="5717400" cy="28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Медицина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5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Радіотерапія: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γ–промені використовують </a:t>
            </a:r>
            <a:b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знищення ракових клітин у злоякісних пухлинах. </a:t>
            </a:r>
            <a:b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Наприклад, сфокусовані в </a:t>
            </a:r>
            <a:r>
              <a:rPr b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γ–ножі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промені знищують </a:t>
            </a:r>
            <a:b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пухлини мозку без хірургічного втручання.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5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Діагностика:</a:t>
            </a:r>
            <a:r>
              <a:rPr lang="uk-UA" sz="15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використовується метод «мічених атомів», коли в організм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вводять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ізотопи (наприклад, технецій–99m), які випускають γ–кванти. За допомогою ПЕТ– або ОФЕКТ–сканерів лікарі отримують тривимірні зображення внутрішніх органів і метаболічних процесів.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32"/>
          <p:cNvSpPr txBox="1"/>
          <p:nvPr/>
        </p:nvSpPr>
        <p:spPr>
          <a:xfrm>
            <a:off x="489750" y="3810725"/>
            <a:ext cx="81645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5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Стерилізація: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завдяки здатності вбивати мікроорганізми γ–випромінювання застосовують для стерилізації медичних інструментів, хірургічних ниток </a:t>
            </a:r>
            <a:b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імплантів прямо в упаковці.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5" name="Google Shape;39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8850" y="1104759"/>
            <a:ext cx="2516552" cy="2225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3"/>
          <p:cNvSpPr txBox="1"/>
          <p:nvPr/>
        </p:nvSpPr>
        <p:spPr>
          <a:xfrm>
            <a:off x="501450" y="1159950"/>
            <a:ext cx="8164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Промисловість і техніка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γ–дефектоскопія: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метод контролю якості без руйнування виробу. Промені дозволяють «просвітити» товстий шар металу, щоб виявити внутрішні тріщини або дефекти у зварних швах мостів, літаків і реакторів.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Харчова промисловість:</a:t>
            </a:r>
            <a:r>
              <a:rPr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опромінення продуктів (пастеризація) вбиває бактерії та паразитів, що значно подовжує термін зберігання без втрати смаку чи поживної цінності.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Вимірювальні прилади:</a:t>
            </a:r>
            <a:r>
              <a:rPr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γ–джерела (наприклад,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америцій–241) використовують у побутових датчиках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диму, а також у промислових приладах для контролю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рівня рідини в закритих резервуарах або товщини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сталевих листів.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02" name="Google Shape;402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03" name="Google Shape;40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3"/>
          <p:cNvSpPr/>
          <p:nvPr/>
        </p:nvSpPr>
        <p:spPr>
          <a:xfrm>
            <a:off x="501456" y="848250"/>
            <a:ext cx="82398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Застосування</a:t>
            </a:r>
            <a:endParaRPr b="1" sz="1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5" name="Google Shape;4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3725" y="2937900"/>
            <a:ext cx="2642150" cy="182937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3"/>
          <p:cNvSpPr txBox="1"/>
          <p:nvPr/>
        </p:nvSpPr>
        <p:spPr>
          <a:xfrm>
            <a:off x="361746" y="474300"/>
            <a:ext cx="8379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Обговорюємо результати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12" name="Google Shape;412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13" name="Google Shape;41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4"/>
          <p:cNvSpPr txBox="1"/>
          <p:nvPr/>
        </p:nvSpPr>
        <p:spPr>
          <a:xfrm>
            <a:off x="494075" y="1209172"/>
            <a:ext cx="4077900" cy="32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Наука та безпека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Астрономія:</a:t>
            </a:r>
            <a:r>
              <a:rPr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γ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–телескопи дозволяють вивчати найбільш екстремальні явища у Всесвіті: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вибухи наднових зір,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чорні діри та пульсари.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Безпека: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сканери на митниці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в аеропортах використовують γ–випромінювання для перевірки великих вантажних контейнерів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виявлення контрабанди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або радіологічної загрози.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34"/>
          <p:cNvSpPr/>
          <p:nvPr/>
        </p:nvSpPr>
        <p:spPr>
          <a:xfrm>
            <a:off x="501456" y="848250"/>
            <a:ext cx="82398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Застосування</a:t>
            </a:r>
            <a:endParaRPr b="1" sz="18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34"/>
          <p:cNvSpPr txBox="1"/>
          <p:nvPr/>
        </p:nvSpPr>
        <p:spPr>
          <a:xfrm>
            <a:off x="361746" y="474300"/>
            <a:ext cx="8379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Обговорюємо результати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17" name="Google Shape;417;p34"/>
          <p:cNvPicPr preferRelativeResize="0"/>
          <p:nvPr/>
        </p:nvPicPr>
        <p:blipFill rotWithShape="1">
          <a:blip r:embed="rId5">
            <a:alphaModFix/>
          </a:blip>
          <a:srcRect b="6748" l="10316" r="8005" t="5839"/>
          <a:stretch/>
        </p:blipFill>
        <p:spPr>
          <a:xfrm>
            <a:off x="4387650" y="1523750"/>
            <a:ext cx="4756349" cy="277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787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24" name="Google Shape;42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5"/>
          <p:cNvSpPr/>
          <p:nvPr/>
        </p:nvSpPr>
        <p:spPr>
          <a:xfrm>
            <a:off x="501456" y="848250"/>
            <a:ext cx="82398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i="0" lang="uk-UA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Захист</a:t>
            </a:r>
            <a:endParaRPr b="0" i="0" sz="1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35"/>
          <p:cNvSpPr txBox="1"/>
          <p:nvPr/>
        </p:nvSpPr>
        <p:spPr>
          <a:xfrm>
            <a:off x="494075" y="1184578"/>
            <a:ext cx="5023500" cy="14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Відстань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 найпростіший та найефективніший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спосіб захисту.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Інтенсивність випромінювання зменшується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обернено пропорційно квадрату відстані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 джерела.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Час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Мінімізація часу контакту з джерелом або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перебування на забрудненій території.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35"/>
          <p:cNvSpPr txBox="1"/>
          <p:nvPr/>
        </p:nvSpPr>
        <p:spPr>
          <a:xfrm>
            <a:off x="501450" y="3397934"/>
            <a:ext cx="81411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Використання ЗІЗ (засобів індивідуального захисту)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Звичайний протигаз чи респіратор не захищають від зовнішнього γ–випромінення. Вони потрібні лише для того, щоб радіоактивні ізотопи,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які випромінюють γ–кванти, не потрапили </a:t>
            </a: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всередину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організму (через дихання чи їжу), де стають максимально небезпечними.</a:t>
            </a:r>
            <a:endParaRPr/>
          </a:p>
        </p:txBody>
      </p:sp>
      <p:sp>
        <p:nvSpPr>
          <p:cNvPr id="428" name="Google Shape;428;p35"/>
          <p:cNvSpPr txBox="1"/>
          <p:nvPr/>
        </p:nvSpPr>
        <p:spPr>
          <a:xfrm>
            <a:off x="361746" y="474300"/>
            <a:ext cx="8379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Обговорюємо результати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29" name="Google Shape;42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9975" y="976776"/>
            <a:ext cx="3474027" cy="2317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787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36" name="Google Shape;43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6"/>
          <p:cNvSpPr txBox="1"/>
          <p:nvPr/>
        </p:nvSpPr>
        <p:spPr>
          <a:xfrm>
            <a:off x="501450" y="1152900"/>
            <a:ext cx="6006000" cy="3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Екранування (фізичні бар'єри)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Свинець:</a:t>
            </a:r>
            <a:r>
              <a:rPr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використовується у вигляді цегли, контейнерів або прогумованих фартухів для медичного персоналу.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Бетон: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використовується для будівництва стаціонарних сховищ, стін АЕС та бункерів для наукових лабораторій.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Залізо та сталь: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застосовуються в промислових установках і для екранування транспортних контейнерів.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Збіднений уран:</a:t>
            </a:r>
            <a:r>
              <a:rPr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використовується у специфічних випадках (наприклад, в γ–телескопах або компактних медичних пристроях).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Вода:</a:t>
            </a:r>
            <a:r>
              <a:rPr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великі шари води (наприклад, у басейнах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витримки відпрацьованого ядерного палива).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p36"/>
          <p:cNvSpPr/>
          <p:nvPr/>
        </p:nvSpPr>
        <p:spPr>
          <a:xfrm>
            <a:off x="501456" y="848250"/>
            <a:ext cx="82398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i="0" lang="uk-UA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Захист</a:t>
            </a:r>
            <a:endParaRPr b="0" i="0" sz="1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36"/>
          <p:cNvSpPr txBox="1"/>
          <p:nvPr/>
        </p:nvSpPr>
        <p:spPr>
          <a:xfrm>
            <a:off x="361746" y="474300"/>
            <a:ext cx="8379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Обговорюємо результати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0" name="Google Shape;440;p36"/>
          <p:cNvPicPr preferRelativeResize="0"/>
          <p:nvPr/>
        </p:nvPicPr>
        <p:blipFill rotWithShape="1">
          <a:blip r:embed="rId5">
            <a:alphaModFix/>
          </a:blip>
          <a:srcRect b="0" l="1946" r="4052" t="10023"/>
          <a:stretch/>
        </p:blipFill>
        <p:spPr>
          <a:xfrm>
            <a:off x="6619175" y="1055675"/>
            <a:ext cx="2524826" cy="16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9176" y="2875737"/>
            <a:ext cx="2524824" cy="1683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7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 9 клас</a:t>
            </a:r>
            <a:endParaRPr sz="900"/>
          </a:p>
        </p:txBody>
      </p:sp>
      <p:sp>
        <p:nvSpPr>
          <p:cNvPr id="448" name="Google Shape;448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37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450" name="Google Shape;45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7"/>
          <p:cNvSpPr txBox="1"/>
          <p:nvPr>
            <p:ph idx="1" type="body"/>
          </p:nvPr>
        </p:nvSpPr>
        <p:spPr>
          <a:xfrm>
            <a:off x="481165" y="1159441"/>
            <a:ext cx="8259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b="1" lang="uk-UA" sz="1600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«ТРИ ШАРИ ЗАХИСТУ»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За аналогією з проникною здатністю випромінювання (папір для α–частинок, алюміній для β‑частинок, свинець для 𝛾‑променів) запишіть: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65A97"/>
              </a:buClr>
              <a:buSzPts val="1600"/>
              <a:buChar char="✓"/>
            </a:pPr>
            <a:r>
              <a:rPr b="1" lang="uk-UA" sz="1600">
                <a:latin typeface="Montserrat"/>
                <a:ea typeface="Montserrat"/>
                <a:cs typeface="Montserrat"/>
                <a:sym typeface="Montserrat"/>
              </a:rPr>
              <a:t>папір (легкий рівень):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один факт про радіоактивність, який зараз здається очевидним;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65A97"/>
              </a:buClr>
              <a:buSzPts val="1600"/>
              <a:buChar char="✓"/>
            </a:pPr>
            <a:r>
              <a:rPr b="1" lang="uk-UA" sz="1600">
                <a:latin typeface="Montserrat"/>
                <a:ea typeface="Montserrat"/>
                <a:cs typeface="Montserrat"/>
                <a:sym typeface="Montserrat"/>
              </a:rPr>
              <a:t>алюміній (середній рівень):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одну задачу, яку тепер вмієте розв’язувати;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65A97"/>
              </a:buClr>
              <a:buSzPts val="1600"/>
              <a:buChar char="✓"/>
            </a:pPr>
            <a:r>
              <a:rPr b="1" lang="uk-UA" sz="1600">
                <a:latin typeface="Montserrat"/>
                <a:ea typeface="Montserrat"/>
                <a:cs typeface="Montserrat"/>
                <a:sym typeface="Montserrat"/>
              </a:rPr>
              <a:t>свинець (важкий рівень):</a:t>
            </a: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 одне складне питання, «захист» від якого (рівень розуміння) ще недостатній.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p37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Домашнє завдання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Зображення, що містить кіт, Мультфільм, ілюстрація, малюнок&#10;&#10;Вміст, створений ШІ, може бути неправильним." id="453" name="Google Shape;453;p37"/>
          <p:cNvPicPr preferRelativeResize="0"/>
          <p:nvPr/>
        </p:nvPicPr>
        <p:blipFill rotWithShape="1">
          <a:blip r:embed="rId4">
            <a:alphaModFix/>
          </a:blip>
          <a:srcRect b="3316" l="0" r="0" t="0"/>
          <a:stretch/>
        </p:blipFill>
        <p:spPr>
          <a:xfrm>
            <a:off x="7627213" y="3154175"/>
            <a:ext cx="1218350" cy="159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8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60" name="Google Shape;460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38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462" name="Google Shape;46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знімок екрана, Шрифт, число&#10;&#10;Вміст на основі ШІ може бути неправильним." id="463" name="Google Shape;46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0785" y="402805"/>
            <a:ext cx="6576607" cy="4418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70" name="Google Shape;470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1" name="Google Shape;471;p39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472" name="Google Shape;47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9"/>
          <p:cNvSpPr/>
          <p:nvPr/>
        </p:nvSpPr>
        <p:spPr>
          <a:xfrm>
            <a:off x="697025" y="1279828"/>
            <a:ext cx="77499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0">
            <a:noAutofit/>
          </a:bodyPr>
          <a:lstStyle/>
          <a:p>
            <a:pPr indent="-3302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rabicPeriod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Опрацювати § 31 підручника [1] та презентацію: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44475" lvl="0" marL="25717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✔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вивчити означення радіоактивності й правила зміщення;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44475" lvl="0" marL="25717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✔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усно дати відповіді на контрольні запитання.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rabicPeriod" startAt="2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Виконати завдання 1, 2 і 3 вправа № 31 (письмово). 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rabicPeriod" startAt="2"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Прочитати рубрику «Фізика і техніка в Україні» та дати відповідь на питання: «Чому Х-промені, які отримали назву рентгенівські, можна було б назвати «променями Пулюя»?</a:t>
            </a:r>
            <a:endParaRPr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4" name="Google Shape;474;p39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Домашнє завдання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Clipart, Zeichnung, Cartoon, Darstellung enthält.&#10;&#10;Automatisch generierte Beschreibung" id="475" name="Google Shape;47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041" y="3569422"/>
            <a:ext cx="1343906" cy="181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0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 клас</a:t>
            </a:r>
            <a:endParaRPr sz="900"/>
          </a:p>
        </p:txBody>
      </p:sp>
      <p:sp>
        <p:nvSpPr>
          <p:cNvPr id="482" name="Google Shape;482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40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484" name="Google Shape;4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553" y="980105"/>
            <a:ext cx="7795681" cy="348793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0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Домашнє завдання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Зображення, що містить кіт, Мультфільм, ілюстрація, малюнок&#10;&#10;Вміст, створений ШІ, може бути неправильним." id="487" name="Google Shape;487;p40"/>
          <p:cNvPicPr preferRelativeResize="0"/>
          <p:nvPr/>
        </p:nvPicPr>
        <p:blipFill rotWithShape="1">
          <a:blip r:embed="rId5">
            <a:alphaModFix/>
          </a:blip>
          <a:srcRect b="3316" l="0" r="0" t="0"/>
          <a:stretch/>
        </p:blipFill>
        <p:spPr>
          <a:xfrm>
            <a:off x="7554425" y="3172487"/>
            <a:ext cx="1218350" cy="159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1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94" name="Google Shape;494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41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496" name="Google Shape;49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eichnung, Darstellung, Kinderkunst, Kleidung enthält.&#10;&#10;Automatisch generierte Beschreibung" id="497" name="Google Shape;497;p41"/>
          <p:cNvPicPr preferRelativeResize="0"/>
          <p:nvPr/>
        </p:nvPicPr>
        <p:blipFill rotWithShape="1">
          <a:blip r:embed="rId4">
            <a:alphaModFix/>
          </a:blip>
          <a:srcRect b="0" l="0" r="25026" t="0"/>
          <a:stretch/>
        </p:blipFill>
        <p:spPr>
          <a:xfrm flipH="1">
            <a:off x="7880928" y="3020725"/>
            <a:ext cx="1200149" cy="202045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1"/>
          <p:cNvSpPr txBox="1"/>
          <p:nvPr/>
        </p:nvSpPr>
        <p:spPr>
          <a:xfrm>
            <a:off x="346550" y="1101052"/>
            <a:ext cx="83946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Montserrat"/>
              <a:buAutoNum type="arabicPeriod"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Фізика : підруч. для 9 кл. закл. загал. серед. освіти / [В. Г. Бар’яхтар,               Ф. Я. Божинова, С. О. Довгий, М. М. Кірюхін, О. О. Кірюхіна]; за ред.                   С. О. Довгого. — Харків : Вид-во «Ранок», 2026 — 288 с. : іл</a:t>
            </a:r>
            <a:endParaRPr b="0" i="0" sz="1600" u="sng" cap="none" strike="noStrike">
              <a:solidFill>
                <a:schemeClr val="hlink"/>
              </a:solidFill>
              <a:latin typeface="Montserrat"/>
              <a:ea typeface="Montserrat"/>
              <a:cs typeface="Montserrat"/>
              <a:sym typeface="Montserrat"/>
              <a:hlinkClick r:id="rId5"/>
            </a:endParaRPr>
          </a:p>
        </p:txBody>
      </p:sp>
      <p:sp>
        <p:nvSpPr>
          <p:cNvPr id="499" name="Google Shape;499;p41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Список використаних джерел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15" name="Google Shape;115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16" name="Google Shape;11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7455" y="0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/>
        </p:nvSpPr>
        <p:spPr>
          <a:xfrm>
            <a:off x="821100" y="2095231"/>
            <a:ext cx="7501800" cy="2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Радіоактивність.</a:t>
            </a:r>
            <a:br>
              <a:rPr b="1" lang="uk-UA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Види радіоактивних випромінювань</a:t>
            </a:r>
            <a:endParaRPr b="1"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1382618" y="1376370"/>
            <a:ext cx="63786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uk-UA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Урок </a:t>
            </a:r>
            <a:r>
              <a:rPr lang="uk-UA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75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8155236" y="4748958"/>
            <a:ext cx="988800" cy="4026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402803" y="0"/>
            <a:ext cx="8338500" cy="4026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494075" y="1090075"/>
            <a:ext cx="4766400" cy="1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b="1" lang="uk-UA" sz="16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Антуан Анрі Беккерель</a:t>
            </a: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— учений, </a:t>
            </a:r>
            <a:b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який відкрив людству шлях у ядерну епоху. </a:t>
            </a:r>
            <a:b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Він шукав зв'язок між фосфоресценцією (післясвітіння під дією Сонця) та нещодавно відкритими Х–променями. 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26" name="Google Shape;1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/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  <a:endParaRPr sz="787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8" name="Google Shape;128;p16"/>
          <p:cNvPicPr preferRelativeResize="0"/>
          <p:nvPr/>
        </p:nvPicPr>
        <p:blipFill rotWithShape="1">
          <a:blip r:embed="rId4">
            <a:alphaModFix/>
          </a:blip>
          <a:srcRect b="0" l="3902" r="0" t="0"/>
          <a:stretch/>
        </p:blipFill>
        <p:spPr>
          <a:xfrm>
            <a:off x="119875" y="2446950"/>
            <a:ext cx="1766076" cy="22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/>
          <p:nvPr/>
        </p:nvSpPr>
        <p:spPr>
          <a:xfrm>
            <a:off x="1963882" y="2610000"/>
            <a:ext cx="6664200" cy="22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Учений залишив солі урану в темній шухляді поруч </a:t>
            </a:r>
            <a:b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із загорнутою в темний папір фотопластинкою. </a:t>
            </a:r>
            <a:b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Згодом він виявив на фотопластинці чіткий відбиток, </a:t>
            </a:r>
            <a:b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що свідчив про невидиме випромінювання, яке виходить </a:t>
            </a:r>
            <a:b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від самої речовини. 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Відкриття А. Беккереля не лише принесло йому </a:t>
            </a:r>
            <a:r>
              <a:rPr b="1" lang="uk-UA" sz="16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Нобелівську премію</a:t>
            </a: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(1903 р.), а й стало першим кроком </a:t>
            </a:r>
            <a:b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 усвідомлення того, що атоми можуть бути нестабільними. 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>
              <a:solidFill>
                <a:srgbClr val="757575"/>
              </a:solidFill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393850" y="478671"/>
            <a:ext cx="51273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Історична довідка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5334036" y="948166"/>
            <a:ext cx="2490900" cy="1044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5456064" y="1057991"/>
            <a:ext cx="15087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rgbClr val="202122"/>
                </a:solidFill>
                <a:latin typeface="Montserrat"/>
                <a:ea typeface="Montserrat"/>
                <a:cs typeface="Montserrat"/>
                <a:sym typeface="Montserrat"/>
              </a:rPr>
              <a:t>Анрі Беккерель </a:t>
            </a:r>
            <a:endParaRPr b="1" sz="1600">
              <a:solidFill>
                <a:srgbClr val="2021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rgbClr val="202122"/>
                </a:solidFill>
                <a:latin typeface="Montserrat"/>
                <a:ea typeface="Montserrat"/>
                <a:cs typeface="Montserrat"/>
                <a:sym typeface="Montserrat"/>
              </a:rPr>
              <a:t>(1852–1908)</a:t>
            </a:r>
            <a:endParaRPr b="1" sz="1600">
              <a:solidFill>
                <a:srgbClr val="2021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" name="Google Shape;134;p16"/>
          <p:cNvPicPr preferRelativeResize="0"/>
          <p:nvPr/>
        </p:nvPicPr>
        <p:blipFill rotWithShape="1">
          <a:blip r:embed="rId5">
            <a:alphaModFix/>
          </a:blip>
          <a:srcRect b="0" l="0" r="0" t="9371"/>
          <a:stretch/>
        </p:blipFill>
        <p:spPr>
          <a:xfrm flipH="1">
            <a:off x="6975224" y="0"/>
            <a:ext cx="1766064" cy="229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/>
          <p:nvPr/>
        </p:nvSpPr>
        <p:spPr>
          <a:xfrm flipH="1">
            <a:off x="498550" y="874932"/>
            <a:ext cx="6531600" cy="22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Наприкінці XIX ст. був відомий лише один радіоактивний елемент —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уран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«Чи тільки уран випускає "промені Беккереля"?»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на це питання шукала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відповідь французько-польська фізикиня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Марія Кюрі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Ретельно перевіривши на радіоактивність майже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всі відомі на той час елементи, вона виявила,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торій також має 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радіоактивні властивості.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1903 р.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Марія 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П’єр Кюрі 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отримали </a:t>
            </a:r>
            <a:r>
              <a:rPr b="1" i="0" lang="uk-UA" sz="16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Нобелівську </a:t>
            </a:r>
            <a:br>
              <a:rPr b="1" i="0" lang="uk-UA" sz="16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6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премію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спільне дослідження явищ радіації.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6241200" y="1444900"/>
            <a:ext cx="2736600" cy="1578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43" name="Google Shape;143;p17"/>
          <p:cNvSpPr/>
          <p:nvPr/>
        </p:nvSpPr>
        <p:spPr>
          <a:xfrm>
            <a:off x="402802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6359225" y="2047980"/>
            <a:ext cx="25641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Марія Склодовська–Кюрі </a:t>
            </a:r>
            <a:r>
              <a:rPr lang="uk-UA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(1867–1934) та </a:t>
            </a:r>
            <a:r>
              <a:rPr lang="uk-UA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П’єр Кюрі </a:t>
            </a:r>
            <a:r>
              <a:rPr lang="uk-UA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(1859–1906) </a:t>
            </a:r>
            <a:r>
              <a:rPr i="0" lang="uk-UA">
                <a:solidFill>
                  <a:srgbClr val="202122"/>
                </a:solidFill>
                <a:latin typeface="Montserrat"/>
                <a:ea typeface="Montserrat"/>
                <a:cs typeface="Montserrat"/>
                <a:sym typeface="Montserrat"/>
              </a:rPr>
              <a:t>у своїй </a:t>
            </a:r>
            <a:br>
              <a:rPr i="0" lang="uk-UA">
                <a:solidFill>
                  <a:srgbClr val="20212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>
                <a:solidFill>
                  <a:srgbClr val="202122"/>
                </a:solidFill>
                <a:latin typeface="Montserrat"/>
                <a:ea typeface="Montserrat"/>
                <a:cs typeface="Montserrat"/>
                <a:sym typeface="Montserrat"/>
              </a:rPr>
              <a:t>паризькій лабораторії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7"/>
          <p:cNvSpPr/>
          <p:nvPr/>
        </p:nvSpPr>
        <p:spPr>
          <a:xfrm>
            <a:off x="5205851" y="3146898"/>
            <a:ext cx="3772200" cy="1426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Історичний факт</a:t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4940900" y="3519198"/>
            <a:ext cx="3901800" cy="1300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Другий елемент, відкритий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лише через кілька місяців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після полонію, назвали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«радієм» (від лат. </a:t>
            </a:r>
            <a:r>
              <a:rPr i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radius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означає «промінь»)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17"/>
          <p:cNvSpPr/>
          <p:nvPr/>
        </p:nvSpPr>
        <p:spPr>
          <a:xfrm>
            <a:off x="775376" y="3170468"/>
            <a:ext cx="3772200" cy="1426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Історичний факт</a:t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510425" y="3542768"/>
            <a:ext cx="3901800" cy="105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Перший елемент, який відкрила Марія Кюрі, вона назвала «полонієм» на честь своєї батьківщини — Польщі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3577075" y="4083243"/>
            <a:ext cx="1084800" cy="64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165A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17"/>
          <p:cNvPicPr preferRelativeResize="0"/>
          <p:nvPr/>
        </p:nvPicPr>
        <p:blipFill rotWithShape="1">
          <a:blip r:embed="rId4">
            <a:alphaModFix/>
          </a:blip>
          <a:srcRect b="0" l="0" r="71717" t="0"/>
          <a:stretch/>
        </p:blipFill>
        <p:spPr>
          <a:xfrm>
            <a:off x="3724474" y="4195597"/>
            <a:ext cx="852475" cy="3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/>
          <p:nvPr/>
        </p:nvSpPr>
        <p:spPr>
          <a:xfrm>
            <a:off x="7945425" y="4065800"/>
            <a:ext cx="1084800" cy="65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165A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17"/>
          <p:cNvPicPr preferRelativeResize="0"/>
          <p:nvPr/>
        </p:nvPicPr>
        <p:blipFill rotWithShape="1">
          <a:blip r:embed="rId4">
            <a:alphaModFix/>
          </a:blip>
          <a:srcRect b="0" l="67194" r="0" t="0"/>
          <a:stretch/>
        </p:blipFill>
        <p:spPr>
          <a:xfrm>
            <a:off x="7970054" y="4195597"/>
            <a:ext cx="988800" cy="3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 txBox="1"/>
          <p:nvPr/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  <a:endParaRPr sz="787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" name="Google Shape;155;p17"/>
          <p:cNvSpPr txBox="1"/>
          <p:nvPr/>
        </p:nvSpPr>
        <p:spPr>
          <a:xfrm>
            <a:off x="393850" y="299427"/>
            <a:ext cx="51273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Історична довідка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4344" y="0"/>
            <a:ext cx="2123453" cy="201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63" name="Google Shape;163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8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65" name="Google Shape;16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402800" y="982500"/>
            <a:ext cx="7211100" cy="26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Вивчення природи радіоактивного випромінювання </a:t>
            </a:r>
            <a:br>
              <a:rPr lang="uk-UA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показало, що </a:t>
            </a:r>
            <a: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радіоактивні речовини можуть </a:t>
            </a:r>
            <a:b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випромінювати промені трьох видів: </a:t>
            </a:r>
            <a:endParaRPr sz="1600">
              <a:solidFill>
                <a:srgbClr val="165A9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68275" lvl="0" marL="17145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600"/>
              <a:buFont typeface="Montserrat"/>
              <a:buChar char="✔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позитивно заряджені частинки </a:t>
            </a:r>
            <a:r>
              <a:rPr lang="uk-UA" sz="1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— </a:t>
            </a:r>
            <a: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α </a:t>
            </a:r>
            <a: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(а</a:t>
            </a:r>
            <a: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льфа)–</a:t>
            </a:r>
            <a:b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випромінювання; </a:t>
            </a:r>
            <a:endParaRPr sz="1600">
              <a:solidFill>
                <a:srgbClr val="165A9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68275" lvl="0" marL="17145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600"/>
              <a:buFont typeface="Montserrat"/>
              <a:buChar char="✔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негативно заряджені частинки — </a:t>
            </a:r>
            <a: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β (бета)–</a:t>
            </a:r>
            <a:b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випромінювання;</a:t>
            </a:r>
            <a:endParaRPr sz="1600">
              <a:solidFill>
                <a:srgbClr val="165A9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68275" lvl="0" marL="17145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600"/>
              <a:buFont typeface="Montserrat"/>
              <a:buChar char="✔"/>
            </a:pPr>
            <a:r>
              <a:rPr lang="uk-UA" sz="1600">
                <a:latin typeface="Montserrat"/>
                <a:ea typeface="Montserrat"/>
                <a:cs typeface="Montserrat"/>
                <a:sym typeface="Montserrat"/>
              </a:rPr>
              <a:t>нейтральні промені — </a:t>
            </a:r>
            <a:r>
              <a:rPr lang="uk-UA" sz="1600">
                <a:solidFill>
                  <a:srgbClr val="165A9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γ (гамма)–випромінювання.</a:t>
            </a:r>
            <a:endParaRPr sz="1600">
              <a:solidFill>
                <a:srgbClr val="165A9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Зображення, що містить текст, скриня, знімок екрана, дизайн&#10;&#10;Вміст на основі ШІ може бути неправильним." id="167" name="Google Shape;167;p18"/>
          <p:cNvPicPr preferRelativeResize="0"/>
          <p:nvPr/>
        </p:nvPicPr>
        <p:blipFill rotWithShape="1">
          <a:blip r:embed="rId4">
            <a:alphaModFix/>
          </a:blip>
          <a:srcRect b="17873" l="0" r="0" t="0"/>
          <a:stretch/>
        </p:blipFill>
        <p:spPr>
          <a:xfrm>
            <a:off x="6809175" y="1037210"/>
            <a:ext cx="1741800" cy="214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181228" y="3180977"/>
            <a:ext cx="515041" cy="50596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Види радіоактивного випромінювання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0" name="Google Shape;170;p18"/>
          <p:cNvSpPr/>
          <p:nvPr/>
        </p:nvSpPr>
        <p:spPr>
          <a:xfrm>
            <a:off x="509225" y="3327200"/>
            <a:ext cx="7995000" cy="1155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637200" y="3422800"/>
            <a:ext cx="7995000" cy="1223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270000" spcFirstLastPara="1" rIns="91425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Розгляньте схему досліду з вивчення природи радіоактивного випромінювання.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Яка сила змушує частинки відхилятися в магнітному полі?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AutoNum type="arabicPeriod"/>
            </a:pP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Скористайтеся правилом лівої руки та переконайтеся, що α–частинки дійсно мають позитивний заряд, а </a:t>
            </a:r>
            <a:r>
              <a:rPr lang="uk-UA" sz="1500">
                <a:latin typeface="Playfair Display"/>
                <a:ea typeface="Playfair Display"/>
                <a:cs typeface="Playfair Display"/>
                <a:sym typeface="Playfair Display"/>
              </a:rPr>
              <a:t>β</a:t>
            </a:r>
            <a:r>
              <a:rPr lang="uk-UA" sz="1500">
                <a:latin typeface="Montserrat"/>
                <a:ea typeface="Montserrat"/>
                <a:cs typeface="Montserrat"/>
                <a:sym typeface="Montserrat"/>
              </a:rPr>
              <a:t>–частинки — негативний.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18" title="question-mark-bubble-speech-sign-symbol-icon-3d-rendering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750" y="3594623"/>
            <a:ext cx="659481" cy="6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79" name="Google Shape;179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81" name="Google Shape;18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432588" y="984919"/>
            <a:ext cx="48810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Montserrat"/>
              <a:buNone/>
            </a:pPr>
            <a:r>
              <a:rPr lang="uk-UA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Найбільший внесок у вивчення природи радіоактивного випромінювання зробив </a:t>
            </a:r>
            <a:r>
              <a:rPr b="1" lang="uk-UA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Ернест Резерфорд</a:t>
            </a:r>
            <a:r>
              <a:rPr lang="uk-UA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Він першим з’ясував природу </a:t>
            </a:r>
            <a:r>
              <a:rPr lang="uk-UA" sz="1800">
                <a:solidFill>
                  <a:schemeClr val="dk1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α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та </a:t>
            </a:r>
            <a:r>
              <a:rPr lang="uk-UA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β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–випромінювання</a:t>
            </a:r>
            <a:r>
              <a:rPr lang="uk-UA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і запропонував усі три назви променів. </a:t>
            </a:r>
            <a:endParaRPr sz="10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2060825" y="2418250"/>
            <a:ext cx="4711500" cy="21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108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6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Природу γ–випромінювання вперше встановив французький фізик Поль Війяр (1860–1934). </a:t>
            </a:r>
            <a:endParaRPr b="0" i="0" sz="16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6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lang="uk-UA" sz="16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1900 р., д</a:t>
            </a:r>
            <a:r>
              <a:rPr b="0" i="0" lang="uk-UA" sz="16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осліджу</a:t>
            </a:r>
            <a:r>
              <a:rPr lang="uk-UA" sz="16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ючи</a:t>
            </a:r>
            <a:r>
              <a:rPr lang="uk-UA" sz="165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випромінювання радію, </a:t>
            </a:r>
            <a:r>
              <a:rPr b="0" i="0" lang="uk-UA" sz="16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він виявив промені, які,</a:t>
            </a:r>
            <a:r>
              <a:rPr lang="uk-UA" sz="165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відміну від α– та β</a:t>
            </a:r>
            <a:r>
              <a:rPr lang="uk-UA" sz="16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b="0" i="0" lang="uk-UA" sz="16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частинок,</a:t>
            </a:r>
            <a:r>
              <a:rPr lang="uk-UA" sz="165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 відхилялися                     в магнітному полі та могли легко проходити крізь перешкоди. </a:t>
            </a:r>
            <a:endParaRPr b="0" i="0" sz="16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375300" y="514900"/>
            <a:ext cx="4881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Чи знаєте ви, що…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600" y="2386175"/>
            <a:ext cx="1487649" cy="2231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eichnung, Darstellung, Kinderkunst, Kleidung enthält.&#10;&#10;Automatisch generierte Beschreibung" id="186" name="Google Shape;18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552847" y="3168483"/>
            <a:ext cx="1507457" cy="227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6">
            <a:alphaModFix/>
          </a:blip>
          <a:srcRect b="4313" l="4407" r="0" t="8904"/>
          <a:stretch/>
        </p:blipFill>
        <p:spPr>
          <a:xfrm>
            <a:off x="5169775" y="806100"/>
            <a:ext cx="3675725" cy="14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94" name="Google Shape;194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0"/>
          <p:cNvSpPr/>
          <p:nvPr/>
        </p:nvSpPr>
        <p:spPr>
          <a:xfrm>
            <a:off x="395694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96" name="Google Shape;1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знімок екрана, Шрифт&#10;&#10;Вміст на основі ШІ може бути неправильним." id="197" name="Google Shape;197;p20"/>
          <p:cNvPicPr preferRelativeResize="0"/>
          <p:nvPr/>
        </p:nvPicPr>
        <p:blipFill rotWithShape="1">
          <a:blip r:embed="rId4">
            <a:alphaModFix/>
          </a:blip>
          <a:srcRect b="984" l="1424" r="65627" t="8705"/>
          <a:stretch/>
        </p:blipFill>
        <p:spPr>
          <a:xfrm>
            <a:off x="6774747" y="478808"/>
            <a:ext cx="2369252" cy="419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/>
          <p:nvPr/>
        </p:nvSpPr>
        <p:spPr>
          <a:xfrm>
            <a:off x="332125" y="1831400"/>
            <a:ext cx="6276600" cy="29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Походження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α–частинки вилітають із ядра внаслідок його самовільного розпаду.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Висока </a:t>
            </a: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й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онізуюча здатність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через великий заряд (+2e) та значну масу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α–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частинки інтенсивно взаємодіють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атомами речовини, крізь яку проходять, вибиваючи </a:t>
            </a:r>
            <a:b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них електрони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й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перетворюючи їх на йони.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Низька проникна здатність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через активну йонізацію частинки швидко втрачають енергію, тому їх легко можна зупинити.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450"/>
              </a:spcBef>
              <a:spcAft>
                <a:spcPts val="0"/>
              </a:spcAft>
              <a:buNone/>
            </a:pPr>
            <a:r>
              <a:rPr i="0" lang="uk-UA" sz="1600" u="none" cap="none" strike="noStrike">
                <a:solidFill>
                  <a:srgbClr val="215F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α-частинки є найважчими серед стандартних продуктів радіоактивного розпаду. </a:t>
            </a:r>
            <a:endParaRPr sz="1600">
              <a:solidFill>
                <a:srgbClr val="215F9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395702" y="1352921"/>
            <a:ext cx="570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215F9A"/>
                </a:solidFill>
                <a:latin typeface="Montserrat"/>
                <a:ea typeface="Montserrat"/>
                <a:cs typeface="Montserrat"/>
                <a:sym typeface="Montserrat"/>
              </a:rPr>
              <a:t>Альфа–випромінювання (α–частинки)</a:t>
            </a:r>
            <a:endParaRPr sz="1050">
              <a:solidFill>
                <a:srgbClr val="215F9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393850" y="579982"/>
            <a:ext cx="51273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Природа радіоактивного випромінювання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07" name="Google Shape;207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209" name="Google Shape;20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знімок екрана, Шрифт&#10;&#10;Вміст на основі ШІ може бути неправильним." id="210" name="Google Shape;210;p21"/>
          <p:cNvPicPr preferRelativeResize="0"/>
          <p:nvPr/>
        </p:nvPicPr>
        <p:blipFill rotWithShape="1">
          <a:blip r:embed="rId4">
            <a:alphaModFix/>
          </a:blip>
          <a:srcRect b="837" l="34024" r="33114" t="8561"/>
          <a:stretch/>
        </p:blipFill>
        <p:spPr>
          <a:xfrm>
            <a:off x="6790887" y="477450"/>
            <a:ext cx="2355371" cy="419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/>
          <p:nvPr/>
        </p:nvSpPr>
        <p:spPr>
          <a:xfrm>
            <a:off x="402800" y="1910400"/>
            <a:ext cx="6064200" cy="22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Походження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електрон,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що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виліта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є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 ядра атома              під час його самовільного розпаду, коли нейтрон перетворюється на електрон і протон.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Йонізуюча здатність 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менша, ніж у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α–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частинки,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оскільки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електрон має в тисячі разів меншу масу й удвічі менший заряд.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Достатньо висока проникна здатність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через малий розмір і велику швидкість β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промені проникають                     у речовину значно глибше, ніж </a:t>
            </a:r>
            <a:r>
              <a:rPr lang="uk-UA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α–</a:t>
            </a:r>
            <a:r>
              <a:rPr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випромінювання.</a:t>
            </a:r>
            <a:endParaRPr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21"/>
          <p:cNvSpPr txBox="1"/>
          <p:nvPr/>
        </p:nvSpPr>
        <p:spPr>
          <a:xfrm>
            <a:off x="393850" y="579982"/>
            <a:ext cx="51273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Природа радіоактивного випромінювання</a:t>
            </a:r>
            <a:endParaRPr b="1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3" name="Google Shape;213;p21"/>
          <p:cNvSpPr txBox="1"/>
          <p:nvPr/>
        </p:nvSpPr>
        <p:spPr>
          <a:xfrm>
            <a:off x="395702" y="1352921"/>
            <a:ext cx="570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215F9A"/>
                </a:solidFill>
                <a:latin typeface="Montserrat"/>
                <a:ea typeface="Montserrat"/>
                <a:cs typeface="Montserrat"/>
                <a:sym typeface="Montserrat"/>
              </a:rPr>
              <a:t>Бета–випромінювання (</a:t>
            </a:r>
            <a:r>
              <a:rPr lang="uk-UA" sz="1800">
                <a:solidFill>
                  <a:srgbClr val="215F9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𝜷</a:t>
            </a:r>
            <a:r>
              <a:rPr b="1" lang="uk-UA" sz="1800">
                <a:solidFill>
                  <a:srgbClr val="215F9A"/>
                </a:solidFill>
                <a:latin typeface="Montserrat"/>
                <a:ea typeface="Montserrat"/>
                <a:cs typeface="Montserrat"/>
                <a:sym typeface="Montserrat"/>
              </a:rPr>
              <a:t>–частинки)</a:t>
            </a:r>
            <a:endParaRPr b="1" sz="1800">
              <a:solidFill>
                <a:srgbClr val="215F9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15F9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Darstellung, Animierter Cartoon, Zeichnung enthält.&#10;&#10;Automatisch generierte Beschreibung" id="214" name="Google Shape;21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0475" y="4293599"/>
            <a:ext cx="929100" cy="88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