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Play"/>
      <p:regular r:id="rId33"/>
      <p:bold r:id="rId34"/>
    </p:embeddedFont>
    <p:embeddedFont>
      <p:font typeface="Montserrat SemiBold"/>
      <p:regular r:id="rId35"/>
      <p:bold r:id="rId36"/>
      <p:italic r:id="rId37"/>
      <p:boldItalic r:id="rId38"/>
    </p:embeddedFont>
    <p:embeddedFont>
      <p:font typeface="Montserrat Black"/>
      <p:bold r:id="rId39"/>
      <p:boldItalic r:id="rId40"/>
    </p:embeddedFont>
    <p:embeddedFont>
      <p:font typeface="Montserrat"/>
      <p:regular r:id="rId41"/>
      <p:bold r:id="rId42"/>
      <p:italic r:id="rId43"/>
      <p:boldItalic r:id="rId44"/>
    </p:embeddedFont>
    <p:embeddedFont>
      <p:font typeface="Montserrat Medium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09">
          <p15:clr>
            <a:srgbClr val="747775"/>
          </p15:clr>
        </p15:guide>
        <p15:guide id="2" pos="164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9"/>
        <p:guide pos="164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Black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-italic.fntdata"/><Relationship Id="rId24" Type="http://schemas.openxmlformats.org/officeDocument/2006/relationships/slide" Target="slides/slide19.xml"/><Relationship Id="rId46" Type="http://schemas.openxmlformats.org/officeDocument/2006/relationships/font" Target="fonts/MontserratMedium-bold.fntdata"/><Relationship Id="rId23" Type="http://schemas.openxmlformats.org/officeDocument/2006/relationships/slide" Target="slides/slide18.xml"/><Relationship Id="rId45" Type="http://schemas.openxmlformats.org/officeDocument/2006/relationships/font" Target="fonts/Montserrat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MontserratMedium-boldItalic.fntdata"/><Relationship Id="rId25" Type="http://schemas.openxmlformats.org/officeDocument/2006/relationships/slide" Target="slides/slide20.xml"/><Relationship Id="rId47" Type="http://schemas.openxmlformats.org/officeDocument/2006/relationships/font" Target="fonts/MontserratMedium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lay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SemiBold-regular.fntdata"/><Relationship Id="rId12" Type="http://schemas.openxmlformats.org/officeDocument/2006/relationships/slide" Target="slides/slide7.xml"/><Relationship Id="rId34" Type="http://schemas.openxmlformats.org/officeDocument/2006/relationships/font" Target="fonts/Play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SemiBold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SemiBold-bold.fntdata"/><Relationship Id="rId17" Type="http://schemas.openxmlformats.org/officeDocument/2006/relationships/slide" Target="slides/slide12.xml"/><Relationship Id="rId39" Type="http://schemas.openxmlformats.org/officeDocument/2006/relationships/font" Target="fonts/MontserratBlack-bold.fntdata"/><Relationship Id="rId16" Type="http://schemas.openxmlformats.org/officeDocument/2006/relationships/slide" Target="slides/slide11.xml"/><Relationship Id="rId38" Type="http://schemas.openxmlformats.org/officeDocument/2006/relationships/font" Target="fonts/MontserratSemiBold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5" name="Google Shape;37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8" name="Google Shape;39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9" name="Google Shape;42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2" name="Google Shape;44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4" name="Google Shape;46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5" name="Google Shape;47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6" name="Google Shape;48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0" name="Google Shape;51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6" name="Google Shape;36;p5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4325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8" name="Google Shape;68;p10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53.png"/><Relationship Id="rId6" Type="http://schemas.openxmlformats.org/officeDocument/2006/relationships/image" Target="../media/image27.png"/><Relationship Id="rId7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Relationship Id="rId6" Type="http://schemas.openxmlformats.org/officeDocument/2006/relationships/image" Target="../media/image62.png"/><Relationship Id="rId7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Relationship Id="rId6" Type="http://schemas.openxmlformats.org/officeDocument/2006/relationships/image" Target="../media/image48.png"/><Relationship Id="rId7" Type="http://schemas.openxmlformats.org/officeDocument/2006/relationships/image" Target="../media/image6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54.png"/><Relationship Id="rId6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47.png"/><Relationship Id="rId6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3.png"/><Relationship Id="rId4" Type="http://schemas.openxmlformats.org/officeDocument/2006/relationships/image" Target="../media/image30.png"/><Relationship Id="rId5" Type="http://schemas.openxmlformats.org/officeDocument/2006/relationships/image" Target="../media/image6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60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59.png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1.png"/><Relationship Id="rId6" Type="http://schemas.openxmlformats.org/officeDocument/2006/relationships/image" Target="../media/image6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14395052" y="2898692"/>
            <a:ext cx="1958100" cy="7044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14395052" y="1532427"/>
            <a:ext cx="1958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50"/>
              <a:buFont typeface="Arial"/>
              <a:buNone/>
            </a:pPr>
            <a:r>
              <a:rPr b="1" i="0" lang="uk-UA" sz="8850" u="none" cap="none" strike="noStrike">
                <a:solidFill>
                  <a:srgbClr val="165A97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8850" u="none" cap="none" strike="noStrike">
              <a:solidFill>
                <a:srgbClr val="165A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Grafikdesign enthält.&#10;&#10;Automatisch generierte Beschreibung"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5034" y="2919618"/>
            <a:ext cx="1218282" cy="653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Cartoon, Darstellung enthält.&#10;&#10;Automatisch generierte Beschreibung" id="91" name="Google Shape;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05653" y="1606655"/>
            <a:ext cx="1129760" cy="1526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Darstellung, Animierter Cartoon, Zeichnung enthält.&#10;&#10;Automatisch generierte Beschreibung" id="92" name="Google Shape;92;p13"/>
          <p:cNvPicPr preferRelativeResize="0"/>
          <p:nvPr/>
        </p:nvPicPr>
        <p:blipFill rotWithShape="1">
          <a:blip r:embed="rId5">
            <a:alphaModFix/>
          </a:blip>
          <a:srcRect b="0" l="52996" r="0" t="46001"/>
          <a:stretch/>
        </p:blipFill>
        <p:spPr>
          <a:xfrm flipH="1">
            <a:off x="13603726" y="2963589"/>
            <a:ext cx="897751" cy="69038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/>
          <p:nvPr/>
        </p:nvSpPr>
        <p:spPr>
          <a:xfrm>
            <a:off x="6177667" y="3527961"/>
            <a:ext cx="2137800" cy="768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Grafiken, Text, Grafikdesign enthält.&#10;&#10;Automatisch generierte Beschreibung" id="94" name="Google Shape;9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5638" y="3633303"/>
            <a:ext cx="1369855" cy="50252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475025" y="910725"/>
            <a:ext cx="46056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8800" lIns="77625" spcFirstLastPara="1" rIns="77625" wrap="square" tIns="38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24"/>
              <a:buFont typeface="Arial"/>
              <a:buNone/>
            </a:pPr>
            <a:r>
              <a:rPr b="1" i="0" lang="uk-UA" sz="7424" u="none" cap="none" strike="noStrike">
                <a:solidFill>
                  <a:srgbClr val="00A3D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Фізика</a:t>
            </a:r>
            <a:endParaRPr b="0" i="0" sz="5131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6" name="Google Shape;96;p13"/>
          <p:cNvSpPr/>
          <p:nvPr/>
        </p:nvSpPr>
        <p:spPr>
          <a:xfrm>
            <a:off x="4938764" y="902814"/>
            <a:ext cx="3377100" cy="1127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828136" y="2030454"/>
            <a:ext cx="5349900" cy="2266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9"/>
              <a:buFont typeface="Arial"/>
              <a:buNone/>
            </a:pPr>
            <a:r>
              <a:t/>
            </a:r>
            <a:endParaRPr b="0" i="0" sz="152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6177667" y="2036279"/>
            <a:ext cx="2137800" cy="16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45"/>
              <a:buFont typeface="Arial"/>
              <a:buNone/>
            </a:pPr>
            <a:r>
              <a:rPr b="1" i="0" lang="uk-UA" sz="10044" u="none" cap="none" strike="noStrike">
                <a:solidFill>
                  <a:srgbClr val="165A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endParaRPr b="0" i="0" sz="10044" u="none" cap="none" strike="noStrike">
              <a:solidFill>
                <a:srgbClr val="165A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1072850" y="2270650"/>
            <a:ext cx="47076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800" lIns="77625" spcFirstLastPara="1" rIns="77625" wrap="square" tIns="388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6"/>
              <a:buFont typeface="Arial"/>
              <a:buNone/>
            </a:pPr>
            <a:r>
              <a:rPr b="1" i="0" lang="uk-UA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Дія радіоактивного випромінювання. Природний </a:t>
            </a:r>
            <a:br>
              <a:rPr b="1" i="0" lang="uk-UA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радіаційний фон</a:t>
            </a:r>
            <a:endParaRPr b="1" i="0" sz="2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Cartoon, Darstellung enthält.&#10;&#10;Automatisch generierte Beschreibung" id="100" name="Google Shape;10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02607" y="272477"/>
            <a:ext cx="1375324" cy="18517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Darstellung, Animierter Cartoon enthält.&#10;&#10;Automatisch generierte Beschreibung" id="101" name="Google Shape;10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61047" y="2208023"/>
            <a:ext cx="870425" cy="1403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102" name="Google Shape;102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03446" y="2762942"/>
            <a:ext cx="804908" cy="80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2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2"/>
          <p:cNvSpPr/>
          <p:nvPr/>
        </p:nvSpPr>
        <p:spPr>
          <a:xfrm>
            <a:off x="5916058" y="449579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2458357629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55" name="Google Shape;255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56" name="Google Shape;25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2"/>
          <p:cNvSpPr txBox="1"/>
          <p:nvPr/>
        </p:nvSpPr>
        <p:spPr>
          <a:xfrm>
            <a:off x="460600" y="1259050"/>
            <a:ext cx="4965900" cy="1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Найстійкішими до радіації є тихоходи —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схожі на ведмедиків мікроскопічні істоти розміром до 1,2 мм, які є дуже стійкими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екстремальних умов.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Завдяки особливому білку тихоходи можуть витримати в 1000 разів потужніше радіоактивне випромінювання, ніж людина!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22"/>
          <p:cNvSpPr txBox="1"/>
          <p:nvPr/>
        </p:nvSpPr>
        <p:spPr>
          <a:xfrm>
            <a:off x="402800" y="520550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 знаєте ви, що…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2"/>
          <p:cNvSpPr txBox="1"/>
          <p:nvPr/>
        </p:nvSpPr>
        <p:spPr>
          <a:xfrm>
            <a:off x="460600" y="3318450"/>
            <a:ext cx="5028900" cy="13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54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Учені запропонували використати ген, що відповідає за створення цього білка, для захисту пацієнтів під час променевої терапії (використання цієї технології знижує пошкодження ДНК від опромінення на 50 %).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Darstellung, Animierter Cartoon, Zeichnung enthält.&#10;&#10;Automatisch generierte Beschreibung" id="260" name="Google Shape;26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015212" y="3756674"/>
            <a:ext cx="1058025" cy="10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5">
            <a:alphaModFix/>
          </a:blip>
          <a:srcRect b="4677" l="0" r="0" t="5734"/>
          <a:stretch/>
        </p:blipFill>
        <p:spPr>
          <a:xfrm>
            <a:off x="5565175" y="1329125"/>
            <a:ext cx="3578825" cy="22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>
            <a:off x="5854225" y="901500"/>
            <a:ext cx="2923500" cy="1524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69" name="Google Shape;269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271" name="Google Shape;27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, Шрифт, число&#10;&#10;Вміст на основі ШІ може бути неправильним." id="272" name="Google Shape;27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991" y="2413411"/>
            <a:ext cx="2478522" cy="262575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3"/>
          <p:cNvSpPr/>
          <p:nvPr/>
        </p:nvSpPr>
        <p:spPr>
          <a:xfrm>
            <a:off x="2918950" y="2603200"/>
            <a:ext cx="35811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Одиниця поглинутої дози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СІ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грей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(на честь англійського фізика Льюїса Грея): ­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23"/>
          <p:cNvSpPr txBox="1"/>
          <p:nvPr/>
        </p:nvSpPr>
        <p:spPr>
          <a:xfrm>
            <a:off x="6733425" y="984350"/>
            <a:ext cx="2007900" cy="13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450" u="none" cap="none" strike="noStrike">
                <a:solidFill>
                  <a:srgbClr val="2021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Льюїс Гарольд Ґрей</a:t>
            </a:r>
            <a:endParaRPr b="0" i="0" sz="1450" u="none" cap="none" strike="noStrike">
              <a:solidFill>
                <a:srgbClr val="2021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450" u="none" cap="none" strike="noStrike">
                <a:solidFill>
                  <a:srgbClr val="202122"/>
                </a:solidFill>
                <a:latin typeface="Montserrat"/>
                <a:ea typeface="Montserrat"/>
                <a:cs typeface="Montserrat"/>
                <a:sym typeface="Montserrat"/>
              </a:rPr>
              <a:t>(1905–1965) — англійський фізик, засновник радіобіології </a:t>
            </a:r>
            <a:endParaRPr b="0" i="0" sz="14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23"/>
          <p:cNvSpPr txBox="1"/>
          <p:nvPr/>
        </p:nvSpPr>
        <p:spPr>
          <a:xfrm>
            <a:off x="6490475" y="2623850"/>
            <a:ext cx="2287200" cy="1916400"/>
          </a:xfrm>
          <a:prstGeom prst="rect">
            <a:avLst/>
          </a:prstGeom>
          <a:solidFill>
            <a:srgbClr val="CFE2F3">
              <a:alpha val="53725"/>
            </a:srgbClr>
          </a:solidFill>
          <a:ln cap="flat" cmpd="sng" w="21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14040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більшою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 поглинута речовиною енергія випромінювання,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 більшим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 вплив цього випромінювання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речовину.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402750" y="402900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Дози радіоактивного випромінювання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7" name="Google Shape;27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1150" y="975352"/>
            <a:ext cx="1073310" cy="13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3"/>
          <p:cNvSpPr/>
          <p:nvPr/>
        </p:nvSpPr>
        <p:spPr>
          <a:xfrm>
            <a:off x="537267" y="978100"/>
            <a:ext cx="4723500" cy="12903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23"/>
          <p:cNvSpPr txBox="1"/>
          <p:nvPr/>
        </p:nvSpPr>
        <p:spPr>
          <a:xfrm>
            <a:off x="617842" y="1032300"/>
            <a:ext cx="4723500" cy="12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Відношення енергії йонізуючого випромінювання, поглинутої речовиною, до маси цієї речовини називають </a:t>
            </a:r>
            <a:r>
              <a:rPr b="1" i="0" lang="uk-UA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поглинутою</a:t>
            </a:r>
            <a:r>
              <a:rPr b="0" i="0" lang="uk-UA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дозою йонізуючого випромінювання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0954" y="1280915"/>
            <a:ext cx="628859" cy="61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5227" y="2531898"/>
            <a:ext cx="512954" cy="4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7">
            <a:alphaModFix/>
          </a:blip>
          <a:srcRect b="0" l="0" r="56672" t="0"/>
          <a:stretch/>
        </p:blipFill>
        <p:spPr>
          <a:xfrm>
            <a:off x="3960888" y="3349350"/>
            <a:ext cx="1399374" cy="3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3"/>
          <p:cNvPicPr preferRelativeResize="0"/>
          <p:nvPr/>
        </p:nvPicPr>
        <p:blipFill rotWithShape="1">
          <a:blip r:embed="rId7">
            <a:alphaModFix/>
          </a:blip>
          <a:srcRect b="20582" l="56672" r="0" t="26966"/>
          <a:stretch/>
        </p:blipFill>
        <p:spPr>
          <a:xfrm>
            <a:off x="4009813" y="4447300"/>
            <a:ext cx="1399374" cy="2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3"/>
          <p:cNvSpPr txBox="1"/>
          <p:nvPr/>
        </p:nvSpPr>
        <p:spPr>
          <a:xfrm>
            <a:off x="3209500" y="37351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Позасистемна одиниця </a:t>
            </a:r>
            <a:r>
              <a:rPr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поглинутої дози — </a:t>
            </a:r>
            <a:r>
              <a:rPr b="1" lang="uk-UA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рад: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91" name="Google Shape;291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4"/>
          <p:cNvSpPr txBox="1"/>
          <p:nvPr/>
        </p:nvSpPr>
        <p:spPr>
          <a:xfrm>
            <a:off x="450012" y="1151680"/>
            <a:ext cx="55782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Унаслідок зовнішнього опромінення співробітник лабораторії щосекунди отримує поглинуту дозу йонізуючого випромінювання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2⋅10</a:t>
            </a:r>
            <a:r>
              <a:rPr b="0" baseline="30000" i="0" lang="uk-UA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–9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Гр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Яку поглинуту дозу він отримає протягом години?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24"/>
          <p:cNvSpPr txBox="1"/>
          <p:nvPr>
            <p:ph type="title"/>
          </p:nvPr>
        </p:nvSpPr>
        <p:spPr>
          <a:xfrm>
            <a:off x="380662" y="421477"/>
            <a:ext cx="759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Montserrat"/>
              <a:buNone/>
            </a:pPr>
            <a:r>
              <a:rPr b="1" lang="uk-UA" sz="2250">
                <a:latin typeface="Montserrat"/>
                <a:ea typeface="Montserrat"/>
                <a:cs typeface="Montserrat"/>
                <a:sym typeface="Montserrat"/>
              </a:rPr>
              <a:t>Застосовуємо знання</a:t>
            </a:r>
            <a:endParaRPr b="1" sz="225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380662" y="920075"/>
            <a:ext cx="4569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uk-UA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Задача 1</a:t>
            </a:r>
            <a:endParaRPr b="0" i="0" sz="15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6" name="Google Shape;296;p24"/>
          <p:cNvSpPr txBox="1"/>
          <p:nvPr/>
        </p:nvSpPr>
        <p:spPr>
          <a:xfrm>
            <a:off x="2605175" y="2381575"/>
            <a:ext cx="510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uk-UA" sz="1600" u="none" cap="none" strike="noStrike">
                <a:solidFill>
                  <a:srgbClr val="165A98"/>
                </a:solidFill>
                <a:latin typeface="Montserrat"/>
                <a:ea typeface="Montserrat"/>
                <a:cs typeface="Montserrat"/>
                <a:sym typeface="Montserrat"/>
              </a:rPr>
              <a:t>Розв’язання:</a:t>
            </a:r>
            <a:endParaRPr b="1" i="0" sz="1600" u="none" cap="none" strike="noStrike">
              <a:solidFill>
                <a:srgbClr val="165A9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97" name="Google Shape;2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4"/>
          <p:cNvGrpSpPr/>
          <p:nvPr/>
        </p:nvGrpSpPr>
        <p:grpSpPr>
          <a:xfrm>
            <a:off x="453358" y="2381575"/>
            <a:ext cx="1950000" cy="2351700"/>
            <a:chOff x="519300" y="2381575"/>
            <a:chExt cx="1950000" cy="2351700"/>
          </a:xfrm>
        </p:grpSpPr>
        <p:cxnSp>
          <p:nvCxnSpPr>
            <p:cNvPr id="299" name="Google Shape;299;p24"/>
            <p:cNvCxnSpPr/>
            <p:nvPr/>
          </p:nvCxnSpPr>
          <p:spPr>
            <a:xfrm>
              <a:off x="519300" y="3856558"/>
              <a:ext cx="1950000" cy="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0" name="Google Shape;300;p24"/>
            <p:cNvCxnSpPr/>
            <p:nvPr/>
          </p:nvCxnSpPr>
          <p:spPr>
            <a:xfrm>
              <a:off x="2452788" y="2381575"/>
              <a:ext cx="0" cy="2351700"/>
            </a:xfrm>
            <a:prstGeom prst="straightConnector1">
              <a:avLst/>
            </a:prstGeom>
            <a:noFill/>
            <a:ln cap="flat" cmpd="sng" w="19050">
              <a:solidFill>
                <a:srgbClr val="15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01" name="Google Shape;301;p24"/>
            <p:cNvSpPr txBox="1"/>
            <p:nvPr/>
          </p:nvSpPr>
          <p:spPr>
            <a:xfrm>
              <a:off x="534425" y="2437488"/>
              <a:ext cx="121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Дано:</a:t>
              </a:r>
              <a:endParaRPr b="1" i="1" sz="1600" u="none" cap="none" strike="noStrike">
                <a:solidFill>
                  <a:srgbClr val="165A98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2" name="Google Shape;302;p24"/>
            <p:cNvSpPr txBox="1"/>
            <p:nvPr/>
          </p:nvSpPr>
          <p:spPr>
            <a:xfrm>
              <a:off x="534425" y="3938968"/>
              <a:ext cx="1219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Знайти:</a:t>
              </a:r>
              <a:endParaRPr b="1" i="1" sz="1600" u="none" cap="none" strike="noStrike">
                <a:solidFill>
                  <a:srgbClr val="165A97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303" name="Google Shape;303;p24"/>
            <p:cNvPicPr preferRelativeResize="0"/>
            <p:nvPr/>
          </p:nvPicPr>
          <p:blipFill rotWithShape="1">
            <a:blip r:embed="rId4">
              <a:alphaModFix/>
            </a:blip>
            <a:srcRect b="42828" l="0" r="87992" t="49152"/>
            <a:stretch/>
          </p:blipFill>
          <p:spPr>
            <a:xfrm>
              <a:off x="538119" y="4233817"/>
              <a:ext cx="825928" cy="296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4"/>
            <p:cNvPicPr preferRelativeResize="0"/>
            <p:nvPr/>
          </p:nvPicPr>
          <p:blipFill rotWithShape="1">
            <a:blip r:embed="rId4">
              <a:alphaModFix/>
            </a:blip>
            <a:srcRect b="68658" l="0" r="75494" t="2924"/>
            <a:stretch/>
          </p:blipFill>
          <p:spPr>
            <a:xfrm>
              <a:off x="534425" y="2753225"/>
              <a:ext cx="1685627" cy="10518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24"/>
          <p:cNvPicPr preferRelativeResize="0"/>
          <p:nvPr/>
        </p:nvPicPr>
        <p:blipFill rotWithShape="1">
          <a:blip r:embed="rId4">
            <a:alphaModFix/>
          </a:blip>
          <a:srcRect b="32628" l="36269" r="-2032" t="52608"/>
          <a:stretch/>
        </p:blipFill>
        <p:spPr>
          <a:xfrm>
            <a:off x="2685550" y="3835442"/>
            <a:ext cx="4398776" cy="531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24"/>
          <p:cNvGrpSpPr/>
          <p:nvPr/>
        </p:nvGrpSpPr>
        <p:grpSpPr>
          <a:xfrm>
            <a:off x="2685550" y="2643321"/>
            <a:ext cx="4124425" cy="612026"/>
            <a:chOff x="2685550" y="2643321"/>
            <a:chExt cx="4124425" cy="612026"/>
          </a:xfrm>
        </p:grpSpPr>
        <p:pic>
          <p:nvPicPr>
            <p:cNvPr id="307" name="Google Shape;307;p24"/>
            <p:cNvPicPr preferRelativeResize="0"/>
            <p:nvPr/>
          </p:nvPicPr>
          <p:blipFill rotWithShape="1">
            <a:blip r:embed="rId4">
              <a:alphaModFix/>
            </a:blip>
            <a:srcRect b="82006" l="36269" r="52184" t="2093"/>
            <a:stretch/>
          </p:blipFill>
          <p:spPr>
            <a:xfrm>
              <a:off x="2685550" y="2643321"/>
              <a:ext cx="825923" cy="61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4"/>
            <p:cNvSpPr txBox="1"/>
            <p:nvPr/>
          </p:nvSpPr>
          <p:spPr>
            <a:xfrm>
              <a:off x="3511475" y="2812384"/>
              <a:ext cx="3298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1" lang="uk-UA" sz="1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потужність дози опромінення.</a:t>
              </a:r>
              <a:endParaRPr b="0" i="1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24"/>
          <p:cNvGrpSpPr/>
          <p:nvPr/>
        </p:nvGrpSpPr>
        <p:grpSpPr>
          <a:xfrm>
            <a:off x="2597167" y="4476787"/>
            <a:ext cx="2508758" cy="327575"/>
            <a:chOff x="2597167" y="4476787"/>
            <a:chExt cx="2508758" cy="327575"/>
          </a:xfrm>
        </p:grpSpPr>
        <p:sp>
          <p:nvSpPr>
            <p:cNvPr id="310" name="Google Shape;310;p24"/>
            <p:cNvSpPr txBox="1"/>
            <p:nvPr/>
          </p:nvSpPr>
          <p:spPr>
            <a:xfrm>
              <a:off x="2597167" y="4519207"/>
              <a:ext cx="13011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uk-UA" sz="1600" u="none" cap="none" strike="noStrike">
                  <a:solidFill>
                    <a:srgbClr val="165A9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Відповідь:</a:t>
              </a:r>
              <a:endParaRPr b="1" i="0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11" name="Google Shape;311;p24"/>
            <p:cNvPicPr preferRelativeResize="0"/>
            <p:nvPr/>
          </p:nvPicPr>
          <p:blipFill rotWithShape="1">
            <a:blip r:embed="rId4">
              <a:alphaModFix/>
            </a:blip>
            <a:srcRect b="4093" l="36210" r="44339" t="86806"/>
            <a:stretch/>
          </p:blipFill>
          <p:spPr>
            <a:xfrm>
              <a:off x="3804825" y="4476787"/>
              <a:ext cx="1301100" cy="327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Clipart, Zeichnung, Cartoon, Darstellung enthält.&#10;&#10;Automatisch generierte Beschreibung" id="312" name="Google Shape;31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2542" y="3196134"/>
            <a:ext cx="1343906" cy="181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4"/>
          <p:cNvPicPr preferRelativeResize="0"/>
          <p:nvPr/>
        </p:nvPicPr>
        <p:blipFill rotWithShape="1">
          <a:blip r:embed="rId4">
            <a:alphaModFix/>
          </a:blip>
          <a:srcRect b="57001" l="47183" r="39916" t="27230"/>
          <a:stretch/>
        </p:blipFill>
        <p:spPr>
          <a:xfrm>
            <a:off x="3480300" y="3224781"/>
            <a:ext cx="862899" cy="56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57925" y="421475"/>
            <a:ext cx="3086098" cy="205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7">
            <a:alphaModFix/>
          </a:blip>
          <a:srcRect b="26854" l="0" r="51404" t="26933"/>
          <a:stretch/>
        </p:blipFill>
        <p:spPr>
          <a:xfrm>
            <a:off x="2685550" y="3371600"/>
            <a:ext cx="747020" cy="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5"/>
          <p:cNvSpPr/>
          <p:nvPr/>
        </p:nvSpPr>
        <p:spPr>
          <a:xfrm>
            <a:off x="5854225" y="886846"/>
            <a:ext cx="2923500" cy="1522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5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323" name="Google Shape;32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Шрифт, знімок екрана, число&#10;&#10;Вміст на основі ШІ може бути неправильним." id="324" name="Google Shape;32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000" y="2443300"/>
            <a:ext cx="2502750" cy="21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/>
          <p:cNvSpPr txBox="1"/>
          <p:nvPr/>
        </p:nvSpPr>
        <p:spPr>
          <a:xfrm>
            <a:off x="6434979" y="953881"/>
            <a:ext cx="21888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45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Рольф-Максиміліан</a:t>
            </a:r>
            <a:endParaRPr b="0" i="0" sz="115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45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Зіверт </a:t>
            </a:r>
            <a:r>
              <a:rPr b="0" i="0" lang="uk-UA" sz="14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(1896–1966) — шведський учений, вивчав вплив радіації на біологічні системи. </a:t>
            </a:r>
            <a:endParaRPr b="0" i="0" sz="14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3038725" y="2461925"/>
            <a:ext cx="32112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Одиниця еквівалентної дози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СІ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зіверт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(на честь шведського вченого Рольфа-Максиміліана Зіверта):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Позасистемна одиниця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еквівалентної дози —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бер: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402750" y="402900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Дози радіоактивного випромінювання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566575" y="978100"/>
            <a:ext cx="4159200" cy="13161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647150" y="1032300"/>
            <a:ext cx="4159200" cy="131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Фізичну величину, яка характеризує біологічний вплив поглинутої дози йонізуючого випромінювання, називають </a:t>
            </a:r>
            <a:r>
              <a:rPr b="1" i="0" lang="uk-UA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еквівалентною дозою йонізуючого випромінювання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Google Shape;33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262" y="1280915"/>
            <a:ext cx="628859" cy="61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5"/>
          <p:cNvSpPr txBox="1"/>
          <p:nvPr/>
        </p:nvSpPr>
        <p:spPr>
          <a:xfrm>
            <a:off x="6490475" y="2623850"/>
            <a:ext cx="2287200" cy="1943400"/>
          </a:xfrm>
          <a:prstGeom prst="rect">
            <a:avLst/>
          </a:prstGeom>
          <a:solidFill>
            <a:srgbClr val="CFE2F3">
              <a:alpha val="53725"/>
            </a:srgbClr>
          </a:solidFill>
          <a:ln cap="flat" cmpd="sng" w="21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0000" lIns="104400" spcFirstLastPara="1" rIns="68575" wrap="square" tIns="144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Біологічний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вплив різних видів випромінювання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організми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 неоднаковим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однакової поглинутої дози. </a:t>
            </a:r>
            <a:endParaRPr b="0" i="1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2" name="Google Shape;33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8352" y="2495273"/>
            <a:ext cx="512954" cy="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5"/>
          <p:cNvSpPr txBox="1"/>
          <p:nvPr>
            <p:ph idx="12" type="sldNum"/>
          </p:nvPr>
        </p:nvSpPr>
        <p:spPr>
          <a:xfrm>
            <a:off x="8103575" y="4767275"/>
            <a:ext cx="41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4" name="Google Shape;334;p25"/>
          <p:cNvPicPr preferRelativeResize="0"/>
          <p:nvPr/>
        </p:nvPicPr>
        <p:blipFill rotWithShape="1">
          <a:blip r:embed="rId6">
            <a:alphaModFix/>
          </a:blip>
          <a:srcRect b="0" l="0" r="66336" t="0"/>
          <a:stretch/>
        </p:blipFill>
        <p:spPr>
          <a:xfrm>
            <a:off x="4043250" y="3470850"/>
            <a:ext cx="900365" cy="24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5"/>
          <p:cNvPicPr preferRelativeResize="0"/>
          <p:nvPr/>
        </p:nvPicPr>
        <p:blipFill rotWithShape="1">
          <a:blip r:embed="rId6">
            <a:alphaModFix/>
          </a:blip>
          <a:srcRect b="0" l="46132" r="0" t="0"/>
          <a:stretch/>
        </p:blipFill>
        <p:spPr>
          <a:xfrm>
            <a:off x="3773105" y="4434671"/>
            <a:ext cx="1440669" cy="24940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Фізика/ 9 клас</a:t>
            </a:r>
            <a:endParaRPr sz="900"/>
          </a:p>
        </p:txBody>
      </p:sp>
      <p:pic>
        <p:nvPicPr>
          <p:cNvPr id="337" name="Google Shape;337;p25"/>
          <p:cNvPicPr preferRelativeResize="0"/>
          <p:nvPr/>
        </p:nvPicPr>
        <p:blipFill rotWithShape="1">
          <a:blip r:embed="rId7">
            <a:alphaModFix/>
          </a:blip>
          <a:srcRect b="21960" l="0" r="0" t="5133"/>
          <a:stretch/>
        </p:blipFill>
        <p:spPr>
          <a:xfrm>
            <a:off x="4992304" y="951000"/>
            <a:ext cx="1277676" cy="139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44" name="Google Shape;344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45" name="Google Shape;34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6"/>
          <p:cNvSpPr/>
          <p:nvPr/>
        </p:nvSpPr>
        <p:spPr>
          <a:xfrm>
            <a:off x="1721922" y="2546035"/>
            <a:ext cx="5735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Зображення, що містить текст, знімок екрана, Шрифт, число&#10;&#10;Вміст на основі ШІ може бути неправильним." id="347" name="Google Shape;347;p26"/>
          <p:cNvPicPr preferRelativeResize="0"/>
          <p:nvPr/>
        </p:nvPicPr>
        <p:blipFill rotWithShape="1">
          <a:blip r:embed="rId4">
            <a:alphaModFix/>
          </a:blip>
          <a:srcRect b="1585" l="0" r="0" t="21087"/>
          <a:stretch/>
        </p:blipFill>
        <p:spPr>
          <a:xfrm>
            <a:off x="211700" y="1311525"/>
            <a:ext cx="2946300" cy="33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6"/>
          <p:cNvSpPr/>
          <p:nvPr/>
        </p:nvSpPr>
        <p:spPr>
          <a:xfrm>
            <a:off x="3231175" y="2281500"/>
            <a:ext cx="54963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більший коефіцієнт якості, то небезпечнішим </a:t>
            </a:r>
            <a:b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 випромінювання: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наприклад, за однакової поглинутої енергії α-випромінювання значно небезпечніше, ніж β- або γ-випромінювання.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6"/>
          <p:cNvSpPr/>
          <p:nvPr/>
        </p:nvSpPr>
        <p:spPr>
          <a:xfrm>
            <a:off x="388779" y="9019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3223912" y="3374250"/>
            <a:ext cx="4865400" cy="1419900"/>
          </a:xfrm>
          <a:prstGeom prst="rect">
            <a:avLst/>
          </a:prstGeom>
          <a:noFill/>
          <a:ln cap="flat" cmpd="sng" w="21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0" spcFirstLastPara="1" rIns="6857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Задача 2.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Людина під час проходження рентгенівського дослідження отримала поглинуту дозу йонізуючого випромінювання, що дорівнює 0,6 мГр. Яку еквівалентну дозу йонізуючого випромінювання отримала людина? </a:t>
            </a:r>
            <a:r>
              <a:rPr b="0" i="1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5425" y="3121275"/>
            <a:ext cx="1097175" cy="154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, Шрифт, число&#10;&#10;Вміст на основі ШІ може бути неправильним." id="352" name="Google Shape;352;p26"/>
          <p:cNvPicPr preferRelativeResize="0"/>
          <p:nvPr/>
        </p:nvPicPr>
        <p:blipFill rotWithShape="1">
          <a:blip r:embed="rId4">
            <a:alphaModFix/>
          </a:blip>
          <a:srcRect b="81152" l="0" r="0" t="0"/>
          <a:stretch/>
        </p:blipFill>
        <p:spPr>
          <a:xfrm>
            <a:off x="211700" y="488163"/>
            <a:ext cx="2946300" cy="82335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3158000" y="579850"/>
            <a:ext cx="5583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Коефіцієнт якості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26"/>
          <p:cNvSpPr/>
          <p:nvPr/>
        </p:nvSpPr>
        <p:spPr>
          <a:xfrm>
            <a:off x="3540625" y="1271100"/>
            <a:ext cx="5083800" cy="7896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26"/>
          <p:cNvSpPr txBox="1"/>
          <p:nvPr/>
        </p:nvSpPr>
        <p:spPr>
          <a:xfrm>
            <a:off x="3621200" y="1325300"/>
            <a:ext cx="5083800" cy="78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Коефіцієнт якості К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фізична величина,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яка характеризує небезпечність даного виду випромінювання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6" name="Google Shape;35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94312" y="1339454"/>
            <a:ext cx="628859" cy="61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/>
          <p:nvPr/>
        </p:nvSpPr>
        <p:spPr>
          <a:xfrm>
            <a:off x="393850" y="402900"/>
            <a:ext cx="8338500" cy="4175700"/>
          </a:xfrm>
          <a:prstGeom prst="rect">
            <a:avLst/>
          </a:prstGeom>
          <a:solidFill>
            <a:srgbClr val="F5FB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364" name="Google Shape;364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2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7"/>
          <p:cNvSpPr/>
          <p:nvPr/>
        </p:nvSpPr>
        <p:spPr>
          <a:xfrm>
            <a:off x="0" y="0"/>
            <a:ext cx="8794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7"/>
          <p:cNvSpPr/>
          <p:nvPr/>
        </p:nvSpPr>
        <p:spPr>
          <a:xfrm>
            <a:off x="1322950" y="1852950"/>
            <a:ext cx="70005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 я вважаю, що небезпечнішим є внутрішнє опромінення, адже воно є більш тривалим! — висловився Тарас. — Уявіть,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хтось випив склянку води з радіоактивно забрудненої річки. Радіонукліди, які потрапили в організм, виводитимуться з нього кілька днів, увесь час виділяючи шкідливе випромінювання,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 якого не сховатись.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Хто, на вашу думку, має рацію? Наведіть власні приклади шкідливого впливу зовнішнього та внутрішнього опромінення.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68" name="Google Shape;36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7" title="ChatGPT Image 9 янв. 2026 г., 12_16_07.png"/>
          <p:cNvPicPr preferRelativeResize="0"/>
          <p:nvPr/>
        </p:nvPicPr>
        <p:blipFill rotWithShape="1">
          <a:blip r:embed="rId4">
            <a:alphaModFix/>
          </a:blip>
          <a:srcRect b="15309" l="2676" r="0" t="11264"/>
          <a:stretch/>
        </p:blipFill>
        <p:spPr>
          <a:xfrm>
            <a:off x="196000" y="276950"/>
            <a:ext cx="3885101" cy="1954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7"/>
          <p:cNvSpPr txBox="1"/>
          <p:nvPr/>
        </p:nvSpPr>
        <p:spPr>
          <a:xfrm>
            <a:off x="1795100" y="864550"/>
            <a:ext cx="68217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Зовнішнє опромінення є дуже небезпечним. Я читала,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після того, як П’єр Кюрі 10 годин тримав біля плеча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пробірку з радієм, на плечі виникла виразка,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яка не загоювалась кілька місяців, — розповіла Зоряна.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Zeichnung, Clipart, Darstellung, Cartoon enthält.&#10;&#10;Automatisch generierte Beschreibung" id="371" name="Google Shape;37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35826" y="3074599"/>
            <a:ext cx="666375" cy="175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Darstellung, Animierter Cartoon enthält.&#10;&#10;Automatisch generierte Beschreibung" id="372" name="Google Shape;37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3503" y="3238748"/>
            <a:ext cx="907407" cy="146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8"/>
          <p:cNvSpPr txBox="1"/>
          <p:nvPr>
            <p:ph idx="12" type="sldNum"/>
          </p:nvPr>
        </p:nvSpPr>
        <p:spPr>
          <a:xfrm>
            <a:off x="3414325" y="48013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68575" spcFirstLastPara="1" rIns="68575" wrap="square" tIns="3425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uk-UA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402803" y="0"/>
            <a:ext cx="8338500" cy="4026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50" lIns="68575" spcFirstLastPara="1" rIns="68575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79" name="Google Shape;37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3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8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</a:t>
            </a:r>
            <a:r>
              <a:rPr lang="uk-UA" sz="800"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lang="uk-UA" sz="8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 клас</a:t>
            </a:r>
            <a:endParaRPr sz="900"/>
          </a:p>
        </p:txBody>
      </p:sp>
      <p:sp>
        <p:nvSpPr>
          <p:cNvPr id="381" name="Google Shape;381;p28"/>
          <p:cNvSpPr/>
          <p:nvPr/>
        </p:nvSpPr>
        <p:spPr>
          <a:xfrm>
            <a:off x="8155236" y="4748958"/>
            <a:ext cx="988800" cy="4026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50" lIns="68575" spcFirstLastPara="1" rIns="68575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28"/>
          <p:cNvSpPr txBox="1"/>
          <p:nvPr/>
        </p:nvSpPr>
        <p:spPr>
          <a:xfrm>
            <a:off x="7951200" y="4767275"/>
            <a:ext cx="56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68575" spcFirstLastPara="1" rIns="68575" wrap="square" tIns="3425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uk-UA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1" y="-18466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152401" y="-3226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304801" y="12013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457201" y="27253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-4891449" y="3256075"/>
            <a:ext cx="350100" cy="498600"/>
          </a:xfrm>
          <a:prstGeom prst="rect">
            <a:avLst/>
          </a:prstGeom>
          <a:solidFill>
            <a:schemeClr val="accent1"/>
          </a:solidFill>
          <a:ln cap="flat" cmpd="sng" w="1430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uk-UA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 txBox="1"/>
          <p:nvPr/>
        </p:nvSpPr>
        <p:spPr>
          <a:xfrm>
            <a:off x="402750" y="556765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 може людина зовсім сховатися </a:t>
            </a:r>
            <a:b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 радіації? 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628775" y="1529050"/>
            <a:ext cx="4763700" cy="9543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28"/>
          <p:cNvSpPr txBox="1"/>
          <p:nvPr/>
        </p:nvSpPr>
        <p:spPr>
          <a:xfrm>
            <a:off x="756750" y="1624650"/>
            <a:ext cx="4819200" cy="1075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Випромінювання природних радіонуклідів і космічне випромінювання створюють </a:t>
            </a: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природний радіаційний фон</a:t>
            </a:r>
            <a:r>
              <a:rPr b="0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1" name="Google Shape;39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824" y="1698650"/>
            <a:ext cx="628859" cy="61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8"/>
          <p:cNvSpPr/>
          <p:nvPr/>
        </p:nvSpPr>
        <p:spPr>
          <a:xfrm>
            <a:off x="573200" y="3109454"/>
            <a:ext cx="4819200" cy="724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28"/>
          <p:cNvSpPr txBox="1"/>
          <p:nvPr/>
        </p:nvSpPr>
        <p:spPr>
          <a:xfrm>
            <a:off x="701175" y="3205050"/>
            <a:ext cx="4874700" cy="73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Поміркуйте, чи є на Землі місця, де немає природного радіаційного фону?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4" name="Google Shape;394;p28" title="question-mark-bubble-speech-sign-symbol-icon-3d-rendering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425" y="3250522"/>
            <a:ext cx="628850" cy="58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2800" y="1055376"/>
            <a:ext cx="3481201" cy="348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9"/>
          <p:cNvSpPr/>
          <p:nvPr/>
        </p:nvSpPr>
        <p:spPr>
          <a:xfrm>
            <a:off x="8155236" y="4748958"/>
            <a:ext cx="988800" cy="4026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50" lIns="68575" spcFirstLastPara="1" rIns="68575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29"/>
          <p:cNvSpPr/>
          <p:nvPr/>
        </p:nvSpPr>
        <p:spPr>
          <a:xfrm>
            <a:off x="402803" y="0"/>
            <a:ext cx="8338500" cy="4026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50" lIns="68575" spcFirstLastPara="1" rIns="68575" wrap="square" tIns="342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02" name="Google Shape;40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3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9"/>
          <p:cNvSpPr txBox="1"/>
          <p:nvPr/>
        </p:nvSpPr>
        <p:spPr>
          <a:xfrm>
            <a:off x="450000" y="1668050"/>
            <a:ext cx="8422800" cy="29919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t" bIns="114300" lIns="114300" spcFirstLastPara="1" rIns="114300" wrap="square" tIns="792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Природний радіаційний фон є невід’ємною частиною нашого середовища. Радіація завжди присутня через кілька фундаментальних причин:</a:t>
            </a:r>
            <a:endParaRPr b="0" i="0" sz="15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4" name="Google Shape;404;p29"/>
          <p:cNvSpPr txBox="1"/>
          <p:nvPr/>
        </p:nvSpPr>
        <p:spPr>
          <a:xfrm>
            <a:off x="581975" y="2354050"/>
            <a:ext cx="2857200" cy="21441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t" bIns="114300" lIns="114300" spcFirstLastPara="1" rIns="114300" wrap="square" tIns="36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FFD148"/>
                </a:solidFill>
                <a:latin typeface="Montserrat"/>
                <a:ea typeface="Montserrat"/>
                <a:cs typeface="Montserrat"/>
                <a:sym typeface="Montserrat"/>
              </a:rPr>
              <a:t>1. Космічне випромінювання. </a:t>
            </a:r>
            <a:br>
              <a:rPr b="1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Земля постійно бомбардується потоками частинок із космосу (від Сонця та далеких зірок). Що вище ви піднімаєтеся (наприклад, у гори або в літаку), то сильнішим стає цей фон.</a:t>
            </a:r>
            <a:endParaRPr b="0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29"/>
          <p:cNvSpPr txBox="1"/>
          <p:nvPr/>
        </p:nvSpPr>
        <p:spPr>
          <a:xfrm>
            <a:off x="3557600" y="2354050"/>
            <a:ext cx="3290700" cy="21441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t" bIns="114300" lIns="114300" spcFirstLastPara="1" rIns="1143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FFD148"/>
                </a:solidFill>
                <a:latin typeface="Montserrat"/>
                <a:ea typeface="Montserrat"/>
                <a:cs typeface="Montserrat"/>
                <a:sym typeface="Montserrat"/>
              </a:rPr>
              <a:t>2. Земна радіація. </a:t>
            </a:r>
            <a:br>
              <a:rPr b="1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 земній корі містяться природні радіоактивні елементи: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уран-238 та торій-232 — </a:t>
            </a:r>
            <a:br>
              <a:rPr b="1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 граніті, піску, ґрунті </a:t>
            </a:r>
            <a:br>
              <a:rPr b="0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та навіть у бетоні ваших будинків; </a:t>
            </a:r>
            <a:r>
              <a:rPr b="1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калій-40:</a:t>
            </a:r>
            <a:r>
              <a:rPr b="0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міститься практично в будь-якій їжі.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9"/>
          <p:cNvSpPr txBox="1"/>
          <p:nvPr/>
        </p:nvSpPr>
        <p:spPr>
          <a:xfrm>
            <a:off x="6966600" y="2354050"/>
            <a:ext cx="1774800" cy="21441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t" bIns="114300" lIns="114300" spcFirstLastPara="1" rIns="114300" wrap="square" tIns="1143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1" i="0" lang="uk-UA" sz="1500" u="none" cap="none" strike="noStrike">
                <a:solidFill>
                  <a:srgbClr val="FFD148"/>
                </a:solidFill>
                <a:latin typeface="Montserrat"/>
                <a:ea typeface="Montserrat"/>
                <a:cs typeface="Montserrat"/>
                <a:sym typeface="Montserrat"/>
              </a:rPr>
              <a:t>3. Радон — </a:t>
            </a:r>
            <a:r>
              <a:rPr b="0" i="0" lang="uk-UA" sz="1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природний радіоактивний газ, який утворюється при розпаді урану в ґрунті. </a:t>
            </a:r>
            <a:endParaRPr b="0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29"/>
          <p:cNvSpPr txBox="1"/>
          <p:nvPr/>
        </p:nvSpPr>
        <p:spPr>
          <a:xfrm>
            <a:off x="450000" y="1260825"/>
            <a:ext cx="8291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rgbClr val="165A9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Ні, таких місць на поверхні Землі не існує.</a:t>
            </a:r>
            <a:endParaRPr b="0" i="0" sz="1600" u="none" cap="none" strike="noStrike">
              <a:solidFill>
                <a:srgbClr val="165A9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8" name="Google Shape;408;p29"/>
          <p:cNvSpPr txBox="1"/>
          <p:nvPr/>
        </p:nvSpPr>
        <p:spPr>
          <a:xfrm>
            <a:off x="402750" y="556765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 є на Землі місця, де немає природного радіаційного фону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29"/>
          <p:cNvSpPr txBox="1"/>
          <p:nvPr/>
        </p:nvSpPr>
        <p:spPr>
          <a:xfrm>
            <a:off x="7951200" y="4767275"/>
            <a:ext cx="56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68575" spcFirstLastPara="1" rIns="68575" wrap="square" tIns="3425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uk-UA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8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</a:t>
            </a:r>
            <a:r>
              <a:rPr lang="uk-UA" sz="800"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lang="uk-UA" sz="8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 клас</a:t>
            </a:r>
            <a:endParaRPr sz="900"/>
          </a:p>
        </p:txBody>
      </p:sp>
      <p:pic>
        <p:nvPicPr>
          <p:cNvPr id="411" name="Google Shape;411;p29" title="1412ыыы1212ec93378f-e92a-40c5-9497-fe0fd29d611c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3050" y="913175"/>
            <a:ext cx="778951" cy="78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0"/>
          <p:cNvPicPr preferRelativeResize="0"/>
          <p:nvPr/>
        </p:nvPicPr>
        <p:blipFill rotWithShape="1">
          <a:blip r:embed="rId3">
            <a:alphaModFix/>
          </a:blip>
          <a:srcRect b="14384" l="0" r="0" t="0"/>
          <a:stretch/>
        </p:blipFill>
        <p:spPr>
          <a:xfrm>
            <a:off x="6733450" y="2957125"/>
            <a:ext cx="2410550" cy="15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0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19" name="Google Shape;419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30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0"/>
          <p:cNvSpPr txBox="1"/>
          <p:nvPr/>
        </p:nvSpPr>
        <p:spPr>
          <a:xfrm>
            <a:off x="450000" y="1106650"/>
            <a:ext cx="6217500" cy="20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Унаслідок діяльності людини відбулося техногенне підвищення радіаційного фону.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Наприклад, за рахунок видобування корисних копалин: граніт, щебінь. Радіаційний фон може бути підвищений: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1999" lvl="0" marL="424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8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усередині будинків із бетону;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1999" lvl="0" marL="424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8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закритих приміщеннях, які не провітрюються.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Важливо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концентрація радону в закритих приміщеннях у середньому у 8 разів вища, ніж ззовні! 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30"/>
          <p:cNvSpPr txBox="1"/>
          <p:nvPr/>
        </p:nvSpPr>
        <p:spPr>
          <a:xfrm>
            <a:off x="402750" y="466102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Техногенне підвищення радіаційного фону?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30"/>
          <p:cNvSpPr/>
          <p:nvPr/>
        </p:nvSpPr>
        <p:spPr>
          <a:xfrm>
            <a:off x="414725" y="3253500"/>
            <a:ext cx="6217500" cy="12012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30"/>
          <p:cNvSpPr txBox="1"/>
          <p:nvPr/>
        </p:nvSpPr>
        <p:spPr>
          <a:xfrm>
            <a:off x="542700" y="3349088"/>
            <a:ext cx="6337200" cy="1155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Проаналізуйте інфографіку, надану на наступному слайді. 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 яких джерел людина отримує найбільшу дозу радіації? 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 значним є вплив радіації, пов’язаної з розвитком атомної енергетики?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5" name="Google Shape;425;p30" title="question-mark-bubble-speech-sign-symbol-icon-3d-renderin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000" y="3548411"/>
            <a:ext cx="659481" cy="6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5">
            <a:alphaModFix/>
          </a:blip>
          <a:srcRect b="0" l="0" r="6306" t="9723"/>
          <a:stretch/>
        </p:blipFill>
        <p:spPr>
          <a:xfrm>
            <a:off x="6733450" y="1165300"/>
            <a:ext cx="2410549" cy="15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33" name="Google Shape;433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31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35" name="Google Shape;4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7075" y="498125"/>
            <a:ext cx="6198600" cy="415560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1"/>
          <p:cNvSpPr txBox="1"/>
          <p:nvPr/>
        </p:nvSpPr>
        <p:spPr>
          <a:xfrm>
            <a:off x="490752" y="1763088"/>
            <a:ext cx="21468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Середні еквівалентні дози йонізуючого випромінювання, які отримує людина протягом року.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31"/>
          <p:cNvSpPr txBox="1"/>
          <p:nvPr/>
        </p:nvSpPr>
        <p:spPr>
          <a:xfrm>
            <a:off x="402800" y="554024"/>
            <a:ext cx="3231300" cy="11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uk-UA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Джерела радіаційного фону</a:t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Zeichnung, Darstellung, Kinderkunst, Kleidung enthält.&#10;&#10;Automatisch generierte Beschreibung" id="439" name="Google Shape;43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2051" y="3319476"/>
            <a:ext cx="1383999" cy="208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415875" y="3415700"/>
            <a:ext cx="2658300" cy="15642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6FA8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5973350" y="1243400"/>
            <a:ext cx="2658300" cy="20283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6FA8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3167800" y="1243400"/>
            <a:ext cx="2658300" cy="20283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6FA8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421275" y="1243400"/>
            <a:ext cx="2658300" cy="20283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6FA8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421278" y="656805"/>
            <a:ext cx="5777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8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Хто ти сьогодні перед уроком?</a:t>
            </a:r>
            <a:endParaRPr b="0" i="0" sz="1800" u="none" cap="none" strike="noStrike">
              <a:solidFill>
                <a:srgbClr val="1F5C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6198375" y="3418900"/>
            <a:ext cx="2424300" cy="12969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t" bIns="108000" lIns="108000" spcFirstLastPara="1" rIns="108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uk-UA" sz="15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Незалежно від </a:t>
            </a:r>
            <a:br>
              <a:rPr b="0" i="0" lang="uk-UA" sz="15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героя — </a:t>
            </a:r>
            <a:r>
              <a:rPr b="1" i="0" lang="uk-UA" sz="15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сьогодні кожен із нас може стати героєм нових знань.</a:t>
            </a:r>
            <a:endParaRPr b="0" i="0" sz="15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402800" y="268880"/>
            <a:ext cx="5412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Обери героя свого настрою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532875" y="1349825"/>
            <a:ext cx="242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Геній стратегії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1601791" y="1560900"/>
            <a:ext cx="14463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 готовий / готова мислити, аналізувати й підкорювати нові знання.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3197300" y="1243400"/>
            <a:ext cx="2154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Енерджайзер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4321166" y="1560900"/>
            <a:ext cx="1446300" cy="13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Сьогодні маю багато енергії й готовий / готова активно працювати.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5986650" y="1245050"/>
            <a:ext cx="3000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Спокійний мудрець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6801156" y="1560900"/>
            <a:ext cx="1889100" cy="14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 налаштований / налаштована спокійно слухати, думати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 поступово рухатись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результату.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527475" y="3522125"/>
            <a:ext cx="242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Той, кому потрібна кава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1146850" y="3847225"/>
            <a:ext cx="1889100" cy="10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 ще трохи «завантажуюсь», але скоро буду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темі.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3394825" y="3415700"/>
            <a:ext cx="2658300" cy="1564200"/>
          </a:xfrm>
          <a:prstGeom prst="rect">
            <a:avLst/>
          </a:prstGeom>
          <a:solidFill>
            <a:schemeClr val="lt1"/>
          </a:solidFill>
          <a:ln cap="flat" cmpd="sng" w="14300">
            <a:solidFill>
              <a:srgbClr val="6FA8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4238650" y="3847225"/>
            <a:ext cx="1776300" cy="10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Сьогодні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хочу дізнатися щось нове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 несподіване.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3506425" y="3522125"/>
            <a:ext cx="242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Дослідник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1488" y="268875"/>
            <a:ext cx="1061074" cy="83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>
            <a:off x="238875" y="4046450"/>
            <a:ext cx="519300" cy="87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576" y="4081428"/>
            <a:ext cx="723725" cy="7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/>
          <p:nvPr/>
        </p:nvSpPr>
        <p:spPr>
          <a:xfrm>
            <a:off x="173675" y="1830000"/>
            <a:ext cx="1107900" cy="11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8876" y="1885051"/>
            <a:ext cx="1006087" cy="9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4"/>
          <p:cNvSpPr/>
          <p:nvPr/>
        </p:nvSpPr>
        <p:spPr>
          <a:xfrm>
            <a:off x="3270500" y="3813025"/>
            <a:ext cx="259500" cy="1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14"/>
          <p:cNvPicPr preferRelativeResize="0"/>
          <p:nvPr/>
        </p:nvPicPr>
        <p:blipFill rotWithShape="1">
          <a:blip r:embed="rId7">
            <a:alphaModFix/>
          </a:blip>
          <a:srcRect b="0" l="16160" r="12463" t="0"/>
          <a:stretch/>
        </p:blipFill>
        <p:spPr>
          <a:xfrm rot="-1607832">
            <a:off x="3061982" y="3931271"/>
            <a:ext cx="986707" cy="78165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/>
          <p:nvPr/>
        </p:nvSpPr>
        <p:spPr>
          <a:xfrm>
            <a:off x="3130700" y="1848800"/>
            <a:ext cx="1107900" cy="1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54124" y="1925525"/>
            <a:ext cx="957029" cy="8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/>
          <p:nvPr/>
        </p:nvSpPr>
        <p:spPr>
          <a:xfrm>
            <a:off x="5914325" y="1785275"/>
            <a:ext cx="776700" cy="1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9">
            <a:alphaModFix/>
          </a:blip>
          <a:srcRect b="0" l="13337" r="0" t="0"/>
          <a:stretch/>
        </p:blipFill>
        <p:spPr>
          <a:xfrm>
            <a:off x="5883537" y="1881965"/>
            <a:ext cx="839398" cy="83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Зображення, що містить картинки, малюнок, Дитяча творчість, коло&#10;&#10;Вміст на основі ШІ може бути неправильним." id="444" name="Google Shape;44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4774" y="1681400"/>
            <a:ext cx="2674325" cy="29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46" name="Google Shape;446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47" name="Google Shape;44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2"/>
          <p:cNvSpPr txBox="1"/>
          <p:nvPr/>
        </p:nvSpPr>
        <p:spPr>
          <a:xfrm>
            <a:off x="446775" y="1907482"/>
            <a:ext cx="5378100" cy="21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Проте навіть невелике перевищення допустимого рівня радіації може спричинити генетичні дефекти.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Великі дози радіації спричиняють серйозні ураження тканин. Тому працівники, які мають справу з радіацією або певний час перебувають на радіаційно забрудненій території, обов’язково користуються </a:t>
            </a:r>
            <a:r>
              <a:rPr b="1" i="0" lang="uk-UA" sz="1600" u="none" cap="none" strike="noStrike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дозиметрами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32"/>
          <p:cNvSpPr txBox="1"/>
          <p:nvPr/>
        </p:nvSpPr>
        <p:spPr>
          <a:xfrm>
            <a:off x="490750" y="1095700"/>
            <a:ext cx="6198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Сучасні радіобіологічні дослідження свідчать, що за тих доз, які відповідають радіаційному фону 2–3 мЗв на рік, дія радіації є безпечною для людини.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32"/>
          <p:cNvSpPr txBox="1"/>
          <p:nvPr/>
        </p:nvSpPr>
        <p:spPr>
          <a:xfrm>
            <a:off x="402750" y="466102"/>
            <a:ext cx="8338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Небезпека радіації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56" name="Google Shape;456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57" name="Google Shape;45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3"/>
          <p:cNvSpPr txBox="1"/>
          <p:nvPr/>
        </p:nvSpPr>
        <p:spPr>
          <a:xfrm>
            <a:off x="490750" y="2695624"/>
            <a:ext cx="39786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Прилади для вимірювання інтенсивності радіоактивного випромінювання від певного джерела (рідини, газу, забрудненої поверхні) називають </a:t>
            </a: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радіометрами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(або дозиметрами другого типу). 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9" name="Google Shape;459;p33"/>
          <p:cNvPicPr preferRelativeResize="0"/>
          <p:nvPr/>
        </p:nvPicPr>
        <p:blipFill rotWithShape="1">
          <a:blip r:embed="rId5">
            <a:alphaModFix/>
          </a:blip>
          <a:srcRect b="0" l="0" r="7106" t="6542"/>
          <a:stretch/>
        </p:blipFill>
        <p:spPr>
          <a:xfrm>
            <a:off x="4762500" y="2427875"/>
            <a:ext cx="3488026" cy="23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3"/>
          <p:cNvSpPr txBox="1"/>
          <p:nvPr/>
        </p:nvSpPr>
        <p:spPr>
          <a:xfrm>
            <a:off x="490750" y="1545912"/>
            <a:ext cx="80247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Прилади для вимірювання дози йонізуючого випромінювання, отриманого приладом (і тими, хто ним користується) за деякий час, наприклад, за час перебування на певній території або протягом робочої зміни, називають </a:t>
            </a:r>
            <a:r>
              <a:rPr b="1" i="0" lang="uk-UA" sz="1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дозиметрами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3"/>
          <p:cNvSpPr txBox="1"/>
          <p:nvPr/>
        </p:nvSpPr>
        <p:spPr>
          <a:xfrm>
            <a:off x="402750" y="466099"/>
            <a:ext cx="83385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Вимірювання дози йонізуючого випромінювання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67" name="Google Shape;467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68" name="Google Shape;46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, Шрифт&#10;&#10;Вміст на основі ШІ може бути неправильним." id="469" name="Google Shape;469;p34"/>
          <p:cNvPicPr preferRelativeResize="0"/>
          <p:nvPr/>
        </p:nvPicPr>
        <p:blipFill rotWithShape="1">
          <a:blip r:embed="rId5">
            <a:alphaModFix/>
          </a:blip>
          <a:srcRect b="19913" l="35411" r="3058" t="8434"/>
          <a:stretch/>
        </p:blipFill>
        <p:spPr>
          <a:xfrm>
            <a:off x="2188000" y="3270850"/>
            <a:ext cx="5014374" cy="18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4"/>
          <p:cNvSpPr txBox="1"/>
          <p:nvPr/>
        </p:nvSpPr>
        <p:spPr>
          <a:xfrm>
            <a:off x="527260" y="1129129"/>
            <a:ext cx="80895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Основним складником будь-якого дозиметра є </a:t>
            </a:r>
            <a:r>
              <a:rPr b="0"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детектор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разі потрапляння йонізуючого випромінювання на детектор виникають електричні сигнали (імпульси струму або напруги),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 зчитує </a:t>
            </a:r>
            <a:r>
              <a:rPr b="0"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вимірювальний пристрій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Дані про дозу йонізуючого випромінювання подаються на </a:t>
            </a:r>
            <a:r>
              <a:rPr b="0" i="1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вихідний пристрій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(виводяться на дисплей дозиметра).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Інформація про підвищення радіації може подаватися світінням, звуковим сигналом тощо. 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34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Принцип дії дозиметра та радіометра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72" name="Google Shape;472;p34" title="12ыыы1212ec93378f-e92a-40c5-9497-fe0fd29d611c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8814" y="3686977"/>
            <a:ext cx="894788" cy="120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78" name="Google Shape;478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79" name="Google Shape;47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5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5"/>
          <p:cNvSpPr/>
          <p:nvPr/>
        </p:nvSpPr>
        <p:spPr>
          <a:xfrm>
            <a:off x="490750" y="1097200"/>
            <a:ext cx="7078200" cy="3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Montserrat"/>
              <a:buNone/>
            </a:pPr>
            <a:r>
              <a:rPr b="1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Людина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сама по собі </a:t>
            </a:r>
            <a:r>
              <a:rPr b="1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є джерелом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слабкого радіоактивного випромінювання!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 зумовлено наявністю в нашому організмі природних радіонуклідів, які потрапляють туди з їжею, водою та повітрям.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Вміст радіоактивних елементів у тілі людини: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1" lvl="0" marL="2143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калій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близько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i="0" lang="uk-UA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ˑ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1" baseline="3000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-3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г.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1" lvl="0" marL="2143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радій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приблизно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i="0" lang="uk-UA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ˑ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1" baseline="3000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-9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г.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Montserrat"/>
              <a:buNone/>
            </a:pPr>
            <a:r>
              <a:rPr b="1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Щосекундна активність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нашого організму: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6000 β-розпадів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та 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220 α-розпадів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калію та радію,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2500 β-розпадів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радіоактивного вуглецю.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Загалом у тілі дорослої людини щосекунди відбувається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близько </a:t>
            </a:r>
            <a:r>
              <a:rPr b="1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10 000 актів розпаду</a:t>
            </a:r>
            <a:r>
              <a:rPr b="0" i="0" lang="uk-UA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5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 цікаво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Зображення, що містить кіт, Мультфільм, ілюстрація, малюнок&#10;&#10;Вміст, створений ШІ, може бути неправильним." id="483" name="Google Shape;483;p35"/>
          <p:cNvPicPr preferRelativeResize="0"/>
          <p:nvPr/>
        </p:nvPicPr>
        <p:blipFill rotWithShape="1">
          <a:blip r:embed="rId5">
            <a:alphaModFix/>
          </a:blip>
          <a:srcRect b="3316" l="0" r="0" t="0"/>
          <a:stretch/>
        </p:blipFill>
        <p:spPr>
          <a:xfrm>
            <a:off x="7134763" y="3172500"/>
            <a:ext cx="1218350" cy="15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490" name="Google Shape;490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36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492" name="Google Shape;49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знімок екрана&#10;&#10;Вміст на основі ШІ може бути неправильним." id="493" name="Google Shape;49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2941" y="421109"/>
            <a:ext cx="6850626" cy="4237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00" name="Google Shape;500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3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02" name="Google Shape;5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7"/>
          <p:cNvSpPr txBox="1"/>
          <p:nvPr/>
        </p:nvSpPr>
        <p:spPr>
          <a:xfrm>
            <a:off x="446804" y="1852576"/>
            <a:ext cx="83385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8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Радіація може збільшити «кількість спроб» природи, але чи може вона стати «автором» людства майбутнього?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8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Якщо радіація прискорює зміни, чи означає це, що в зонах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із підвищеним фоном можна спостерігати «прискорену еволюцію» тварин?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8"/>
              </a:buClr>
              <a:buSzPts val="1600"/>
              <a:buFont typeface="Montserrat"/>
              <a:buChar char="✓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Еволюція — це складний «коктейль», де радіація була лише однією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багатьох «приправ».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542172" y="1411450"/>
            <a:ext cx="81993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0" i="0" lang="uk-UA" sz="16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Обери думку, яка імпонує тобі найбільше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40275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Рефлексія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6" name="Google Shape;506;p37"/>
          <p:cNvSpPr txBox="1"/>
          <p:nvPr/>
        </p:nvSpPr>
        <p:spPr>
          <a:xfrm>
            <a:off x="446700" y="934650"/>
            <a:ext cx="825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uk-UA" sz="23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«ВИБІР»</a:t>
            </a:r>
            <a:endParaRPr b="0" i="0" sz="2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Cartoon, Darstellung enthält.&#10;&#10;Automatisch generierte Beschreibung" id="507" name="Google Shape;50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6316" y="3543072"/>
            <a:ext cx="1343906" cy="181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8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14" name="Google Shape;514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38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16" name="Google Shape;51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8"/>
          <p:cNvSpPr txBox="1"/>
          <p:nvPr/>
        </p:nvSpPr>
        <p:spPr>
          <a:xfrm>
            <a:off x="439625" y="1040350"/>
            <a:ext cx="83019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§ 33 та презентацію опрацювати: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1) вивчити означення;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2) розуміти формули для розрахунку поглинутої та еквівалентної доз йонізуючого випромінювання;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3) усно надати відповіді на контрольні запитання, надані наприкінці § 33.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Розв’язати задачі вправи № 33 (задача 2 — усно, задача 4 —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письмово в зошиті).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Знайдіть інформацію.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Існує гіпотеза, що людство виникло завдяки мутаціям, які відбулися в мавп унаслідок дії радіоактивного випромінювання. Дізнайтеся про цю гіпотезу більше. Запишіть окремими стовпчиками аргументи «ЗА» і «ПРОТИ».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p38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Домашнє завдання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525" name="Google Shape;525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527" name="Google Shape;52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9"/>
          <p:cNvSpPr txBox="1"/>
          <p:nvPr/>
        </p:nvSpPr>
        <p:spPr>
          <a:xfrm>
            <a:off x="490750" y="1105843"/>
            <a:ext cx="8394600" cy="9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600"/>
              <a:buFont typeface="Montserrat"/>
              <a:buAutoNum type="arabicPeriod"/>
            </a:pP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Підручник «Фізика» для 9 класу, автори В. Г. Бар’яхтар, Ф. Я. Божинова, </a:t>
            </a:r>
            <a:b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С. О. Довгий, М. М. Кірюхін, О. О. Кірюхіна;</a:t>
            </a:r>
            <a:b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редакцією Довгого С. О. — Х. : Вид-во ≪Ранок≫, 2024.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9" name="Google Shape;529;p39"/>
          <p:cNvSpPr txBox="1"/>
          <p:nvPr/>
        </p:nvSpPr>
        <p:spPr>
          <a:xfrm>
            <a:off x="402800" y="520550"/>
            <a:ext cx="83385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Список використаних джерел</a:t>
            </a:r>
            <a:endParaRPr b="1" i="0" sz="2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Zeichnung, Darstellung, Kinderkunst, Kleidung enthält.&#10;&#10;Automatisch generierte Beschreibung" id="530" name="Google Shape;53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912747" y="3173228"/>
            <a:ext cx="1507457" cy="227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43" name="Google Shape;143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 txBox="1"/>
          <p:nvPr>
            <p:ph type="title"/>
          </p:nvPr>
        </p:nvSpPr>
        <p:spPr>
          <a:xfrm>
            <a:off x="431950" y="421477"/>
            <a:ext cx="759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Montserrat"/>
              <a:buNone/>
            </a:pPr>
            <a:r>
              <a:rPr b="1" lang="uk-UA" sz="2250">
                <a:latin typeface="Montserrat"/>
                <a:ea typeface="Montserrat"/>
                <a:cs typeface="Montserrat"/>
                <a:sym typeface="Montserrat"/>
              </a:rPr>
              <a:t>Згадаємо…</a:t>
            </a:r>
            <a:endParaRPr sz="3300"/>
          </a:p>
        </p:txBody>
      </p:sp>
      <p:pic>
        <p:nvPicPr>
          <p:cNvPr descr="Ein Bild, das Schrift, Text, Grafiken, Logo enthält.&#10;&#10;Automatisch generierte Beschreibung" id="146" name="Google Shape;1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/>
          <p:nvPr/>
        </p:nvSpPr>
        <p:spPr>
          <a:xfrm>
            <a:off x="431950" y="896975"/>
            <a:ext cx="56832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Оберіть правильний (правильні), на вашу думку, варіант (варіанти) продовження речення.</a:t>
            </a:r>
            <a:endParaRPr b="0" i="0" sz="105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483015" y="1506025"/>
            <a:ext cx="2510700" cy="29871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медицині радіоактивне випромінювання використовують </a:t>
            </a:r>
            <a:b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…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знищення пухлин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збільшення маси тіла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очищення повітря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стерилізації медичних інструментів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/>
          <p:nvPr/>
        </p:nvSpPr>
        <p:spPr>
          <a:xfrm>
            <a:off x="3348880" y="1506025"/>
            <a:ext cx="2510700" cy="29871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використанні радіоактивних ізотопів базується такий  метод діагностики, як …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ультразвукове дослідження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рентгенівське дослідження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радіоізотопна діагностика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термометрія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6214736" y="1506025"/>
            <a:ext cx="2510700" cy="29880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археології радіоактивні ізотопи допомагають…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знаходити артефакти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визначати вік стародавніх предметів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проводити розкопки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створювати карти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846" y="2689659"/>
            <a:ext cx="556295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846" y="3558679"/>
            <a:ext cx="556295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5400" y="3558678"/>
            <a:ext cx="556295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698" y="2689658"/>
            <a:ext cx="556295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 title="1412ыыы1212ec93378f-e92a-40c5-9497-fe0fd29d611c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8716" y="502642"/>
            <a:ext cx="1015875" cy="102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/>
          <p:nvPr/>
        </p:nvSpPr>
        <p:spPr>
          <a:xfrm>
            <a:off x="455525" y="1532125"/>
            <a:ext cx="2538300" cy="29544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промисловості радіоактивні ізотопи використовують для…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контролю якості матеріалів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фарбування металів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отримання сплавів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вироблення електроенергії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63" name="Google Shape;16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6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65" name="Google Shape;1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/>
          <p:cNvSpPr/>
          <p:nvPr/>
        </p:nvSpPr>
        <p:spPr>
          <a:xfrm>
            <a:off x="3356050" y="1532125"/>
            <a:ext cx="2509200" cy="31632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ctr" bIns="34275" lIns="68575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сільському господарстві радіацію можуть застосовувати для…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прискорення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росту рослин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знищення шкідників і стерилізації продуктів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зменшення вологості ґрунту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створення штучного дощу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6"/>
          <p:cNvSpPr/>
          <p:nvPr/>
        </p:nvSpPr>
        <p:spPr>
          <a:xfrm>
            <a:off x="6234925" y="1539475"/>
            <a:ext cx="2509200" cy="29544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uk-UA" sz="15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6.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астрономії радіоактивні ізотопи застосовують для…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роботи радіоізотопних генераторів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спостереження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зорями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відкриття екзопланет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… складання карт зоряного неба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5" y="2249725"/>
            <a:ext cx="548688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" y="3155013"/>
            <a:ext cx="548688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4081" y="2994628"/>
            <a:ext cx="548688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3717" y="2582016"/>
            <a:ext cx="548688" cy="2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709" y="2265453"/>
            <a:ext cx="548688" cy="246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6"/>
          <p:cNvSpPr txBox="1"/>
          <p:nvPr>
            <p:ph type="title"/>
          </p:nvPr>
        </p:nvSpPr>
        <p:spPr>
          <a:xfrm>
            <a:off x="431950" y="421477"/>
            <a:ext cx="759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Montserrat"/>
              <a:buNone/>
            </a:pPr>
            <a:r>
              <a:rPr b="1" lang="uk-UA" sz="2250">
                <a:latin typeface="Montserrat"/>
                <a:ea typeface="Montserrat"/>
                <a:cs typeface="Montserrat"/>
                <a:sym typeface="Montserrat"/>
              </a:rPr>
              <a:t>Згадаємо…</a:t>
            </a:r>
            <a:endParaRPr sz="3300"/>
          </a:p>
        </p:txBody>
      </p:sp>
      <p:sp>
        <p:nvSpPr>
          <p:cNvPr id="174" name="Google Shape;174;p16"/>
          <p:cNvSpPr/>
          <p:nvPr/>
        </p:nvSpPr>
        <p:spPr>
          <a:xfrm>
            <a:off x="431950" y="920075"/>
            <a:ext cx="52719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Оберіть правильний (правильні), на вашу думку, варіант (варіанти) продовження речення.</a:t>
            </a:r>
            <a:endParaRPr b="0" i="0" sz="105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5" name="Google Shape;175;p16" title="1212ec93378f-e92a-40c5-9497-fe0fd29d611c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9258" y="662581"/>
            <a:ext cx="894789" cy="894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Cartoon, Darstellung enthält.&#10;&#10;Automatisch generierte Beschreibung" id="176" name="Google Shape;17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32850" y="3622637"/>
            <a:ext cx="1293949" cy="174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7"/>
          <p:cNvPicPr preferRelativeResize="0"/>
          <p:nvPr/>
        </p:nvPicPr>
        <p:blipFill rotWithShape="1">
          <a:blip r:embed="rId3">
            <a:alphaModFix/>
          </a:blip>
          <a:srcRect b="0" l="0" r="0" t="7438"/>
          <a:stretch/>
        </p:blipFill>
        <p:spPr>
          <a:xfrm>
            <a:off x="6079125" y="2414375"/>
            <a:ext cx="2662169" cy="25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84" name="Google Shape;184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186" name="Google Shape;18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7"/>
          <p:cNvSpPr/>
          <p:nvPr/>
        </p:nvSpPr>
        <p:spPr>
          <a:xfrm>
            <a:off x="460600" y="1042765"/>
            <a:ext cx="52218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першому рисунку ви бачите прилад,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який має назву </a:t>
            </a:r>
            <a:r>
              <a:rPr b="1" i="0" lang="uk-UA" sz="16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дозиметр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1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чого, на вашу думку, він призначений? </a:t>
            </a:r>
            <a:endParaRPr b="0" i="0" sz="11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Люди якої професії мають обов’язково використовувати цей прилад? Чому? 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17"/>
          <p:cNvSpPr/>
          <p:nvPr/>
        </p:nvSpPr>
        <p:spPr>
          <a:xfrm>
            <a:off x="1385867" y="2591011"/>
            <a:ext cx="4839900" cy="16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Розгляньте наступний рисунок і запишіть: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Montserrat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 зміни відбуваються з атомом (молекулою) унаслідок опромінення радіоактивним випромінюванням?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1600"/>
              <a:buFont typeface="Noto Sans Symbols"/>
              <a:buChar char="✔"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Чому це випромінювання називають йонізуючим?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17"/>
          <p:cNvSpPr txBox="1"/>
          <p:nvPr>
            <p:ph type="title"/>
          </p:nvPr>
        </p:nvSpPr>
        <p:spPr>
          <a:xfrm>
            <a:off x="431950" y="421475"/>
            <a:ext cx="46722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Montserrat"/>
              <a:buNone/>
            </a:pPr>
            <a:r>
              <a:rPr b="1" lang="uk-UA" sz="2250">
                <a:latin typeface="Montserrat"/>
                <a:ea typeface="Montserrat"/>
                <a:cs typeface="Montserrat"/>
                <a:sym typeface="Montserrat"/>
              </a:rPr>
              <a:t>Поміркуймо…</a:t>
            </a:r>
            <a:endParaRPr b="1" sz="225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17"/>
          <p:cNvPicPr preferRelativeResize="0"/>
          <p:nvPr/>
        </p:nvPicPr>
        <p:blipFill rotWithShape="1">
          <a:blip r:embed="rId5">
            <a:alphaModFix/>
          </a:blip>
          <a:srcRect b="0" l="0" r="0" t="9338"/>
          <a:stretch/>
        </p:blipFill>
        <p:spPr>
          <a:xfrm>
            <a:off x="6223363" y="0"/>
            <a:ext cx="2526574" cy="2290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Cartoon, Darstellung enthält.&#10;&#10;Automatisch generierte Beschreibung" id="191" name="Google Shape;19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67" y="3097547"/>
            <a:ext cx="1343906" cy="181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197" name="Google Shape;197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98" name="Google Shape;19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7455" y="0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8"/>
          <p:cNvSpPr txBox="1"/>
          <p:nvPr/>
        </p:nvSpPr>
        <p:spPr>
          <a:xfrm>
            <a:off x="821100" y="2037324"/>
            <a:ext cx="7501800" cy="17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5550" lIns="71100" spcFirstLastPara="1" rIns="71100" wrap="square" tIns="3555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uk-UA" sz="35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Дія радіоактивного випромінювання. </a:t>
            </a:r>
            <a:br>
              <a:rPr b="1" i="0" lang="uk-UA" sz="35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i="0" lang="uk-UA" sz="3500" u="none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Природний радіаційний фон</a:t>
            </a:r>
            <a:endParaRPr b="1" i="0" sz="35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0" name="Google Shape;200;p18"/>
          <p:cNvSpPr txBox="1"/>
          <p:nvPr/>
        </p:nvSpPr>
        <p:spPr>
          <a:xfrm>
            <a:off x="1382618" y="1318463"/>
            <a:ext cx="63789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550" lIns="71100" spcFirstLastPara="1" rIns="71100" wrap="square" tIns="3555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uk-UA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Урок 79</a:t>
            </a:r>
            <a:endParaRPr b="0" i="0" sz="3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07" name="Google Shape;207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19"/>
          <p:cNvSpPr/>
          <p:nvPr/>
        </p:nvSpPr>
        <p:spPr>
          <a:xfrm>
            <a:off x="402803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209" name="Google Shape;20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 txBox="1"/>
          <p:nvPr/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t/>
            </a:r>
            <a:endParaRPr b="0" i="0" sz="33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470867" y="1445723"/>
            <a:ext cx="50457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uk-UA" sz="16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Радіоактивне випромінювання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(альфа, бета або гамма) </a:t>
            </a:r>
            <a:r>
              <a:rPr b="1" i="0" lang="uk-UA" sz="16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має значну</a:t>
            </a:r>
            <a:r>
              <a:rPr b="1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uk-UA" sz="16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енергію</a:t>
            </a:r>
            <a:r>
              <a:rPr b="0" i="0" lang="uk-UA" sz="1600" u="none" cap="none" strike="noStrike">
                <a:solidFill>
                  <a:srgbClr val="1F5C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тому здатно «вибивати» електрони з оболонок атомів.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результаті нейтральні атоми та молекули перетворюються на позитивно заряджені йони. Це змінює їхні хімічні властивості.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470886" y="3206054"/>
            <a:ext cx="5101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Молекула може розпастися на частини, змінити свою структуру (перетворитися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зовсім іншу речовину) або утворити вільні радикали (дуже агресивні фрагменти молекул, які руйнують усе навколо).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8374" y="1445725"/>
            <a:ext cx="2969650" cy="28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9"/>
          <p:cNvSpPr txBox="1"/>
          <p:nvPr/>
        </p:nvSpPr>
        <p:spPr>
          <a:xfrm>
            <a:off x="402800" y="520550"/>
            <a:ext cx="83385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Чому радіоактивне випромінювання називають йонізуючим?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Zeichnung, Darstellung, Kinderkunst, Kleidung enthält.&#10;&#10;Automatisch generierte Beschreibung" id="215" name="Google Shape;21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1048" y="3303175"/>
            <a:ext cx="1406024" cy="211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/>
          <p:nvPr/>
        </p:nvSpPr>
        <p:spPr>
          <a:xfrm>
            <a:off x="8155236" y="4706613"/>
            <a:ext cx="520500" cy="4452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6015210" y="0"/>
            <a:ext cx="1338600" cy="51435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5809354" y="467213"/>
            <a:ext cx="1569900" cy="42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24" name="Google Shape;224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0"/>
          <p:cNvSpPr txBox="1"/>
          <p:nvPr/>
        </p:nvSpPr>
        <p:spPr>
          <a:xfrm>
            <a:off x="460600" y="1290500"/>
            <a:ext cx="83385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1800"/>
              <a:buFont typeface="Montserrat"/>
              <a:buNone/>
            </a:pPr>
            <a:r>
              <a:rPr b="0" i="0" lang="uk-UA" sz="1600" u="none" cap="none" strike="noStrike">
                <a:solidFill>
                  <a:srgbClr val="1F5C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Потрапляючи в речовину, радіоактивне випромінювання:</a:t>
            </a:r>
            <a:endParaRPr b="0" i="0" sz="1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444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Char char="▪"/>
            </a:pPr>
            <a:r>
              <a:rPr b="0" i="0" lang="uk-UA" sz="1600" u="none" cap="none" strike="noStrike">
                <a:solidFill>
                  <a:srgbClr val="1F5C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передає їй енергію; </a:t>
            </a:r>
            <a:endParaRPr b="0" i="0" sz="1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444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SemiBold"/>
              <a:buChar char="▪"/>
            </a:pPr>
            <a:r>
              <a:rPr b="0" i="0" lang="uk-UA" sz="1600" u="none" cap="none" strike="noStrike">
                <a:solidFill>
                  <a:srgbClr val="1F5C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йонізує деякі атоми й молекули. </a:t>
            </a:r>
            <a:endParaRPr b="0" i="0" sz="16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600" u="none" cap="none" strike="noStrike">
                <a:solidFill>
                  <a:srgbClr val="1F5C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Через йонізацію хімічна активність атомів і молекул змінюється.</a:t>
            </a:r>
            <a:endParaRPr b="0" i="0" sz="1600" u="none" cap="none" strike="noStrike">
              <a:solidFill>
                <a:srgbClr val="1F5C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6" name="Google Shape;226;p20"/>
          <p:cNvSpPr txBox="1"/>
          <p:nvPr/>
        </p:nvSpPr>
        <p:spPr>
          <a:xfrm>
            <a:off x="357775" y="2386200"/>
            <a:ext cx="52026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Життєдіяльність будь-якого організму забезпечується саме хімічними реакціями, тому потужне радіоактивне опромінення призводить до порушень функцій майже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всіх органів. 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</a:pP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Через енергетичний та йонізаційний вплив може відбутися пошкодження ДНК та,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наслідок, виникнення мутацій </a:t>
            </a:r>
            <a:b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uk-UA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(наприклад, нормальні клітини можуть перетворитися на злоякісні). 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402800" y="520550"/>
            <a:ext cx="83385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Чому йонізуюче випромінювання </a:t>
            </a:r>
            <a:b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впливає на організми?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7400" y="2712025"/>
            <a:ext cx="3802900" cy="168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/>
          <p:nvPr/>
        </p:nvSpPr>
        <p:spPr>
          <a:xfrm>
            <a:off x="8155236" y="4748958"/>
            <a:ext cx="988800" cy="4029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</a:pPr>
            <a:r>
              <a:rPr lang="uk-UA" sz="787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900"/>
          </a:p>
        </p:txBody>
      </p:sp>
      <p:sp>
        <p:nvSpPr>
          <p:cNvPr id="235" name="Google Shape;23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buNone/>
            </a:pPr>
            <a:fld id="{00000000-1234-1234-1234-123412341234}" type="slidenum">
              <a:rPr lang="uk-UA" sz="78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78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1"/>
          <p:cNvSpPr/>
          <p:nvPr/>
        </p:nvSpPr>
        <p:spPr>
          <a:xfrm>
            <a:off x="402802" y="0"/>
            <a:ext cx="8338500" cy="4029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Text, Grafiken, Logo enthält.&#10;&#10;Automatisch generierte Beschreibung" id="237" name="Google Shape;23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51" y="4578695"/>
            <a:ext cx="929089" cy="4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 txBox="1"/>
          <p:nvPr/>
        </p:nvSpPr>
        <p:spPr>
          <a:xfrm>
            <a:off x="579075" y="1868650"/>
            <a:ext cx="2664000" cy="2038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1" lang="uk-UA" sz="1500" u="sng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По-перше</a:t>
            </a:r>
            <a:r>
              <a:rPr b="0" i="0" lang="uk-UA" sz="1500" u="sng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найбільш чутливими до радіації </a:t>
            </a:r>
            <a:br>
              <a:rPr b="0" i="0" lang="uk-UA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uk-UA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є ті клітини, які швидко діляться </a:t>
            </a:r>
            <a:endParaRPr b="0" i="0" sz="105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(першим відчуває дію радіоактивного випромінювання кістковий мозок).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1"/>
          <p:cNvSpPr txBox="1"/>
          <p:nvPr/>
        </p:nvSpPr>
        <p:spPr>
          <a:xfrm>
            <a:off x="3359450" y="1868651"/>
            <a:ext cx="2664000" cy="2038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1" lang="uk-UA" sz="1500" u="sng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По-друге</a:t>
            </a:r>
            <a:r>
              <a:rPr b="0" i="0" lang="uk-UA" sz="1500" u="sng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наслідки впливу випромінювання залежать від віку організму </a:t>
            </a:r>
            <a:endParaRPr b="0" i="0" sz="105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0" lang="uk-UA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(малюки, а особливо ембріони, є найбільш чутливими до радіоактивного випромінювання).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21"/>
          <p:cNvSpPr txBox="1"/>
          <p:nvPr/>
        </p:nvSpPr>
        <p:spPr>
          <a:xfrm>
            <a:off x="6139825" y="1865350"/>
            <a:ext cx="2664000" cy="2038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b="0" i="1" lang="uk-UA" sz="1500" u="sng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По-третє</a:t>
            </a:r>
            <a:r>
              <a:rPr b="0" i="0" lang="uk-UA" sz="1500" u="sng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</a:t>
            </a:r>
            <a:r>
              <a:rPr b="0" i="0" lang="uk-UA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різні типи організмів мають різну чутливість до радіації.</a:t>
            </a:r>
            <a:endParaRPr b="0" i="0" sz="105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1" name="Google Shape;241;p21"/>
          <p:cNvSpPr txBox="1"/>
          <p:nvPr/>
        </p:nvSpPr>
        <p:spPr>
          <a:xfrm>
            <a:off x="921975" y="1235021"/>
            <a:ext cx="7351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uk-UA" sz="1800" u="none" cap="none" strike="noStrike">
                <a:solidFill>
                  <a:srgbClr val="1F5C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Ушкодження організмів, зумовлені впливом радіації, мають низку особливостей.</a:t>
            </a:r>
            <a:endParaRPr b="0" i="0" sz="1800" u="none" cap="none" strike="noStrike">
              <a:solidFill>
                <a:srgbClr val="1F5C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2" name="Google Shape;242;p21"/>
          <p:cNvSpPr txBox="1"/>
          <p:nvPr/>
        </p:nvSpPr>
        <p:spPr>
          <a:xfrm>
            <a:off x="402800" y="520550"/>
            <a:ext cx="83385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Як йонізуюче випромінювання </a:t>
            </a:r>
            <a:b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впливає на організми?</a:t>
            </a:r>
            <a:endParaRPr b="1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21"/>
          <p:cNvSpPr/>
          <p:nvPr/>
        </p:nvSpPr>
        <p:spPr>
          <a:xfrm>
            <a:off x="729000" y="3975725"/>
            <a:ext cx="8012400" cy="666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21"/>
          <p:cNvSpPr txBox="1"/>
          <p:nvPr/>
        </p:nvSpPr>
        <p:spPr>
          <a:xfrm>
            <a:off x="856975" y="4058175"/>
            <a:ext cx="7947000" cy="61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27000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Йонізуюче випромінювання, як і сонячне, може викликати опіки шкіри. 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uk-UA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Поміркуйте, чи є щось спільне в причинах виникнення цих опіків?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p21" title="question-mark-bubble-speech-sign-symbol-icon-3d-renderin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600" y="4058173"/>
            <a:ext cx="659481" cy="61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кіт, Мультфільм, ілюстрація, малюнок&#10;&#10;Вміст, створений ШІ, може бути неправильним." id="246" name="Google Shape;246;p21"/>
          <p:cNvPicPr preferRelativeResize="0"/>
          <p:nvPr/>
        </p:nvPicPr>
        <p:blipFill rotWithShape="1">
          <a:blip r:embed="rId5">
            <a:alphaModFix/>
          </a:blip>
          <a:srcRect b="3316" l="0" r="0" t="0"/>
          <a:stretch/>
        </p:blipFill>
        <p:spPr>
          <a:xfrm>
            <a:off x="7249825" y="2389282"/>
            <a:ext cx="1218350" cy="15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