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</p:sldIdLst>
  <p:sldSz cy="6858000" cx="12192000"/>
  <p:notesSz cx="6858000" cy="9144000"/>
  <p:embeddedFontLst>
    <p:embeddedFont>
      <p:font typeface="Play"/>
      <p:regular r:id="rId35"/>
      <p:bold r:id="rId36"/>
    </p:embeddedFont>
    <p:embeddedFont>
      <p:font typeface="Montserrat SemiBold"/>
      <p:regular r:id="rId37"/>
      <p:bold r:id="rId38"/>
      <p:italic r:id="rId39"/>
      <p:boldItalic r:id="rId40"/>
    </p:embeddedFont>
    <p:embeddedFont>
      <p:font typeface="Montserrat Black"/>
      <p:bold r:id="rId41"/>
      <p:boldItalic r:id="rId42"/>
    </p:embeddedFont>
    <p:embeddedFont>
      <p:font typeface="Montserrat"/>
      <p:regular r:id="rId43"/>
      <p:bold r:id="rId44"/>
      <p:italic r:id="rId45"/>
      <p:boldItalic r:id="rId4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551">
          <p15:clr>
            <a:srgbClr val="A4A3A4"/>
          </p15:clr>
        </p15:guide>
        <p15:guide id="2" pos="3840">
          <p15:clr>
            <a:srgbClr val="A4A3A4"/>
          </p15:clr>
        </p15:guide>
        <p15:guide id="3" pos="3685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DF2B572F-E4F4-4DDC-A7D8-2B1DA90B9D76}">
  <a:tblStyle styleId="{DF2B572F-E4F4-4DDC-A7D8-2B1DA90B9D76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551" orient="horz"/>
        <p:guide pos="3840"/>
        <p:guide pos="3685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SemiBold-boldItalic.fntdata"/><Relationship Id="rId20" Type="http://schemas.openxmlformats.org/officeDocument/2006/relationships/slide" Target="slides/slide14.xml"/><Relationship Id="rId42" Type="http://schemas.openxmlformats.org/officeDocument/2006/relationships/font" Target="fonts/MontserratBlack-boldItalic.fntdata"/><Relationship Id="rId41" Type="http://schemas.openxmlformats.org/officeDocument/2006/relationships/font" Target="fonts/MontserratBlack-bold.fntdata"/><Relationship Id="rId22" Type="http://schemas.openxmlformats.org/officeDocument/2006/relationships/slide" Target="slides/slide16.xml"/><Relationship Id="rId44" Type="http://schemas.openxmlformats.org/officeDocument/2006/relationships/font" Target="fonts/Montserrat-bold.fntdata"/><Relationship Id="rId21" Type="http://schemas.openxmlformats.org/officeDocument/2006/relationships/slide" Target="slides/slide15.xml"/><Relationship Id="rId43" Type="http://schemas.openxmlformats.org/officeDocument/2006/relationships/font" Target="fonts/Montserrat-regular.fntdata"/><Relationship Id="rId24" Type="http://schemas.openxmlformats.org/officeDocument/2006/relationships/slide" Target="slides/slide18.xml"/><Relationship Id="rId46" Type="http://schemas.openxmlformats.org/officeDocument/2006/relationships/font" Target="fonts/Montserrat-boldItalic.fntdata"/><Relationship Id="rId23" Type="http://schemas.openxmlformats.org/officeDocument/2006/relationships/slide" Target="slides/slide17.xml"/><Relationship Id="rId45" Type="http://schemas.openxmlformats.org/officeDocument/2006/relationships/font" Target="fonts/Montserrat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font" Target="fonts/Play-regular.fntdata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font" Target="fonts/MontserratSemiBold-regular.fntdata"/><Relationship Id="rId14" Type="http://schemas.openxmlformats.org/officeDocument/2006/relationships/slide" Target="slides/slide8.xml"/><Relationship Id="rId36" Type="http://schemas.openxmlformats.org/officeDocument/2006/relationships/font" Target="fonts/Play-bold.fntdata"/><Relationship Id="rId17" Type="http://schemas.openxmlformats.org/officeDocument/2006/relationships/slide" Target="slides/slide11.xml"/><Relationship Id="rId39" Type="http://schemas.openxmlformats.org/officeDocument/2006/relationships/font" Target="fonts/MontserratSemiBold-italic.fntdata"/><Relationship Id="rId16" Type="http://schemas.openxmlformats.org/officeDocument/2006/relationships/slide" Target="slides/slide10.xml"/><Relationship Id="rId38" Type="http://schemas.openxmlformats.org/officeDocument/2006/relationships/font" Target="fonts/MontserratSemiBold-bold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uk-UA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d2bc608062_1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g3d2bc608062_1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d2bc608062_1_37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g3d2bc608062_1_37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d2bc608062_1_39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g3d2bc608062_1_39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d2bc608062_1_40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g3d2bc608062_1_40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d2bc608062_1_4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g3d2bc608062_1_4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d2bc608062_1_44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g3d2bc608062_1_4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d2bc608062_1_45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g3d2bc608062_1_4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d2bc608062_1_46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g3d2bc608062_1_4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d2bc608062_1_47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g3d2bc608062_1_47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3d2bc608062_1_48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g3d2bc608062_1_48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d2bc608062_1_50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g3d2bc608062_1_50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d2bc608062_1_13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g3d2bc608062_1_1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3d2bc608062_1_5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g3d2bc608062_1_5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3d2bc608062_1_5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g3d2bc608062_1_5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3d2bc608062_1_54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g3d2bc608062_1_5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d2bc608062_1_56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g3d2bc608062_1_5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3d2bc608062_1_67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g3d2bc608062_1_67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3d2bc608062_1_57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g3d2bc608062_1_57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3d2bc608062_1_59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5" name="Google Shape;435;g3d2bc608062_1_59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d2bc608062_1_60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None/>
            </a:pPr>
            <a:r>
              <a:t/>
            </a:r>
            <a:endParaRPr/>
          </a:p>
        </p:txBody>
      </p:sp>
      <p:sp>
        <p:nvSpPr>
          <p:cNvPr id="446" name="Google Shape;446;g3d2bc608062_1_60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d2bc608062_1_2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g3d2bc608062_1_2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d2bc608062_1_2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g3d2bc608062_1_2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d2bc608062_1_24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g3d2bc608062_1_2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d2bc608062_1_7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9" name="Google Shape;159;g3d2bc608062_1_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d2bc608062_1_26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g3d2bc608062_1_2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d2bc608062_1_34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3d2bc608062_1_3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d2bc608062_1_36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g3d2bc608062_1_3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foli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und vertikaler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kaler Titel u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wei Inhalte" type="twoObj">
  <p:cSld name="TWO_OBJECT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und Inhalt" type="obj">
  <p:cSld name="OBJEC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ld mit Überschrift" type="picTx">
  <p:cSld name="PICTURE_WITH_CAPTION_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37" name="Google Shape;37;p5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38" name="Google Shape;38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bschnitts-&#10;überschrift" type="secHead">
  <p:cSld name="SECTION_HEADER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/>
        </p:txBody>
      </p:sp>
      <p:sp>
        <p:nvSpPr>
          <p:cNvPr id="44" name="Google Shape;44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gleich" type="twoTxTwoObj">
  <p:cSld name="TWO_OBJECTS_WITH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0" name="Google Shape;50;p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2" name="Google Shape;52;p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r Titel" type="titleOnly">
  <p:cSld name="TITLE_ONL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er" type="blank">
  <p:cSld name="BLANK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halt mit Überschrift" type="objTx">
  <p:cSld name="OBJECT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8" name="Google Shape;68;p10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b="0" i="0" sz="4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Relationship Id="rId4" Type="http://schemas.openxmlformats.org/officeDocument/2006/relationships/image" Target="../media/image4.png"/><Relationship Id="rId5" Type="http://schemas.openxmlformats.org/officeDocument/2006/relationships/image" Target="../media/image1.png"/><Relationship Id="rId6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Relationship Id="rId4" Type="http://schemas.openxmlformats.org/officeDocument/2006/relationships/image" Target="../media/image18.png"/><Relationship Id="rId5" Type="http://schemas.openxmlformats.org/officeDocument/2006/relationships/image" Target="../media/image31.png"/><Relationship Id="rId6" Type="http://schemas.openxmlformats.org/officeDocument/2006/relationships/image" Target="../media/image2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Relationship Id="rId4" Type="http://schemas.openxmlformats.org/officeDocument/2006/relationships/image" Target="../media/image2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17.png"/><Relationship Id="rId7" Type="http://schemas.openxmlformats.org/officeDocument/2006/relationships/image" Target="../media/image20.png"/><Relationship Id="rId8" Type="http://schemas.openxmlformats.org/officeDocument/2006/relationships/image" Target="../media/image1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Relationship Id="rId4" Type="http://schemas.openxmlformats.org/officeDocument/2006/relationships/image" Target="../media/image43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png"/><Relationship Id="rId4" Type="http://schemas.openxmlformats.org/officeDocument/2006/relationships/image" Target="../media/image48.png"/><Relationship Id="rId5" Type="http://schemas.openxmlformats.org/officeDocument/2006/relationships/image" Target="../media/image2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png"/><Relationship Id="rId4" Type="http://schemas.openxmlformats.org/officeDocument/2006/relationships/image" Target="../media/image37.png"/><Relationship Id="rId5" Type="http://schemas.openxmlformats.org/officeDocument/2006/relationships/image" Target="../media/image3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png"/><Relationship Id="rId4" Type="http://schemas.openxmlformats.org/officeDocument/2006/relationships/image" Target="../media/image4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4.png"/><Relationship Id="rId4" Type="http://schemas.openxmlformats.org/officeDocument/2006/relationships/image" Target="../media/image3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14.png"/><Relationship Id="rId5" Type="http://schemas.openxmlformats.org/officeDocument/2006/relationships/image" Target="../media/image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2.png"/><Relationship Id="rId4" Type="http://schemas.openxmlformats.org/officeDocument/2006/relationships/image" Target="../media/image10.png"/><Relationship Id="rId5" Type="http://schemas.openxmlformats.org/officeDocument/2006/relationships/image" Target="../media/image36.png"/><Relationship Id="rId6" Type="http://schemas.openxmlformats.org/officeDocument/2006/relationships/image" Target="../media/image1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7.png"/><Relationship Id="rId4" Type="http://schemas.openxmlformats.org/officeDocument/2006/relationships/image" Target="../media/image4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4.jpg"/><Relationship Id="rId4" Type="http://schemas.openxmlformats.org/officeDocument/2006/relationships/image" Target="../media/image1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0.png"/><Relationship Id="rId4" Type="http://schemas.openxmlformats.org/officeDocument/2006/relationships/image" Target="../media/image4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5.png"/><Relationship Id="rId4" Type="http://schemas.openxmlformats.org/officeDocument/2006/relationships/image" Target="../media/image10.png"/><Relationship Id="rId5" Type="http://schemas.openxmlformats.org/officeDocument/2006/relationships/image" Target="../media/image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5.png"/><Relationship Id="rId4" Type="http://schemas.openxmlformats.org/officeDocument/2006/relationships/image" Target="../media/image1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s://uk.wikipedia.org/wiki/%D0%93%D1%96%D0%BF%D0%B5%D1%80%D0%BD%D0%BE%D0%B2%D1%96_%D0%B7%D0%BE%D1%80%D1%96" TargetMode="External"/><Relationship Id="rId4" Type="http://schemas.openxmlformats.org/officeDocument/2006/relationships/image" Target="../media/image3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28.jpg"/><Relationship Id="rId5" Type="http://schemas.openxmlformats.org/officeDocument/2006/relationships/image" Target="../media/image8.png"/><Relationship Id="rId6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image" Target="../media/image8.png"/><Relationship Id="rId5" Type="http://schemas.openxmlformats.org/officeDocument/2006/relationships/image" Target="../media/image2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Relationship Id="rId4" Type="http://schemas.openxmlformats.org/officeDocument/2006/relationships/image" Target="../media/image21.png"/><Relationship Id="rId5" Type="http://schemas.openxmlformats.org/officeDocument/2006/relationships/image" Target="../media/image16.png"/><Relationship Id="rId6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image" Target="../media/image29.png"/><Relationship Id="rId5" Type="http://schemas.openxmlformats.org/officeDocument/2006/relationships/image" Target="../media/image23.png"/><Relationship Id="rId6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/>
          <p:nvPr/>
        </p:nvSpPr>
        <p:spPr>
          <a:xfrm>
            <a:off x="8236889" y="4703948"/>
            <a:ext cx="2850300" cy="10251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anchorCtr="0" anchor="ctr" bIns="51725" lIns="103500" spcFirstLastPara="1" rIns="103500" wrap="square" tIns="517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in Bild, das Schrift, Grafiken, Text, Grafikdesign enthält.&#10;&#10;Automatisch generierte Beschreibung" id="89" name="Google Shape;89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47517" y="4844404"/>
            <a:ext cx="1826473" cy="670039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3"/>
          <p:cNvSpPr txBox="1"/>
          <p:nvPr/>
        </p:nvSpPr>
        <p:spPr>
          <a:xfrm>
            <a:off x="633367" y="1214300"/>
            <a:ext cx="6140700" cy="14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51725" lIns="103500" spcFirstLastPara="1" rIns="103500" wrap="square" tIns="51725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0"/>
              <a:buFont typeface="Arial"/>
              <a:buNone/>
            </a:pPr>
            <a:r>
              <a:rPr b="1" i="0" lang="uk-UA" sz="9900" u="none" cap="none" strike="noStrike">
                <a:solidFill>
                  <a:srgbClr val="00A3DA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Фізика</a:t>
            </a:r>
            <a:endParaRPr b="0" i="0" sz="6800" u="none" cap="none" strike="noStrike">
              <a:solidFill>
                <a:srgbClr val="000000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91" name="Google Shape;91;p13"/>
          <p:cNvSpPr/>
          <p:nvPr/>
        </p:nvSpPr>
        <p:spPr>
          <a:xfrm>
            <a:off x="6585019" y="1203752"/>
            <a:ext cx="4502700" cy="1503600"/>
          </a:xfrm>
          <a:prstGeom prst="rect">
            <a:avLst/>
          </a:prstGeom>
          <a:solidFill>
            <a:srgbClr val="00A3DA"/>
          </a:solidFill>
          <a:ln>
            <a:noFill/>
          </a:ln>
        </p:spPr>
        <p:txBody>
          <a:bodyPr anchorCtr="0" anchor="ctr" bIns="51725" lIns="103500" spcFirstLastPara="1" rIns="103500" wrap="square" tIns="517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13"/>
          <p:cNvSpPr/>
          <p:nvPr/>
        </p:nvSpPr>
        <p:spPr>
          <a:xfrm>
            <a:off x="1104181" y="2707272"/>
            <a:ext cx="7133100" cy="30219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51725" lIns="103500" spcFirstLastPara="1" rIns="103500" wrap="square" tIns="517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3"/>
          <p:cNvSpPr txBox="1"/>
          <p:nvPr/>
        </p:nvSpPr>
        <p:spPr>
          <a:xfrm>
            <a:off x="8236889" y="2715039"/>
            <a:ext cx="2850300" cy="216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1725" lIns="103500" spcFirstLastPara="1" rIns="103500" wrap="square" tIns="517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400"/>
              <a:buFont typeface="Arial"/>
              <a:buNone/>
            </a:pPr>
            <a:r>
              <a:rPr b="1" i="0" lang="uk-UA" sz="13400" u="none" cap="none" strike="noStrike">
                <a:solidFill>
                  <a:srgbClr val="165A97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9</a:t>
            </a:r>
            <a:endParaRPr b="0" i="0" sz="13400" u="none" cap="none" strike="noStrike">
              <a:solidFill>
                <a:srgbClr val="165A9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3"/>
          <p:cNvSpPr txBox="1"/>
          <p:nvPr/>
        </p:nvSpPr>
        <p:spPr>
          <a:xfrm>
            <a:off x="1430467" y="3027533"/>
            <a:ext cx="6276900" cy="227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1725" lIns="103500" spcFirstLastPara="1" rIns="103500" wrap="square" tIns="517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lang="uk-UA" sz="3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Термоядерні реакції. </a:t>
            </a:r>
            <a:endParaRPr b="1" sz="3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1" lang="uk-UA" sz="3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Зорі як природні термоядерні реактори</a:t>
            </a:r>
            <a:endParaRPr b="1" sz="3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Ein Bild, das Clipart, Zeichnung, Cartoon, Darstellung enthält.&#10;&#10;Automatisch generierte Beschreibung" id="95" name="Google Shape;95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36809" y="363303"/>
            <a:ext cx="1833766" cy="24689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Clipart, Zeichnung, Darstellung, Animierter Cartoon enthält.&#10;&#10;Automatisch generierte Beschreibung" id="96" name="Google Shape;96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414729" y="2944031"/>
            <a:ext cx="1160567" cy="18718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Clipart, Katze, Zeichnung, Darstellung enthält.&#10;&#10;Automatisch generierte Beschreibung" id="97" name="Google Shape;97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137928" y="3683923"/>
            <a:ext cx="1073210" cy="10732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2"/>
          <p:cNvSpPr/>
          <p:nvPr/>
        </p:nvSpPr>
        <p:spPr>
          <a:xfrm>
            <a:off x="537071" y="0"/>
            <a:ext cx="11118000" cy="5367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22"/>
          <p:cNvSpPr txBox="1"/>
          <p:nvPr/>
        </p:nvSpPr>
        <p:spPr>
          <a:xfrm>
            <a:off x="537075" y="1552575"/>
            <a:ext cx="7616400" cy="39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65A97"/>
              </a:buClr>
              <a:buSzPts val="2400"/>
              <a:buFont typeface="Montserrat"/>
              <a:buAutoNum type="arabicPeriod"/>
            </a:pPr>
            <a:r>
              <a:rPr lang="uk-UA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Чим відрізняються термоядерні реакції </a:t>
            </a:r>
            <a:br>
              <a:rPr lang="uk-UA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від інших ядерних реакцій? </a:t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165A97"/>
              </a:buClr>
              <a:buSzPts val="2400"/>
              <a:buFont typeface="Montserrat"/>
              <a:buAutoNum type="arabicPeriod"/>
            </a:pPr>
            <a:r>
              <a:rPr lang="uk-UA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Що спільного між реакцією поділу важких ядер і реакцією термоядерного синтезу? </a:t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165A97"/>
              </a:buClr>
              <a:buSzPts val="2400"/>
              <a:buFont typeface="Montserrat"/>
              <a:buAutoNum type="arabicPeriod"/>
            </a:pPr>
            <a:r>
              <a:rPr lang="uk-UA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Чому реакція синтезу легких </a:t>
            </a:r>
            <a:br>
              <a:rPr lang="uk-UA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ядер відбувається тільки </a:t>
            </a:r>
            <a:br>
              <a:rPr lang="uk-UA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за дуже високої температури? </a:t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1" name="Google Shape;221;p22"/>
          <p:cNvSpPr txBox="1"/>
          <p:nvPr/>
        </p:nvSpPr>
        <p:spPr>
          <a:xfrm>
            <a:off x="537067" y="694067"/>
            <a:ext cx="11118000" cy="81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Поміркуймо</a:t>
            </a:r>
            <a:endParaRPr b="1" sz="2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2" name="Google Shape;222;p22"/>
          <p:cNvSpPr/>
          <p:nvPr/>
        </p:nvSpPr>
        <p:spPr>
          <a:xfrm>
            <a:off x="10873648" y="6331944"/>
            <a:ext cx="1318500" cy="536700"/>
          </a:xfrm>
          <a:prstGeom prst="rect">
            <a:avLst/>
          </a:prstGeom>
          <a:solidFill>
            <a:srgbClr val="00A3D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22"/>
          <p:cNvSpPr txBox="1"/>
          <p:nvPr/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1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Ein Bild, das Schrift, Text, Grafiken, Logo enthält.&#10;&#10;Automatisch generierte Beschreibung" id="224" name="Google Shape;224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5135" y="6104927"/>
            <a:ext cx="1238784" cy="664937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2"/>
          <p:cNvSpPr txBox="1"/>
          <p:nvPr/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000">
                <a:solidFill>
                  <a:srgbClr val="757575"/>
                </a:solidFill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1200">
              <a:solidFill>
                <a:srgbClr val="757575"/>
              </a:solidFill>
            </a:endParaRPr>
          </a:p>
        </p:txBody>
      </p:sp>
      <p:pic>
        <p:nvPicPr>
          <p:cNvPr id="226" name="Google Shape;226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54986" y="582441"/>
            <a:ext cx="2600090" cy="3833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59925" y="3730163"/>
            <a:ext cx="2971525" cy="25526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Zeichnung, Darstellung, Kinderkunst, Kleidung enthält.&#10;&#10;Automatisch generierte Beschreibung" id="228" name="Google Shape;228;p22"/>
          <p:cNvPicPr preferRelativeResize="0"/>
          <p:nvPr/>
        </p:nvPicPr>
        <p:blipFill rotWithShape="1">
          <a:blip r:embed="rId6">
            <a:alphaModFix/>
          </a:blip>
          <a:srcRect b="0" l="0" r="25026" t="0"/>
          <a:stretch/>
        </p:blipFill>
        <p:spPr>
          <a:xfrm flipH="1">
            <a:off x="10428077" y="3614783"/>
            <a:ext cx="1687367" cy="31067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3"/>
          <p:cNvSpPr/>
          <p:nvPr/>
        </p:nvSpPr>
        <p:spPr>
          <a:xfrm>
            <a:off x="537071" y="0"/>
            <a:ext cx="11118000" cy="5367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23"/>
          <p:cNvSpPr txBox="1"/>
          <p:nvPr/>
        </p:nvSpPr>
        <p:spPr>
          <a:xfrm>
            <a:off x="537075" y="1552575"/>
            <a:ext cx="11118000" cy="4602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65A97"/>
              </a:buClr>
              <a:buSzPts val="2200"/>
              <a:buFont typeface="Montserrat"/>
              <a:buAutoNum type="arabicPeriod"/>
            </a:pPr>
            <a:r>
              <a:rPr lang="uk-UA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Термоядерні реакції від інших ядерних реакцій відрізняються:</a:t>
            </a:r>
            <a:endParaRPr sz="2200">
              <a:solidFill>
                <a:schemeClr val="dk1"/>
              </a:solidFill>
            </a:endParaRPr>
          </a:p>
          <a:p>
            <a:pPr indent="-3683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"/>
              <a:buChar char="✓"/>
            </a:pPr>
            <a:r>
              <a:rPr lang="uk-UA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напрямком процесу: під час поділу ядра розщеплюються на менші частини, а при синтезі легкі ядра зливаються в одне важче ядро; </a:t>
            </a:r>
            <a:endParaRPr sz="2200">
              <a:solidFill>
                <a:schemeClr val="dk1"/>
              </a:solidFill>
            </a:endParaRPr>
          </a:p>
          <a:p>
            <a:pPr indent="-3683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"/>
              <a:buChar char="✓"/>
            </a:pPr>
            <a:r>
              <a:rPr lang="uk-UA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умовами проведення: синтез потребує надвисоких температур. 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165A97"/>
              </a:buClr>
              <a:buSzPts val="2200"/>
              <a:buFont typeface="Montserrat"/>
              <a:buAutoNum type="arabicPeriod"/>
            </a:pPr>
            <a:r>
              <a:rPr lang="uk-UA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Спільним для поділу важких ядер і термоядерного синтезу є те, що обидві реакції супроводжуються</a:t>
            </a:r>
            <a:r>
              <a:rPr lang="uk-UA" sz="2200">
                <a:solidFill>
                  <a:schemeClr val="dk1"/>
                </a:solidFill>
              </a:rPr>
              <a:t> </a:t>
            </a:r>
            <a:r>
              <a:rPr lang="uk-UA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виділенням енергії.  </a:t>
            </a:r>
            <a:endParaRPr sz="2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165A97"/>
              </a:buClr>
              <a:buSzPts val="2200"/>
              <a:buFont typeface="Montserrat"/>
              <a:buAutoNum type="arabicPeriod"/>
            </a:pPr>
            <a:r>
              <a:rPr lang="uk-UA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Висока температура надає ядрам достатню кінетичну енергію, щоб подолати кулонівське відштовхування. Лише зблизившись на дуже коротку відстань, де починають діяти ядерні сили притягання, легкі ядра можуть об’єднатися.</a:t>
            </a:r>
            <a:endParaRPr sz="2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5" name="Google Shape;235;p23"/>
          <p:cNvSpPr txBox="1"/>
          <p:nvPr/>
        </p:nvSpPr>
        <p:spPr>
          <a:xfrm>
            <a:off x="537067" y="694067"/>
            <a:ext cx="11118000" cy="81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Перевірмо себе</a:t>
            </a:r>
            <a:endParaRPr b="1" sz="2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6" name="Google Shape;236;p23"/>
          <p:cNvSpPr/>
          <p:nvPr/>
        </p:nvSpPr>
        <p:spPr>
          <a:xfrm>
            <a:off x="10873648" y="6331944"/>
            <a:ext cx="1318500" cy="536700"/>
          </a:xfrm>
          <a:prstGeom prst="rect">
            <a:avLst/>
          </a:prstGeom>
          <a:solidFill>
            <a:srgbClr val="00A3D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23"/>
          <p:cNvSpPr txBox="1"/>
          <p:nvPr/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1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Ein Bild, das Schrift, Text, Grafiken, Logo enthält.&#10;&#10;Automatisch generierte Beschreibung" id="238" name="Google Shape;238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5135" y="6104927"/>
            <a:ext cx="1238784" cy="664937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3"/>
          <p:cNvSpPr txBox="1"/>
          <p:nvPr/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000">
                <a:solidFill>
                  <a:srgbClr val="757575"/>
                </a:solidFill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1200">
              <a:solidFill>
                <a:srgbClr val="757575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4"/>
          <p:cNvSpPr/>
          <p:nvPr/>
        </p:nvSpPr>
        <p:spPr>
          <a:xfrm>
            <a:off x="537071" y="0"/>
            <a:ext cx="11118000" cy="5367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24"/>
          <p:cNvSpPr txBox="1"/>
          <p:nvPr/>
        </p:nvSpPr>
        <p:spPr>
          <a:xfrm>
            <a:off x="537075" y="1552575"/>
            <a:ext cx="11118000" cy="9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Усі ядра атомів заряджені позитивно — однойменно, тому вони відштовхуються. Це називається кулонівським бар’єром. </a:t>
            </a:r>
            <a:endParaRPr sz="2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6" name="Google Shape;246;p24"/>
          <p:cNvSpPr txBox="1"/>
          <p:nvPr/>
        </p:nvSpPr>
        <p:spPr>
          <a:xfrm>
            <a:off x="537067" y="694067"/>
            <a:ext cx="11118000" cy="81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Чому термоядерна реакція така складна?</a:t>
            </a:r>
            <a:endParaRPr b="1" sz="2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7" name="Google Shape;247;p24"/>
          <p:cNvSpPr/>
          <p:nvPr/>
        </p:nvSpPr>
        <p:spPr>
          <a:xfrm>
            <a:off x="10873648" y="6331944"/>
            <a:ext cx="1318500" cy="536700"/>
          </a:xfrm>
          <a:prstGeom prst="rect">
            <a:avLst/>
          </a:prstGeom>
          <a:solidFill>
            <a:srgbClr val="00A3D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24"/>
          <p:cNvSpPr txBox="1"/>
          <p:nvPr/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1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Ein Bild, das Schrift, Text, Grafiken, Logo enthält.&#10;&#10;Automatisch generierte Beschreibung" id="249" name="Google Shape;249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5135" y="6104927"/>
            <a:ext cx="1238784" cy="664937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24"/>
          <p:cNvSpPr txBox="1"/>
          <p:nvPr/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000">
                <a:solidFill>
                  <a:srgbClr val="757575"/>
                </a:solidFill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1200">
              <a:solidFill>
                <a:srgbClr val="757575"/>
              </a:solidFill>
            </a:endParaRPr>
          </a:p>
        </p:txBody>
      </p:sp>
      <p:sp>
        <p:nvSpPr>
          <p:cNvPr id="251" name="Google Shape;251;p24"/>
          <p:cNvSpPr txBox="1"/>
          <p:nvPr/>
        </p:nvSpPr>
        <p:spPr>
          <a:xfrm>
            <a:off x="537000" y="3240125"/>
            <a:ext cx="11118000" cy="17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Усередині зір величезна маса створює колосальний тиск і температуру (близько 15 ˑ 106 °   ). Частинки починають рухатися настільки швидко, </a:t>
            </a:r>
            <a:br>
              <a:rPr lang="uk-UA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що при зіткненні можуть долати кулонівський бар’єр і наближатися </a:t>
            </a:r>
            <a:br>
              <a:rPr lang="uk-UA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одна до одної. </a:t>
            </a:r>
            <a:endParaRPr sz="2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2" name="Google Shape;252;p24"/>
          <p:cNvSpPr txBox="1"/>
          <p:nvPr/>
        </p:nvSpPr>
        <p:spPr>
          <a:xfrm>
            <a:off x="537000" y="4831438"/>
            <a:ext cx="11118000" cy="13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rPr lang="uk-UA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Коли ядра зближаються настільки, що торкаються один одного, у дію вступає «ядерний клей» (сильна взаємодія), який у сотні разів сильніший за електричне відштовхування.</a:t>
            </a:r>
            <a:endParaRPr sz="2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3" name="Google Shape;253;p24"/>
          <p:cNvSpPr txBox="1"/>
          <p:nvPr/>
        </p:nvSpPr>
        <p:spPr>
          <a:xfrm>
            <a:off x="525117" y="2570367"/>
            <a:ext cx="11118000" cy="81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Як Сонце це перемагає? </a:t>
            </a:r>
            <a:endParaRPr b="1" sz="2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54" name="Google Shape;25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87550" y="3683755"/>
            <a:ext cx="1344301" cy="397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5"/>
          <p:cNvSpPr/>
          <p:nvPr/>
        </p:nvSpPr>
        <p:spPr>
          <a:xfrm>
            <a:off x="537071" y="0"/>
            <a:ext cx="11118000" cy="5367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25"/>
          <p:cNvSpPr txBox="1"/>
          <p:nvPr/>
        </p:nvSpPr>
        <p:spPr>
          <a:xfrm>
            <a:off x="537075" y="3059213"/>
            <a:ext cx="11118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180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Протон-протонний цикл (p-p цикл)</a:t>
            </a:r>
            <a:r>
              <a:rPr b="1" lang="uk-UA" sz="18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— головне джерело енергії для зір типу Сонця. 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1" name="Google Shape;261;p25"/>
          <p:cNvSpPr txBox="1"/>
          <p:nvPr/>
        </p:nvSpPr>
        <p:spPr>
          <a:xfrm>
            <a:off x="537067" y="694067"/>
            <a:ext cx="11118000" cy="81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Деякі термоядерні реакції в надрах зір</a:t>
            </a:r>
            <a:endParaRPr b="1" sz="2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2" name="Google Shape;262;p25"/>
          <p:cNvSpPr/>
          <p:nvPr/>
        </p:nvSpPr>
        <p:spPr>
          <a:xfrm>
            <a:off x="10873648" y="6331944"/>
            <a:ext cx="1318500" cy="536700"/>
          </a:xfrm>
          <a:prstGeom prst="rect">
            <a:avLst/>
          </a:prstGeom>
          <a:solidFill>
            <a:srgbClr val="00A3D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25"/>
          <p:cNvSpPr txBox="1"/>
          <p:nvPr/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1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Ein Bild, das Schrift, Text, Grafiken, Logo enthält.&#10;&#10;Automatisch generierte Beschreibung" id="264" name="Google Shape;264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5135" y="6104927"/>
            <a:ext cx="1238784" cy="664937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25"/>
          <p:cNvSpPr txBox="1"/>
          <p:nvPr/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000">
                <a:solidFill>
                  <a:srgbClr val="757575"/>
                </a:solidFill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1200">
              <a:solidFill>
                <a:srgbClr val="757575"/>
              </a:solidFill>
            </a:endParaRPr>
          </a:p>
        </p:txBody>
      </p:sp>
      <p:sp>
        <p:nvSpPr>
          <p:cNvPr id="266" name="Google Shape;266;p25"/>
          <p:cNvSpPr/>
          <p:nvPr/>
        </p:nvSpPr>
        <p:spPr>
          <a:xfrm>
            <a:off x="974875" y="1566800"/>
            <a:ext cx="10428600" cy="1470300"/>
          </a:xfrm>
          <a:prstGeom prst="roundRect">
            <a:avLst>
              <a:gd fmla="val 10438" name="adj"/>
            </a:avLst>
          </a:prstGeom>
          <a:solidFill>
            <a:srgbClr val="165A97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7" name="Google Shape;267;p25"/>
          <p:cNvSpPr/>
          <p:nvPr/>
        </p:nvSpPr>
        <p:spPr>
          <a:xfrm>
            <a:off x="1056510" y="1612231"/>
            <a:ext cx="10428600" cy="1470300"/>
          </a:xfrm>
          <a:prstGeom prst="roundRect">
            <a:avLst>
              <a:gd fmla="val 12479" name="adj"/>
            </a:avLst>
          </a:prstGeom>
          <a:solidFill>
            <a:srgbClr val="FFFFFF"/>
          </a:solidFill>
          <a:ln cap="flat" cmpd="sng" w="9525">
            <a:solidFill>
              <a:srgbClr val="215F9A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162000" lIns="450000" spcFirstLastPara="1" rIns="0" wrap="square" tIns="1620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180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Термоядерні реакції в надрах зір</a:t>
            </a:r>
            <a: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— це справжня «космічна кухня», </a:t>
            </a:r>
            <a:b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де під дією колосальної температури та тиску легкі елементи перетворюються </a:t>
            </a:r>
            <a:b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 більш важкі, вивільняючи енергію, що змушує зорі світити мільярди років.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68" name="Google Shape;268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7078" y="1657325"/>
            <a:ext cx="875000" cy="85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25"/>
          <p:cNvSpPr txBox="1"/>
          <p:nvPr/>
        </p:nvSpPr>
        <p:spPr>
          <a:xfrm>
            <a:off x="783002" y="3618437"/>
            <a:ext cx="73704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180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Крок 1:</a:t>
            </a:r>
            <a:r>
              <a:rPr b="1"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</a:t>
            </a:r>
            <a: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ва протони зливаються, утворюючи дейтерій </a:t>
            </a:r>
            <a:b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та випромінюючи позитрон і нейтрино. (Дізнатися про позитрон і нейтрино буде вашим домашнім завданням.)</a:t>
            </a:r>
            <a:endParaRPr sz="1800"/>
          </a:p>
        </p:txBody>
      </p:sp>
      <p:sp>
        <p:nvSpPr>
          <p:cNvPr id="270" name="Google Shape;270;p25"/>
          <p:cNvSpPr txBox="1"/>
          <p:nvPr/>
        </p:nvSpPr>
        <p:spPr>
          <a:xfrm>
            <a:off x="783000" y="4577850"/>
            <a:ext cx="7261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180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Крок 2:</a:t>
            </a:r>
            <a:r>
              <a:rPr b="1"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дейтерій захоплює ще один протон, утворюючи легкий ізотоп Гелію–3 та випромінюючи гамма-квант. </a:t>
            </a:r>
            <a:endParaRPr sz="1800"/>
          </a:p>
        </p:txBody>
      </p:sp>
      <p:sp>
        <p:nvSpPr>
          <p:cNvPr id="271" name="Google Shape;271;p25"/>
          <p:cNvSpPr txBox="1"/>
          <p:nvPr/>
        </p:nvSpPr>
        <p:spPr>
          <a:xfrm>
            <a:off x="783000" y="5340550"/>
            <a:ext cx="7370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180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Крок 3:</a:t>
            </a:r>
            <a:r>
              <a:rPr b="1"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uk-UA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Два ядра Гелію–3 зливаються, утворюючи стабільне ядро Гелію–4 та вивільняючи два вільних протони.</a:t>
            </a:r>
            <a:endParaRPr sz="1800"/>
          </a:p>
        </p:txBody>
      </p:sp>
      <p:sp>
        <p:nvSpPr>
          <p:cNvPr id="272" name="Google Shape;272;p25"/>
          <p:cNvSpPr txBox="1"/>
          <p:nvPr/>
        </p:nvSpPr>
        <p:spPr>
          <a:xfrm>
            <a:off x="8153404" y="3865411"/>
            <a:ext cx="3415500" cy="3789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-2581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900">
                <a:latin typeface="Arial"/>
                <a:ea typeface="Arial"/>
                <a:cs typeface="Arial"/>
                <a:sym typeface="Arial"/>
              </a:rPr>
              <a:t> </a:t>
            </a:r>
            <a:endParaRPr sz="1900"/>
          </a:p>
        </p:txBody>
      </p:sp>
      <p:sp>
        <p:nvSpPr>
          <p:cNvPr id="273" name="Google Shape;273;p25"/>
          <p:cNvSpPr txBox="1"/>
          <p:nvPr/>
        </p:nvSpPr>
        <p:spPr>
          <a:xfrm>
            <a:off x="8153400" y="4645674"/>
            <a:ext cx="2558700" cy="37620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-26230" l="-480" r="-2380" t="-1641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900">
                <a:latin typeface="Arial"/>
                <a:ea typeface="Arial"/>
                <a:cs typeface="Arial"/>
                <a:sym typeface="Arial"/>
              </a:rPr>
              <a:t> </a:t>
            </a:r>
            <a:endParaRPr sz="1900"/>
          </a:p>
        </p:txBody>
      </p:sp>
      <p:sp>
        <p:nvSpPr>
          <p:cNvPr id="274" name="Google Shape;274;p25"/>
          <p:cNvSpPr txBox="1"/>
          <p:nvPr/>
        </p:nvSpPr>
        <p:spPr>
          <a:xfrm>
            <a:off x="8153391" y="5423251"/>
            <a:ext cx="3354300" cy="376200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b="-2419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900">
                <a:latin typeface="Arial"/>
                <a:ea typeface="Arial"/>
                <a:cs typeface="Arial"/>
                <a:sym typeface="Arial"/>
              </a:rPr>
              <a:t> </a:t>
            </a:r>
            <a:endParaRPr sz="1900"/>
          </a:p>
        </p:txBody>
      </p:sp>
      <p:pic>
        <p:nvPicPr>
          <p:cNvPr descr="Ein Bild, das Clipart, Darstellung, Katze, Zeichnung enthält.&#10;&#10;Automatisch generierte Beschreibung" id="275" name="Google Shape;275;p2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flipH="1">
            <a:off x="9927028" y="114275"/>
            <a:ext cx="1641872" cy="1543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6"/>
          <p:cNvSpPr/>
          <p:nvPr/>
        </p:nvSpPr>
        <p:spPr>
          <a:xfrm>
            <a:off x="537071" y="0"/>
            <a:ext cx="11118000" cy="5367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26"/>
          <p:cNvSpPr txBox="1"/>
          <p:nvPr/>
        </p:nvSpPr>
        <p:spPr>
          <a:xfrm>
            <a:off x="537075" y="1552575"/>
            <a:ext cx="11118000" cy="31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uk-UA" sz="220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CNO-цикл (вуглецеве-азотно-кисневий)</a:t>
            </a:r>
            <a:endParaRPr b="1" sz="2200">
              <a:solidFill>
                <a:srgbClr val="165A9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uk-UA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 масивніших і гарячіших зорях перетворення водню на гелій відбувається за участю вуглецю, азоту та кисню, які виконують </a:t>
            </a:r>
            <a:br>
              <a:rPr lang="uk-UA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роль каталізаторів. </a:t>
            </a:r>
            <a:endParaRPr sz="2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uk-UA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Ядро Вуглецю–12 послідовно захоплює протони, перетворюючись </a:t>
            </a:r>
            <a:br>
              <a:rPr lang="uk-UA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 ядра азоту та кисню, але наприкінці циклу знову вивільняється Вуглець–12 і ядро гелію. </a:t>
            </a:r>
            <a:endParaRPr sz="2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2" name="Google Shape;282;p26"/>
          <p:cNvSpPr txBox="1"/>
          <p:nvPr/>
        </p:nvSpPr>
        <p:spPr>
          <a:xfrm>
            <a:off x="537067" y="694067"/>
            <a:ext cx="11118000" cy="81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Деякі термоядерні реакції в надрах зір</a:t>
            </a:r>
            <a:endParaRPr b="1" sz="2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3" name="Google Shape;283;p26"/>
          <p:cNvSpPr/>
          <p:nvPr/>
        </p:nvSpPr>
        <p:spPr>
          <a:xfrm>
            <a:off x="10873648" y="6331944"/>
            <a:ext cx="1318500" cy="536700"/>
          </a:xfrm>
          <a:prstGeom prst="rect">
            <a:avLst/>
          </a:prstGeom>
          <a:solidFill>
            <a:srgbClr val="00A3D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26"/>
          <p:cNvSpPr txBox="1"/>
          <p:nvPr/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1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Ein Bild, das Schrift, Text, Grafiken, Logo enthält.&#10;&#10;Automatisch generierte Beschreibung" id="285" name="Google Shape;285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5135" y="6104927"/>
            <a:ext cx="1238784" cy="664937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26"/>
          <p:cNvSpPr txBox="1"/>
          <p:nvPr/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000">
                <a:solidFill>
                  <a:srgbClr val="757575"/>
                </a:solidFill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1200">
              <a:solidFill>
                <a:srgbClr val="757575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7"/>
          <p:cNvSpPr/>
          <p:nvPr/>
        </p:nvSpPr>
        <p:spPr>
          <a:xfrm>
            <a:off x="537071" y="0"/>
            <a:ext cx="11118000" cy="5367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27"/>
          <p:cNvSpPr txBox="1"/>
          <p:nvPr/>
        </p:nvSpPr>
        <p:spPr>
          <a:xfrm>
            <a:off x="537075" y="1552575"/>
            <a:ext cx="7044300" cy="42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-31115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Noto Sans Symbols"/>
              <a:buChar char="✔"/>
            </a:pPr>
            <a:r>
              <a:rPr lang="uk-UA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 надмасивних зорях перед вибухом температура настільки висока, що починаються реакції синтезу більш важких елементів: неону та магнію </a:t>
            </a:r>
            <a:endParaRPr sz="1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360001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 вуглецю, кремнію з кисню.</a:t>
            </a:r>
            <a:endParaRPr sz="1900">
              <a:solidFill>
                <a:schemeClr val="dk1"/>
              </a:solidFill>
            </a:endParaRPr>
          </a:p>
          <a:p>
            <a:pPr indent="-311150" lvl="0" marL="3429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Noto Sans Symbols"/>
              <a:buChar char="✔"/>
            </a:pPr>
            <a:r>
              <a:rPr lang="uk-UA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Фінальний етап — утворення заліза. </a:t>
            </a:r>
            <a:endParaRPr sz="1900">
              <a:solidFill>
                <a:schemeClr val="dk1"/>
              </a:solidFill>
            </a:endParaRPr>
          </a:p>
          <a:p>
            <a:pPr indent="-311150" lvl="0" marL="3429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Noto Sans Symbols"/>
              <a:buChar char="✔"/>
            </a:pPr>
            <a:r>
              <a:rPr lang="uk-UA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Оскільки залізо є найстабільнішим ядром, </a:t>
            </a:r>
            <a:r>
              <a:rPr lang="uk-UA" sz="19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подальший синтез не виділяє енергію, а поглинає її</a:t>
            </a:r>
            <a:r>
              <a:rPr lang="uk-UA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через що середина зорі починає охолоджуватися.</a:t>
            </a:r>
            <a:endParaRPr sz="1900">
              <a:solidFill>
                <a:schemeClr val="dk1"/>
              </a:solidFill>
            </a:endParaRPr>
          </a:p>
          <a:p>
            <a:pPr indent="-311150" lvl="0" marL="3429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900"/>
              <a:buFont typeface="Noto Sans Symbols"/>
              <a:buChar char="✔"/>
            </a:pPr>
            <a:r>
              <a:rPr lang="uk-UA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Це призводить до </a:t>
            </a:r>
            <a:r>
              <a:rPr lang="uk-UA" sz="19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гравітаційного колапсу </a:t>
            </a:r>
            <a:r>
              <a:rPr lang="uk-UA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зорі — швидке стиснення зорі під дією власної гравітації.</a:t>
            </a:r>
            <a:endParaRPr b="1" sz="1900">
              <a:solidFill>
                <a:srgbClr val="165A9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3" name="Google Shape;293;p27"/>
          <p:cNvSpPr txBox="1"/>
          <p:nvPr/>
        </p:nvSpPr>
        <p:spPr>
          <a:xfrm>
            <a:off x="537067" y="694067"/>
            <a:ext cx="11118000" cy="81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Деякі термоядерні реакції в надрах зір</a:t>
            </a:r>
            <a:endParaRPr b="1" sz="2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4" name="Google Shape;294;p27"/>
          <p:cNvSpPr/>
          <p:nvPr/>
        </p:nvSpPr>
        <p:spPr>
          <a:xfrm>
            <a:off x="10873648" y="6331944"/>
            <a:ext cx="1318500" cy="536700"/>
          </a:xfrm>
          <a:prstGeom prst="rect">
            <a:avLst/>
          </a:prstGeom>
          <a:solidFill>
            <a:srgbClr val="00A3D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27"/>
          <p:cNvSpPr txBox="1"/>
          <p:nvPr/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1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Ein Bild, das Schrift, Text, Grafiken, Logo enthält.&#10;&#10;Automatisch generierte Beschreibung" id="296" name="Google Shape;296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5135" y="6104927"/>
            <a:ext cx="1238784" cy="664937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27"/>
          <p:cNvSpPr txBox="1"/>
          <p:nvPr/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000">
                <a:solidFill>
                  <a:srgbClr val="757575"/>
                </a:solidFill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1200">
              <a:solidFill>
                <a:srgbClr val="757575"/>
              </a:solidFill>
            </a:endParaRPr>
          </a:p>
        </p:txBody>
      </p:sp>
      <p:pic>
        <p:nvPicPr>
          <p:cNvPr id="298" name="Google Shape;298;p27" title="shutterstock_2255845331.jpg"/>
          <p:cNvPicPr preferRelativeResize="0"/>
          <p:nvPr/>
        </p:nvPicPr>
        <p:blipFill rotWithShape="1">
          <a:blip r:embed="rId4">
            <a:alphaModFix/>
          </a:blip>
          <a:srcRect b="0" l="18750" r="18750" t="0"/>
          <a:stretch/>
        </p:blipFill>
        <p:spPr>
          <a:xfrm>
            <a:off x="7784449" y="1673863"/>
            <a:ext cx="3870474" cy="3870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8"/>
          <p:cNvSpPr/>
          <p:nvPr/>
        </p:nvSpPr>
        <p:spPr>
          <a:xfrm>
            <a:off x="537071" y="0"/>
            <a:ext cx="11118000" cy="5367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28"/>
          <p:cNvSpPr txBox="1"/>
          <p:nvPr/>
        </p:nvSpPr>
        <p:spPr>
          <a:xfrm>
            <a:off x="537075" y="1552575"/>
            <a:ext cx="4703700" cy="396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Майже всі хімічні елементи в нашому тілі (вуглець          у клітинах, кисень у крові, кальцій у кістках) мільярди років тому були «зварені» всередині зорі</a:t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за допомогою термоядерних реакцій.</a:t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5" name="Google Shape;305;p28"/>
          <p:cNvSpPr txBox="1"/>
          <p:nvPr/>
        </p:nvSpPr>
        <p:spPr>
          <a:xfrm>
            <a:off x="537067" y="694067"/>
            <a:ext cx="11118000" cy="81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Ми — діти зір!</a:t>
            </a:r>
            <a:endParaRPr b="1" sz="2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6" name="Google Shape;306;p28"/>
          <p:cNvSpPr/>
          <p:nvPr/>
        </p:nvSpPr>
        <p:spPr>
          <a:xfrm>
            <a:off x="10873648" y="6331944"/>
            <a:ext cx="1318500" cy="536700"/>
          </a:xfrm>
          <a:prstGeom prst="rect">
            <a:avLst/>
          </a:prstGeom>
          <a:solidFill>
            <a:srgbClr val="00A3D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28"/>
          <p:cNvSpPr txBox="1"/>
          <p:nvPr/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1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Ein Bild, das Schrift, Text, Grafiken, Logo enthält.&#10;&#10;Automatisch generierte Beschreibung" id="308" name="Google Shape;308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5135" y="6104927"/>
            <a:ext cx="1238784" cy="664937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28"/>
          <p:cNvSpPr txBox="1"/>
          <p:nvPr/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000">
                <a:solidFill>
                  <a:srgbClr val="757575"/>
                </a:solidFill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1200">
              <a:solidFill>
                <a:srgbClr val="757575"/>
              </a:solidFill>
            </a:endParaRPr>
          </a:p>
        </p:txBody>
      </p:sp>
      <p:pic>
        <p:nvPicPr>
          <p:cNvPr id="310" name="Google Shape;310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24225" y="1782851"/>
            <a:ext cx="6420825" cy="35022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Zeichnung, Clipart, Darstellung, Cartoon enthält.&#10;&#10;Automatisch generierte Beschreibung" id="311" name="Google Shape;311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4490300" y="4885700"/>
            <a:ext cx="750475" cy="1972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9"/>
          <p:cNvSpPr/>
          <p:nvPr/>
        </p:nvSpPr>
        <p:spPr>
          <a:xfrm>
            <a:off x="537071" y="0"/>
            <a:ext cx="11118000" cy="5367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29"/>
          <p:cNvSpPr txBox="1"/>
          <p:nvPr/>
        </p:nvSpPr>
        <p:spPr>
          <a:xfrm>
            <a:off x="537075" y="1552575"/>
            <a:ext cx="5514300" cy="4490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Сонце перебуває в стані гідростатичної рівноваги: гравітація намагається стиснути зорю всередину, а величезна сила тиску, що виникає внаслідок термоядерних реакцій, прагне  розірвати її назовні. </a:t>
            </a:r>
            <a:endParaRPr sz="2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uk-UA" sz="2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Ці дві сили врівноважують одна одну вже близько </a:t>
            </a:r>
            <a:r>
              <a:rPr b="1" lang="uk-UA" sz="230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4,5 млрд р.</a:t>
            </a:r>
            <a:endParaRPr b="1" sz="2300">
              <a:solidFill>
                <a:srgbClr val="165A9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8" name="Google Shape;318;p29"/>
          <p:cNvSpPr txBox="1"/>
          <p:nvPr/>
        </p:nvSpPr>
        <p:spPr>
          <a:xfrm>
            <a:off x="537067" y="694067"/>
            <a:ext cx="11118000" cy="81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Сонце</a:t>
            </a:r>
            <a:endParaRPr b="1" sz="2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9" name="Google Shape;319;p29"/>
          <p:cNvSpPr/>
          <p:nvPr/>
        </p:nvSpPr>
        <p:spPr>
          <a:xfrm>
            <a:off x="10873648" y="6331944"/>
            <a:ext cx="1318500" cy="536700"/>
          </a:xfrm>
          <a:prstGeom prst="rect">
            <a:avLst/>
          </a:prstGeom>
          <a:solidFill>
            <a:srgbClr val="00A3D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29"/>
          <p:cNvSpPr txBox="1"/>
          <p:nvPr/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1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Ein Bild, das Schrift, Text, Grafiken, Logo enthält.&#10;&#10;Automatisch generierte Beschreibung" id="321" name="Google Shape;321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5135" y="6104927"/>
            <a:ext cx="1238784" cy="664937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29"/>
          <p:cNvSpPr txBox="1"/>
          <p:nvPr/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000">
                <a:solidFill>
                  <a:srgbClr val="757575"/>
                </a:solidFill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1200">
              <a:solidFill>
                <a:srgbClr val="757575"/>
              </a:solidFill>
            </a:endParaRPr>
          </a:p>
        </p:txBody>
      </p:sp>
      <p:pic>
        <p:nvPicPr>
          <p:cNvPr id="323" name="Google Shape;323;p29" title="Монтажная область 2банівфіввавер 3авіва.png"/>
          <p:cNvPicPr preferRelativeResize="0"/>
          <p:nvPr/>
        </p:nvPicPr>
        <p:blipFill rotWithShape="1">
          <a:blip r:embed="rId4">
            <a:alphaModFix/>
          </a:blip>
          <a:srcRect b="220" l="0" r="0" t="-220"/>
          <a:stretch/>
        </p:blipFill>
        <p:spPr>
          <a:xfrm>
            <a:off x="6351650" y="2056154"/>
            <a:ext cx="5840502" cy="3285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Katze, Clipart, Darstellung, Animierter Cartoon enthält.&#10;&#10;Automatisch generierte Beschreibung" id="324" name="Google Shape;324;p29"/>
          <p:cNvPicPr preferRelativeResize="0"/>
          <p:nvPr/>
        </p:nvPicPr>
        <p:blipFill rotWithShape="1">
          <a:blip r:embed="rId5">
            <a:alphaModFix/>
          </a:blip>
          <a:srcRect b="0" l="0" r="36407" t="0"/>
          <a:stretch/>
        </p:blipFill>
        <p:spPr>
          <a:xfrm>
            <a:off x="7481800" y="377979"/>
            <a:ext cx="1539875" cy="173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0"/>
          <p:cNvSpPr/>
          <p:nvPr/>
        </p:nvSpPr>
        <p:spPr>
          <a:xfrm>
            <a:off x="537071" y="0"/>
            <a:ext cx="11118000" cy="5367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30"/>
          <p:cNvSpPr txBox="1"/>
          <p:nvPr/>
        </p:nvSpPr>
        <p:spPr>
          <a:xfrm>
            <a:off x="537075" y="1552575"/>
            <a:ext cx="11118000" cy="10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uk-UA" sz="2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Порівняймо енергетичний вихід хімічної реакції горіння кам’яного вугілля та термоядерної реакції синтезу </a:t>
            </a:r>
            <a:r>
              <a:rPr b="1" lang="uk-UA" sz="230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водню.</a:t>
            </a:r>
            <a:endParaRPr sz="2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1" name="Google Shape;331;p30"/>
          <p:cNvSpPr txBox="1"/>
          <p:nvPr/>
        </p:nvSpPr>
        <p:spPr>
          <a:xfrm>
            <a:off x="537067" y="694067"/>
            <a:ext cx="11118000" cy="81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«Сонце в колбі»</a:t>
            </a:r>
            <a:endParaRPr b="1" sz="2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2" name="Google Shape;332;p30"/>
          <p:cNvSpPr/>
          <p:nvPr/>
        </p:nvSpPr>
        <p:spPr>
          <a:xfrm>
            <a:off x="10873648" y="6331944"/>
            <a:ext cx="1318500" cy="536700"/>
          </a:xfrm>
          <a:prstGeom prst="rect">
            <a:avLst/>
          </a:prstGeom>
          <a:solidFill>
            <a:srgbClr val="00A3D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30"/>
          <p:cNvSpPr txBox="1"/>
          <p:nvPr/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1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Ein Bild, das Schrift, Text, Grafiken, Logo enthält.&#10;&#10;Automatisch generierte Beschreibung" id="334" name="Google Shape;334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5135" y="6104927"/>
            <a:ext cx="1238784" cy="664937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30"/>
          <p:cNvSpPr txBox="1"/>
          <p:nvPr/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000">
                <a:solidFill>
                  <a:srgbClr val="757575"/>
                </a:solidFill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1200">
              <a:solidFill>
                <a:srgbClr val="757575"/>
              </a:solidFill>
            </a:endParaRPr>
          </a:p>
        </p:txBody>
      </p:sp>
      <p:pic>
        <p:nvPicPr>
          <p:cNvPr id="336" name="Google Shape;336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13402" y="2899238"/>
            <a:ext cx="5660076" cy="3087314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30"/>
          <p:cNvSpPr txBox="1"/>
          <p:nvPr/>
        </p:nvSpPr>
        <p:spPr>
          <a:xfrm>
            <a:off x="537000" y="2527875"/>
            <a:ext cx="5777400" cy="4113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uk-UA" sz="2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При спалюванні 1 кг вугілля виділяється стільки енергії, </a:t>
            </a:r>
            <a:br>
              <a:rPr lang="uk-UA" sz="2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2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що її вистачить на роботу </a:t>
            </a:r>
            <a:br>
              <a:rPr lang="uk-UA" sz="2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2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лампочки протягом доби. </a:t>
            </a:r>
            <a:endParaRPr sz="2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uk-UA" sz="2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При термоядерному синтезі </a:t>
            </a:r>
            <a:br>
              <a:rPr lang="uk-UA" sz="2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uk-UA" sz="230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1 кг водню</a:t>
            </a:r>
            <a:r>
              <a:rPr b="1" lang="uk-UA" sz="2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uk-UA" sz="2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виділиться енергія, еквівалентна спалюванню</a:t>
            </a:r>
            <a:r>
              <a:rPr lang="uk-UA" sz="2300">
                <a:solidFill>
                  <a:schemeClr val="dk1"/>
                </a:solidFill>
              </a:rPr>
              <a:t> </a:t>
            </a:r>
            <a:br>
              <a:rPr lang="uk-UA" sz="2300">
                <a:solidFill>
                  <a:schemeClr val="dk1"/>
                </a:solidFill>
              </a:rPr>
            </a:br>
            <a:r>
              <a:rPr b="1" lang="uk-UA" sz="230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20 000 т вугілля!</a:t>
            </a:r>
            <a:endParaRPr sz="2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1"/>
          <p:cNvSpPr/>
          <p:nvPr/>
        </p:nvSpPr>
        <p:spPr>
          <a:xfrm>
            <a:off x="537071" y="0"/>
            <a:ext cx="11118000" cy="5367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31"/>
          <p:cNvSpPr txBox="1"/>
          <p:nvPr/>
        </p:nvSpPr>
        <p:spPr>
          <a:xfrm>
            <a:off x="537075" y="1552575"/>
            <a:ext cx="7332600" cy="4253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uk-UA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Основні реакції, які вчені успішно відтворили </a:t>
            </a:r>
            <a:br>
              <a:rPr lang="uk-UA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 установках типу Токамак і стеларатор: 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uk-UA" sz="200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1. Реакція Дейтерій + Тритій (D–T)</a:t>
            </a:r>
            <a:r>
              <a:rPr lang="uk-UA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— 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uk-UA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найбільш вивчена та перспективна для майбутньої енергетики. Вона може відбутися 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uk-UA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за відносно «низьких» температур — близько 10</a:t>
            </a:r>
            <a:r>
              <a:rPr baseline="30000" lang="uk-UA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6</a:t>
            </a:r>
            <a:r>
              <a:rPr lang="uk-UA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°C.  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uk-UA" sz="200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Результат:</a:t>
            </a:r>
            <a:r>
              <a:rPr b="1" lang="uk-UA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uk-UA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утворюється ядро гелію та швидкий нейтрон.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uk-UA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 цій реакції базується проєкт ITER, де вперше отримали більше енергії, ніж витратили на запуск.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4" name="Google Shape;344;p31"/>
          <p:cNvSpPr txBox="1"/>
          <p:nvPr/>
        </p:nvSpPr>
        <p:spPr>
          <a:xfrm>
            <a:off x="537067" y="694067"/>
            <a:ext cx="11118000" cy="81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«Сонце в колбі»</a:t>
            </a:r>
            <a:endParaRPr b="1" sz="2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5" name="Google Shape;345;p31"/>
          <p:cNvSpPr/>
          <p:nvPr/>
        </p:nvSpPr>
        <p:spPr>
          <a:xfrm>
            <a:off x="10873648" y="6331944"/>
            <a:ext cx="1318500" cy="536700"/>
          </a:xfrm>
          <a:prstGeom prst="rect">
            <a:avLst/>
          </a:prstGeom>
          <a:solidFill>
            <a:srgbClr val="00A3D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31"/>
          <p:cNvSpPr txBox="1"/>
          <p:nvPr/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1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47" name="Google Shape;347;p31" title="Монтажная область 2банівер 3авіва.png"/>
          <p:cNvPicPr preferRelativeResize="0"/>
          <p:nvPr/>
        </p:nvPicPr>
        <p:blipFill rotWithShape="1">
          <a:blip r:embed="rId3">
            <a:alphaModFix/>
          </a:blip>
          <a:srcRect b="0" l="2795" r="2795" t="0"/>
          <a:stretch/>
        </p:blipFill>
        <p:spPr>
          <a:xfrm>
            <a:off x="7869675" y="2399959"/>
            <a:ext cx="3785252" cy="2672342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31"/>
          <p:cNvSpPr txBox="1"/>
          <p:nvPr/>
        </p:nvSpPr>
        <p:spPr>
          <a:xfrm>
            <a:off x="7914305" y="1971001"/>
            <a:ext cx="3489900" cy="3138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-14520" l="-150" r="-1300" t="-1610"/>
            </a:stretch>
          </a:blipFill>
          <a:ln>
            <a:noFill/>
          </a:ln>
        </p:spPr>
        <p:txBody>
          <a:bodyPr anchorCtr="0" anchor="t" bIns="38025" lIns="76100" spcFirstLastPara="1" rIns="76100" wrap="square" tIns="380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98">
                <a:latin typeface="Arial"/>
                <a:ea typeface="Arial"/>
                <a:cs typeface="Arial"/>
                <a:sym typeface="Arial"/>
              </a:rPr>
              <a:t> </a:t>
            </a:r>
            <a:endParaRPr sz="1165"/>
          </a:p>
        </p:txBody>
      </p:sp>
      <p:sp>
        <p:nvSpPr>
          <p:cNvPr id="349" name="Google Shape;349;p31"/>
          <p:cNvSpPr txBox="1"/>
          <p:nvPr/>
        </p:nvSpPr>
        <p:spPr>
          <a:xfrm>
            <a:off x="537075" y="5758175"/>
            <a:ext cx="112800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uk-UA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Хоча зорі використовують протон-протонний цикл, люди виявилися «хитрішими», підібравши суміші (D–T), які горять набагато яскравіше й швидше.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4"/>
          <p:cNvSpPr/>
          <p:nvPr/>
        </p:nvSpPr>
        <p:spPr>
          <a:xfrm>
            <a:off x="10873648" y="6331944"/>
            <a:ext cx="1318500" cy="536700"/>
          </a:xfrm>
          <a:prstGeom prst="rect">
            <a:avLst/>
          </a:prstGeom>
          <a:solidFill>
            <a:srgbClr val="00A3D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14"/>
          <p:cNvSpPr/>
          <p:nvPr/>
        </p:nvSpPr>
        <p:spPr>
          <a:xfrm>
            <a:off x="537071" y="0"/>
            <a:ext cx="11118000" cy="5367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14"/>
          <p:cNvSpPr txBox="1"/>
          <p:nvPr>
            <p:ph type="title"/>
          </p:nvPr>
        </p:nvSpPr>
        <p:spPr>
          <a:xfrm>
            <a:off x="838200" y="694065"/>
            <a:ext cx="10101600" cy="81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 SemiBold"/>
              <a:buNone/>
            </a:pPr>
            <a:r>
              <a:rPr b="1" lang="uk-UA" sz="3200">
                <a:latin typeface="Montserrat SemiBold"/>
                <a:ea typeface="Montserrat SemiBold"/>
                <a:cs typeface="Montserrat SemiBold"/>
                <a:sym typeface="Montserrat SemiBold"/>
              </a:rPr>
              <a:t>Пофантазуймо</a:t>
            </a:r>
            <a:endParaRPr b="1" sz="32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05" name="Google Shape;105;p14"/>
          <p:cNvSpPr txBox="1"/>
          <p:nvPr/>
        </p:nvSpPr>
        <p:spPr>
          <a:xfrm>
            <a:off x="838200" y="1674625"/>
            <a:ext cx="6183600" cy="39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uk-UA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Як зміниться світ, якщо людство стане спроможним використовувати термоядерну енергію?</a:t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Ein Bild, das Schrift, Text, Grafiken, Logo enthält.&#10;&#10;Automatisch generierte Beschreibung" id="106" name="Google Shape;106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5135" y="6104927"/>
            <a:ext cx="1238784" cy="664937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4"/>
          <p:cNvSpPr txBox="1"/>
          <p:nvPr/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‹#›</a:t>
            </a:fld>
            <a:endParaRPr sz="10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8" name="Google Shape;108;p14"/>
          <p:cNvSpPr txBox="1"/>
          <p:nvPr/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000">
                <a:solidFill>
                  <a:srgbClr val="757575"/>
                </a:solidFill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1200">
              <a:solidFill>
                <a:srgbClr val="757575"/>
              </a:solidFill>
            </a:endParaRPr>
          </a:p>
        </p:txBody>
      </p:sp>
      <p:pic>
        <p:nvPicPr>
          <p:cNvPr id="109" name="Google Shape;109;p14" title="Монтажная область 4банівіфвфіввавер 3авіва.png"/>
          <p:cNvPicPr preferRelativeResize="0"/>
          <p:nvPr/>
        </p:nvPicPr>
        <p:blipFill rotWithShape="1">
          <a:blip r:embed="rId4">
            <a:alphaModFix/>
          </a:blip>
          <a:srcRect b="820" l="826" r="826" t="1552"/>
          <a:stretch/>
        </p:blipFill>
        <p:spPr>
          <a:xfrm>
            <a:off x="7640900" y="2052150"/>
            <a:ext cx="3891927" cy="38199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Zeichnung, Darstellung, Clipart, Cartoon enthält.&#10;&#10;Automatisch generierte Beschreibung" id="110" name="Google Shape;110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462297" y="4339049"/>
            <a:ext cx="2557725" cy="238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2"/>
          <p:cNvSpPr/>
          <p:nvPr/>
        </p:nvSpPr>
        <p:spPr>
          <a:xfrm>
            <a:off x="537071" y="0"/>
            <a:ext cx="11118000" cy="5367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32"/>
          <p:cNvSpPr txBox="1"/>
          <p:nvPr/>
        </p:nvSpPr>
        <p:spPr>
          <a:xfrm>
            <a:off x="537075" y="1552575"/>
            <a:ext cx="6041100" cy="34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00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r>
              <a:rPr b="1" lang="uk-UA" sz="200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. Реакція </a:t>
            </a:r>
            <a:r>
              <a:rPr b="1" lang="uk-UA" sz="200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Дейтерій + Дейтерій (D–D) </a:t>
            </a:r>
            <a:endParaRPr b="1" sz="2000">
              <a:solidFill>
                <a:srgbClr val="165A9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uk-UA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приваблива тим, що дейтерій можна легко добувати зі звичайної води, на відміну </a:t>
            </a:r>
            <a:br>
              <a:rPr lang="uk-UA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від  тритію, який є дефіцитним. 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Проте для цієї реакції потрібні значно вищі температури, ніж для D–T синтезу.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Реакція регулярно проводиться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 дослідницьких токамаках для вивчення фізики плазми.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6" name="Google Shape;356;p32"/>
          <p:cNvSpPr txBox="1"/>
          <p:nvPr/>
        </p:nvSpPr>
        <p:spPr>
          <a:xfrm>
            <a:off x="537067" y="694067"/>
            <a:ext cx="11118000" cy="81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«Сонце в колбі»</a:t>
            </a:r>
            <a:endParaRPr b="1" sz="2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7" name="Google Shape;357;p32"/>
          <p:cNvSpPr/>
          <p:nvPr/>
        </p:nvSpPr>
        <p:spPr>
          <a:xfrm>
            <a:off x="10873648" y="6331944"/>
            <a:ext cx="1318500" cy="536700"/>
          </a:xfrm>
          <a:prstGeom prst="rect">
            <a:avLst/>
          </a:prstGeom>
          <a:solidFill>
            <a:srgbClr val="00A3D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32"/>
          <p:cNvSpPr txBox="1"/>
          <p:nvPr/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1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59" name="Google Shape;359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78325" y="1782884"/>
            <a:ext cx="4476600" cy="25006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Schrift, Text, Grafiken, Logo enthält.&#10;&#10;Automatisch generierte Beschreibung" id="360" name="Google Shape;360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5135" y="6104927"/>
            <a:ext cx="1238784" cy="664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32"/>
          <p:cNvPicPr preferRelativeResize="0"/>
          <p:nvPr/>
        </p:nvPicPr>
        <p:blipFill rotWithShape="1">
          <a:blip r:embed="rId5">
            <a:alphaModFix/>
          </a:blip>
          <a:srcRect b="67258" l="0" r="0" t="0"/>
          <a:stretch/>
        </p:blipFill>
        <p:spPr>
          <a:xfrm>
            <a:off x="7178325" y="4436180"/>
            <a:ext cx="3420777" cy="6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2"/>
          <p:cNvPicPr preferRelativeResize="0"/>
          <p:nvPr/>
        </p:nvPicPr>
        <p:blipFill rotWithShape="1">
          <a:blip r:embed="rId5">
            <a:alphaModFix/>
          </a:blip>
          <a:srcRect b="0" l="0" r="0" t="67258"/>
          <a:stretch/>
        </p:blipFill>
        <p:spPr>
          <a:xfrm>
            <a:off x="7178325" y="5123568"/>
            <a:ext cx="3420777" cy="615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Clipart, Darstellung, Animierter Cartoon, Zeichnung enthält.&#10;&#10;Automatisch generierte Beschreibung" id="363" name="Google Shape;363;p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87901" y="5005651"/>
            <a:ext cx="2235575" cy="1852350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32"/>
          <p:cNvSpPr txBox="1"/>
          <p:nvPr/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000">
                <a:solidFill>
                  <a:srgbClr val="757575"/>
                </a:solidFill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1200">
              <a:solidFill>
                <a:srgbClr val="757575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3"/>
          <p:cNvSpPr/>
          <p:nvPr/>
        </p:nvSpPr>
        <p:spPr>
          <a:xfrm>
            <a:off x="537071" y="0"/>
            <a:ext cx="11118000" cy="5367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33"/>
          <p:cNvSpPr txBox="1"/>
          <p:nvPr/>
        </p:nvSpPr>
        <p:spPr>
          <a:xfrm>
            <a:off x="537075" y="1552575"/>
            <a:ext cx="6608700" cy="41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170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r>
              <a:rPr b="1" lang="uk-UA" sz="170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r>
              <a:rPr b="1" lang="uk-UA" sz="170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Безнейтронний синтез (протон + Бор-11)</a:t>
            </a:r>
            <a:endParaRPr b="1" sz="1700">
              <a:solidFill>
                <a:srgbClr val="165A9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uk-UA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 відміну від попередніх реакцій, ця не випускає нейтронів, що роблять конструкцію реактора радіоактивною. </a:t>
            </a: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uk-UA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Енергія виділяється у вигляді заряджених частинок (ядер гелію), що дозволяє перетворювати </a:t>
            </a:r>
            <a:br>
              <a:rPr lang="uk-UA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її на електрику безпосередньо, без кип’ятіння </a:t>
            </a:r>
            <a:br>
              <a:rPr lang="uk-UA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води та турбін.</a:t>
            </a: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uk-UA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 2023 р. компанія TAE Technologies разом </a:t>
            </a:r>
            <a:br>
              <a:rPr lang="uk-UA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із японськими вченими вперше експериментально підтвердили протікання цієї реакції в магнітній пастці.</a:t>
            </a: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1" name="Google Shape;371;p33"/>
          <p:cNvSpPr txBox="1"/>
          <p:nvPr/>
        </p:nvSpPr>
        <p:spPr>
          <a:xfrm>
            <a:off x="537067" y="694067"/>
            <a:ext cx="11118000" cy="81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«Сонце в колбі»</a:t>
            </a:r>
            <a:endParaRPr b="1" sz="2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2" name="Google Shape;372;p33"/>
          <p:cNvSpPr/>
          <p:nvPr/>
        </p:nvSpPr>
        <p:spPr>
          <a:xfrm>
            <a:off x="10873648" y="6331944"/>
            <a:ext cx="1318500" cy="536700"/>
          </a:xfrm>
          <a:prstGeom prst="rect">
            <a:avLst/>
          </a:prstGeom>
          <a:solidFill>
            <a:srgbClr val="00A3D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33"/>
          <p:cNvSpPr txBox="1"/>
          <p:nvPr/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1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74" name="Google Shape;374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45776" y="2047789"/>
            <a:ext cx="4683127" cy="2613838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33"/>
          <p:cNvSpPr txBox="1"/>
          <p:nvPr/>
        </p:nvSpPr>
        <p:spPr>
          <a:xfrm>
            <a:off x="7515553" y="1414849"/>
            <a:ext cx="3264900" cy="3327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-25810" l="-160" r="-1630" t="0"/>
            </a:stretch>
          </a:blipFill>
          <a:ln>
            <a:noFill/>
          </a:ln>
        </p:spPr>
        <p:txBody>
          <a:bodyPr anchorCtr="0" anchor="t" bIns="39900" lIns="79850" spcFirstLastPara="1" rIns="79850" wrap="square" tIns="39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572">
                <a:latin typeface="Arial"/>
                <a:ea typeface="Arial"/>
                <a:cs typeface="Arial"/>
                <a:sym typeface="Arial"/>
              </a:rPr>
              <a:t> </a:t>
            </a:r>
            <a:endParaRPr sz="1223"/>
          </a:p>
        </p:txBody>
      </p:sp>
      <p:sp>
        <p:nvSpPr>
          <p:cNvPr id="376" name="Google Shape;376;p33"/>
          <p:cNvSpPr txBox="1"/>
          <p:nvPr/>
        </p:nvSpPr>
        <p:spPr>
          <a:xfrm>
            <a:off x="537075" y="5200250"/>
            <a:ext cx="11452200" cy="14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170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r>
              <a:rPr b="1" lang="uk-UA" sz="170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r>
              <a:rPr b="1" lang="uk-UA" sz="170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Реакція Дейтерій + Гелій-3 (D–He3)</a:t>
            </a:r>
            <a:endParaRPr b="1" sz="1700">
              <a:solidFill>
                <a:srgbClr val="165A9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rPr lang="uk-UA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є ще одним варіантом безнейтронного термоядерного синтезу. Гелій-3 надзвичайно </a:t>
            </a:r>
            <a:br>
              <a:rPr lang="uk-UA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рідкісний на Землі (його планують видобувати на Місяці), проте в лабораторіях </a:t>
            </a:r>
            <a:br>
              <a:rPr lang="uk-UA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його використовують для точних фізичних вимірювань.</a:t>
            </a: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4"/>
          <p:cNvSpPr/>
          <p:nvPr/>
        </p:nvSpPr>
        <p:spPr>
          <a:xfrm>
            <a:off x="537071" y="0"/>
            <a:ext cx="11118000" cy="5367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34"/>
          <p:cNvSpPr txBox="1"/>
          <p:nvPr/>
        </p:nvSpPr>
        <p:spPr>
          <a:xfrm>
            <a:off x="537067" y="694067"/>
            <a:ext cx="11118000" cy="81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Порівняймо</a:t>
            </a:r>
            <a:endParaRPr b="1" sz="2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3" name="Google Shape;383;p34"/>
          <p:cNvSpPr txBox="1"/>
          <p:nvPr/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1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aphicFrame>
        <p:nvGraphicFramePr>
          <p:cNvPr id="384" name="Google Shape;384;p34"/>
          <p:cNvGraphicFramePr/>
          <p:nvPr/>
        </p:nvGraphicFramePr>
        <p:xfrm>
          <a:off x="537082" y="134623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{DF2B572F-E4F4-4DDC-A7D8-2B1DA90B9D76}</a:tableStyleId>
              </a:tblPr>
              <a:tblGrid>
                <a:gridCol w="1494025"/>
                <a:gridCol w="1716925"/>
                <a:gridCol w="1990575"/>
                <a:gridCol w="3338225"/>
                <a:gridCol w="2578250"/>
              </a:tblGrid>
              <a:tr h="8540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1F1F"/>
                        </a:buClr>
                        <a:buSzPts val="1400"/>
                        <a:buFont typeface="Montserrat"/>
                        <a:buNone/>
                      </a:pPr>
                      <a:r>
                        <a:rPr b="1" lang="uk-UA" sz="1400" u="none" cap="none" strike="noStrike">
                          <a:solidFill>
                            <a:srgbClr val="165A97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Реакція</a:t>
                      </a:r>
                      <a:endParaRPr b="1" sz="1400" u="none" cap="none" strike="noStrike">
                        <a:solidFill>
                          <a:srgbClr val="165A97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64800" marL="0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1F1F"/>
                        </a:buClr>
                        <a:buSzPts val="1400"/>
                        <a:buFont typeface="Montserrat"/>
                        <a:buNone/>
                      </a:pPr>
                      <a:r>
                        <a:rPr b="1" lang="uk-UA" sz="1400" u="none" cap="none" strike="noStrike">
                          <a:solidFill>
                            <a:srgbClr val="165A97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Паливо</a:t>
                      </a:r>
                      <a:endParaRPr sz="1400" u="none" cap="none" strike="noStrike">
                        <a:solidFill>
                          <a:srgbClr val="165A97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64800" marL="0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1F1F"/>
                        </a:buClr>
                        <a:buSzPts val="1400"/>
                        <a:buFont typeface="Montserrat"/>
                        <a:buNone/>
                      </a:pPr>
                      <a:r>
                        <a:rPr b="1" lang="uk-UA" sz="1400" u="none" cap="none" strike="noStrike">
                          <a:solidFill>
                            <a:srgbClr val="165A97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Температура запуску</a:t>
                      </a:r>
                      <a:endParaRPr sz="1400" u="none" cap="none" strike="noStrike">
                        <a:solidFill>
                          <a:srgbClr val="165A97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64800" marL="0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1F1F"/>
                        </a:buClr>
                        <a:buSzPts val="1400"/>
                        <a:buFont typeface="Montserrat"/>
                        <a:buNone/>
                      </a:pPr>
                      <a:r>
                        <a:rPr b="1" lang="uk-UA" sz="1400" u="none" cap="none" strike="noStrike">
                          <a:solidFill>
                            <a:srgbClr val="165A97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Переваги (Плюси)</a:t>
                      </a:r>
                      <a:endParaRPr sz="1400" u="none" cap="none" strike="noStrike">
                        <a:solidFill>
                          <a:srgbClr val="165A97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64800" marL="0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1F1F"/>
                        </a:buClr>
                        <a:buSzPts val="1400"/>
                        <a:buFont typeface="Montserrat"/>
                        <a:buNone/>
                      </a:pPr>
                      <a:r>
                        <a:rPr b="1" lang="uk-UA" sz="1400" u="none" cap="none" strike="noStrike">
                          <a:solidFill>
                            <a:srgbClr val="165A97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Виклики </a:t>
                      </a:r>
                      <a:endParaRPr>
                        <a:solidFill>
                          <a:srgbClr val="165A97"/>
                        </a:solidFill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1F1F"/>
                        </a:buClr>
                        <a:buSzPts val="1400"/>
                        <a:buFont typeface="Montserrat"/>
                        <a:buNone/>
                      </a:pPr>
                      <a:r>
                        <a:rPr b="1" lang="uk-UA" sz="1400" u="none" cap="none" strike="noStrike">
                          <a:solidFill>
                            <a:srgbClr val="165A97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(Мінуси)</a:t>
                      </a:r>
                      <a:endParaRPr sz="1400" u="none" cap="none" strike="noStrike">
                        <a:solidFill>
                          <a:srgbClr val="165A97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64800" marL="0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023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1F1F"/>
                        </a:buClr>
                        <a:buSzPts val="1400"/>
                        <a:buFont typeface="Montserrat"/>
                        <a:buNone/>
                      </a:pPr>
                      <a:r>
                        <a:rPr b="1" lang="uk-UA" sz="1400" u="none" cap="none" strike="noStrike">
                          <a:solidFill>
                            <a:srgbClr val="165A97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D + T</a:t>
                      </a:r>
                      <a:endParaRPr b="1" sz="1400" u="none" cap="none" strike="noStrike">
                        <a:solidFill>
                          <a:srgbClr val="165A97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64800" marL="0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1F1F"/>
                        </a:buClr>
                        <a:buSzPts val="1400"/>
                        <a:buFont typeface="Montserrat"/>
                        <a:buNone/>
                      </a:pPr>
                      <a:r>
                        <a:rPr lang="uk-UA" sz="1400" u="none" cap="none" strike="noStrike">
                          <a:solidFill>
                            <a:srgbClr val="1F1F1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Дейтерій + 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1F1F"/>
                        </a:buClr>
                        <a:buSzPts val="1400"/>
                        <a:buFont typeface="Montserrat"/>
                        <a:buNone/>
                      </a:pPr>
                      <a:r>
                        <a:rPr lang="uk-UA" sz="1400" u="none" cap="none" strike="noStrike">
                          <a:solidFill>
                            <a:srgbClr val="1F1F1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Тритій</a:t>
                      </a:r>
                      <a:endParaRPr/>
                    </a:p>
                  </a:txBody>
                  <a:tcPr marT="0" marB="0" marR="64800" marL="0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1F1F"/>
                        </a:buClr>
                        <a:buSzPts val="1400"/>
                        <a:buFont typeface="Montserrat"/>
                        <a:buNone/>
                      </a:pPr>
                      <a:r>
                        <a:rPr b="1" lang="uk-UA" sz="1400" u="none" cap="none" strike="noStrike">
                          <a:solidFill>
                            <a:srgbClr val="165A97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100 млн °C</a:t>
                      </a:r>
                      <a:endParaRPr sz="1400" u="none" cap="none" strike="noStrike">
                        <a:solidFill>
                          <a:srgbClr val="165A97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64800" marL="0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1F1F"/>
                        </a:buClr>
                        <a:buSzPts val="1400"/>
                        <a:buFont typeface="Montserrat"/>
                        <a:buNone/>
                      </a:pPr>
                      <a:r>
                        <a:rPr lang="uk-UA" sz="1400" u="none" cap="none" strike="noStrike">
                          <a:solidFill>
                            <a:srgbClr val="1F1F1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Най</a:t>
                      </a:r>
                      <a:r>
                        <a:rPr lang="uk-UA">
                          <a:solidFill>
                            <a:srgbClr val="1F1F1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простіша</a:t>
                      </a:r>
                      <a:r>
                        <a:rPr lang="uk-UA" sz="1400" u="none" cap="none" strike="noStrike">
                          <a:solidFill>
                            <a:srgbClr val="1F1F1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для запуску; </a:t>
                      </a:r>
                      <a:br>
                        <a:rPr lang="uk-UA" sz="1400" u="none" cap="none" strike="noStrike">
                          <a:solidFill>
                            <a:srgbClr val="1F1F1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</a:br>
                      <a:r>
                        <a:rPr lang="uk-UA" sz="1400" u="none" cap="none" strike="noStrike">
                          <a:solidFill>
                            <a:srgbClr val="1F1F1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виділяє багато енергії</a:t>
                      </a:r>
                      <a:endParaRPr/>
                    </a:p>
                  </a:txBody>
                  <a:tcPr marT="0" marB="0" marR="64800" marL="0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1F1F"/>
                        </a:buClr>
                        <a:buSzPts val="1400"/>
                        <a:buFont typeface="Montserrat"/>
                        <a:buNone/>
                      </a:pPr>
                      <a:r>
                        <a:rPr lang="uk-UA" sz="1400" u="none" cap="none" strike="noStrike">
                          <a:solidFill>
                            <a:srgbClr val="1F1F1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Випускає нейтрони, </a:t>
                      </a:r>
                      <a:br>
                        <a:rPr lang="uk-UA" sz="1400" u="none" cap="none" strike="noStrike">
                          <a:solidFill>
                            <a:srgbClr val="1F1F1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</a:br>
                      <a:r>
                        <a:rPr lang="uk-UA" sz="1400" u="none" cap="none" strike="noStrike">
                          <a:solidFill>
                            <a:srgbClr val="1F1F1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що створюють радіаці</a:t>
                      </a:r>
                      <a:r>
                        <a:rPr lang="uk-UA">
                          <a:solidFill>
                            <a:srgbClr val="1F1F1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ю</a:t>
                      </a:r>
                      <a:r>
                        <a:rPr lang="uk-UA" sz="1400" u="none" cap="none" strike="noStrike">
                          <a:solidFill>
                            <a:srgbClr val="1F1F1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; тритій дуже дорогий</a:t>
                      </a:r>
                      <a:endParaRPr>
                        <a:solidFill>
                          <a:srgbClr val="1F1F1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1F1F"/>
                        </a:buClr>
                        <a:buSzPts val="1400"/>
                        <a:buFont typeface="Montserrat"/>
                        <a:buNone/>
                      </a:pPr>
                      <a:r>
                        <a:rPr lang="uk-UA" sz="1400" u="none" cap="none" strike="noStrike">
                          <a:solidFill>
                            <a:srgbClr val="1F1F1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і рідкісний</a:t>
                      </a:r>
                      <a:endParaRPr/>
                    </a:p>
                  </a:txBody>
                  <a:tcPr marT="0" marB="0" marR="64800" marL="0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023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1F1F"/>
                        </a:buClr>
                        <a:buSzPts val="1400"/>
                        <a:buFont typeface="Montserrat"/>
                        <a:buNone/>
                      </a:pPr>
                      <a:r>
                        <a:rPr b="1" lang="uk-UA" sz="1400" u="none" cap="none" strike="noStrike">
                          <a:solidFill>
                            <a:srgbClr val="165A97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D + D</a:t>
                      </a:r>
                      <a:endParaRPr b="1" sz="1400" u="none" cap="none" strike="noStrike">
                        <a:solidFill>
                          <a:srgbClr val="165A97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64800" marL="0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1F1F"/>
                        </a:buClr>
                        <a:buSzPts val="1400"/>
                        <a:buFont typeface="Montserrat"/>
                        <a:buNone/>
                      </a:pPr>
                      <a:r>
                        <a:rPr lang="uk-UA" sz="1400" u="none" cap="none" strike="noStrike">
                          <a:solidFill>
                            <a:srgbClr val="1F1F1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Дейтерій + Дейтерій</a:t>
                      </a:r>
                      <a:endParaRPr/>
                    </a:p>
                  </a:txBody>
                  <a:tcPr marT="0" marB="0" marR="64800" marL="0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1F1F"/>
                        </a:buClr>
                        <a:buSzPts val="1400"/>
                        <a:buFont typeface="Montserrat"/>
                        <a:buNone/>
                      </a:pPr>
                      <a:r>
                        <a:rPr b="1" lang="uk-UA" sz="1400" u="none" cap="none" strike="noStrike">
                          <a:solidFill>
                            <a:srgbClr val="165A97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400–500 млн °C</a:t>
                      </a:r>
                      <a:endParaRPr sz="1400" u="none" cap="none" strike="noStrike">
                        <a:solidFill>
                          <a:srgbClr val="165A97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64800" marL="0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1F1F"/>
                        </a:buClr>
                        <a:buSzPts val="1400"/>
                        <a:buFont typeface="Montserrat"/>
                        <a:buNone/>
                      </a:pPr>
                      <a:r>
                        <a:rPr lang="uk-UA" sz="1400" u="none" cap="none" strike="noStrike">
                          <a:solidFill>
                            <a:srgbClr val="1F1F1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Паливо можна брати прямо </a:t>
                      </a:r>
                      <a:br>
                        <a:rPr lang="uk-UA" sz="1400" u="none" cap="none" strike="noStrike">
                          <a:solidFill>
                            <a:srgbClr val="1F1F1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</a:br>
                      <a:r>
                        <a:rPr lang="uk-UA" sz="1400" u="none" cap="none" strike="noStrike">
                          <a:solidFill>
                            <a:srgbClr val="1F1F1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з океану</a:t>
                      </a:r>
                      <a:r>
                        <a:rPr lang="uk-UA">
                          <a:solidFill>
                            <a:srgbClr val="1F1F1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, </a:t>
                      </a:r>
                      <a:r>
                        <a:rPr lang="uk-UA" sz="1400" u="none" cap="none" strike="noStrike">
                          <a:solidFill>
                            <a:srgbClr val="1F1F1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воно практичне невичерпне</a:t>
                      </a:r>
                      <a:endParaRPr/>
                    </a:p>
                  </a:txBody>
                  <a:tcPr marT="0" marB="0" marR="64800" marL="0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1F1F"/>
                        </a:buClr>
                        <a:buSzPts val="1400"/>
                        <a:buFont typeface="Montserrat"/>
                        <a:buNone/>
                      </a:pPr>
                      <a:r>
                        <a:rPr lang="uk-UA" sz="1400" u="none" cap="none" strike="noStrike">
                          <a:solidFill>
                            <a:srgbClr val="1F1F1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Потребує набагато </a:t>
                      </a:r>
                      <a:br>
                        <a:rPr lang="uk-UA" sz="1400" u="none" cap="none" strike="noStrike">
                          <a:solidFill>
                            <a:srgbClr val="1F1F1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</a:br>
                      <a:r>
                        <a:rPr lang="uk-UA" sz="1400" u="none" cap="none" strike="noStrike">
                          <a:solidFill>
                            <a:srgbClr val="1F1F1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вищих температур, </a:t>
                      </a:r>
                      <a:br>
                        <a:rPr lang="uk-UA" sz="1400" u="none" cap="none" strike="noStrike">
                          <a:solidFill>
                            <a:srgbClr val="1F1F1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</a:br>
                      <a:r>
                        <a:rPr lang="uk-UA" sz="1400" u="none" cap="none" strike="noStrike">
                          <a:solidFill>
                            <a:srgbClr val="1F1F1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ніж D</a:t>
                      </a:r>
                      <a:r>
                        <a:rPr lang="uk-UA">
                          <a:solidFill>
                            <a:srgbClr val="1F1F1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–</a:t>
                      </a:r>
                      <a:r>
                        <a:rPr lang="uk-UA" sz="1400" u="none" cap="none" strike="noStrike">
                          <a:solidFill>
                            <a:srgbClr val="1F1F1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 реакція</a:t>
                      </a:r>
                      <a:endParaRPr/>
                    </a:p>
                  </a:txBody>
                  <a:tcPr marT="0" marB="0" marR="64800" marL="0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023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1F1F"/>
                        </a:buClr>
                        <a:buSzPts val="1400"/>
                        <a:buFont typeface="Montserrat"/>
                        <a:buNone/>
                      </a:pPr>
                      <a:r>
                        <a:rPr b="1" lang="uk-UA" sz="1400" u="none" cap="none" strike="noStrike">
                          <a:solidFill>
                            <a:srgbClr val="165A97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D + He</a:t>
                      </a:r>
                      <a:r>
                        <a:rPr b="1" lang="uk-UA">
                          <a:solidFill>
                            <a:srgbClr val="165A97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–</a:t>
                      </a:r>
                      <a:r>
                        <a:rPr b="1" lang="uk-UA" sz="1400" u="none" cap="none" strike="noStrike">
                          <a:solidFill>
                            <a:srgbClr val="165A97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</a:t>
                      </a:r>
                      <a:endParaRPr b="1" sz="1400" u="none" cap="none" strike="noStrike">
                        <a:solidFill>
                          <a:srgbClr val="165A97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64800" marL="0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1F1F"/>
                        </a:buClr>
                        <a:buSzPts val="1400"/>
                        <a:buFont typeface="Montserrat"/>
                        <a:buNone/>
                      </a:pPr>
                      <a:r>
                        <a:rPr lang="uk-UA" sz="1400" u="none" cap="none" strike="noStrike">
                          <a:solidFill>
                            <a:srgbClr val="1F1F1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Дейтерій +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1F1F"/>
                        </a:buClr>
                        <a:buSzPts val="1400"/>
                        <a:buFont typeface="Montserrat"/>
                        <a:buNone/>
                      </a:pPr>
                      <a:r>
                        <a:rPr lang="uk-UA" sz="1400" u="none" cap="none" strike="noStrike">
                          <a:solidFill>
                            <a:srgbClr val="1F1F1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Гелій-3</a:t>
                      </a:r>
                      <a:endParaRPr/>
                    </a:p>
                  </a:txBody>
                  <a:tcPr marT="0" marB="0" marR="64800" marL="0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1F1F"/>
                        </a:buClr>
                        <a:buSzPts val="1400"/>
                        <a:buFont typeface="Montserrat"/>
                        <a:buNone/>
                      </a:pPr>
                      <a:r>
                        <a:rPr b="1" lang="uk-UA" sz="1400" u="none" cap="none" strike="noStrike">
                          <a:solidFill>
                            <a:srgbClr val="165A97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500–600 млн °C</a:t>
                      </a:r>
                      <a:endParaRPr sz="1400" u="none" cap="none" strike="noStrike">
                        <a:solidFill>
                          <a:srgbClr val="165A97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64800" marL="0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1F1F"/>
                        </a:buClr>
                        <a:buSzPts val="1400"/>
                        <a:buFont typeface="Montserrat"/>
                        <a:buNone/>
                      </a:pPr>
                      <a:r>
                        <a:rPr lang="uk-UA" sz="1400" u="none" cap="none" strike="noStrike">
                          <a:solidFill>
                            <a:srgbClr val="1F1F1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Майже не створює </a:t>
                      </a:r>
                      <a:br>
                        <a:rPr lang="uk-UA" sz="1400" u="none" cap="none" strike="noStrike">
                          <a:solidFill>
                            <a:srgbClr val="1F1F1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</a:br>
                      <a:r>
                        <a:rPr lang="uk-UA" sz="1400" u="none" cap="none" strike="noStrike">
                          <a:solidFill>
                            <a:srgbClr val="1F1F1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радіоактивного </a:t>
                      </a:r>
                      <a:br>
                        <a:rPr lang="uk-UA" sz="1400" u="none" cap="none" strike="noStrike">
                          <a:solidFill>
                            <a:srgbClr val="1F1F1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</a:br>
                      <a:r>
                        <a:rPr lang="uk-UA" sz="1400" u="none" cap="none" strike="noStrike">
                          <a:solidFill>
                            <a:srgbClr val="1F1F1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випромінювання</a:t>
                      </a:r>
                      <a:r>
                        <a:rPr lang="uk-UA">
                          <a:solidFill>
                            <a:srgbClr val="1F1F1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, виробляє </a:t>
                      </a:r>
                      <a:br>
                        <a:rPr lang="uk-UA">
                          <a:solidFill>
                            <a:srgbClr val="1F1F1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</a:br>
                      <a:r>
                        <a:rPr lang="uk-UA" sz="1400" u="none" cap="none" strike="noStrike">
                          <a:solidFill>
                            <a:srgbClr val="1F1F1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мало нейтрон</a:t>
                      </a:r>
                      <a:r>
                        <a:rPr lang="uk-UA">
                          <a:solidFill>
                            <a:srgbClr val="1F1F1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ів</a:t>
                      </a:r>
                      <a:endParaRPr/>
                    </a:p>
                  </a:txBody>
                  <a:tcPr marT="0" marB="0" marR="64800" marL="0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1F1F"/>
                        </a:buClr>
                        <a:buSzPts val="1400"/>
                        <a:buFont typeface="Montserrat"/>
                        <a:buNone/>
                      </a:pPr>
                      <a:r>
                        <a:rPr lang="uk-UA" sz="1400" u="none" cap="none" strike="noStrike">
                          <a:solidFill>
                            <a:srgbClr val="1F1F1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Гелій-3 майже відсутній </a:t>
                      </a:r>
                      <a:br>
                        <a:rPr lang="uk-UA" sz="1400" u="none" cap="none" strike="noStrike">
                          <a:solidFill>
                            <a:srgbClr val="1F1F1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</a:br>
                      <a:r>
                        <a:rPr lang="uk-UA" sz="1400" u="none" cap="none" strike="noStrike">
                          <a:solidFill>
                            <a:srgbClr val="1F1F1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на Землі (треба видобувати на Місяці)</a:t>
                      </a:r>
                      <a:endParaRPr/>
                    </a:p>
                  </a:txBody>
                  <a:tcPr marT="0" marB="0" marR="64800" marL="0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506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1F1F"/>
                        </a:buClr>
                        <a:buSzPts val="1400"/>
                        <a:buFont typeface="Montserrat"/>
                        <a:buNone/>
                      </a:pPr>
                      <a:r>
                        <a:rPr b="1" lang="uk-UA" sz="1400" u="none" cap="none" strike="noStrike">
                          <a:solidFill>
                            <a:srgbClr val="165A97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 + B</a:t>
                      </a:r>
                      <a:r>
                        <a:rPr b="1" lang="uk-UA">
                          <a:solidFill>
                            <a:srgbClr val="165A97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–</a:t>
                      </a:r>
                      <a:r>
                        <a:rPr b="1" lang="uk-UA" sz="1400" u="none" cap="none" strike="noStrike">
                          <a:solidFill>
                            <a:srgbClr val="165A97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11</a:t>
                      </a:r>
                      <a:endParaRPr b="1" sz="1400" u="none" cap="none" strike="noStrike">
                        <a:solidFill>
                          <a:srgbClr val="165A97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64800" marL="0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1F1F"/>
                        </a:buClr>
                        <a:buSzPts val="1400"/>
                        <a:buFont typeface="Montserrat"/>
                        <a:buNone/>
                      </a:pPr>
                      <a:r>
                        <a:rPr lang="uk-UA" sz="1400" u="none" cap="none" strike="noStrike">
                          <a:solidFill>
                            <a:srgbClr val="1F1F1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Протон + 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1F1F"/>
                        </a:buClr>
                        <a:buSzPts val="1400"/>
                        <a:buFont typeface="Montserrat"/>
                        <a:buNone/>
                      </a:pPr>
                      <a:r>
                        <a:rPr lang="uk-UA" sz="1400" u="none" cap="none" strike="noStrike">
                          <a:solidFill>
                            <a:srgbClr val="1F1F1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Бор</a:t>
                      </a:r>
                      <a:r>
                        <a:rPr lang="uk-UA">
                          <a:solidFill>
                            <a:srgbClr val="1F1F1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–</a:t>
                      </a:r>
                      <a:r>
                        <a:rPr lang="uk-UA" sz="1400" u="none" cap="none" strike="noStrike">
                          <a:solidFill>
                            <a:srgbClr val="1F1F1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11</a:t>
                      </a:r>
                      <a:endParaRPr/>
                    </a:p>
                  </a:txBody>
                  <a:tcPr marT="0" marB="0" marR="64800" marL="0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1F1F"/>
                        </a:buClr>
                        <a:buSzPts val="1400"/>
                        <a:buFont typeface="Montserrat"/>
                        <a:buNone/>
                      </a:pPr>
                      <a:r>
                        <a:rPr b="1" lang="uk-UA" sz="1400" u="none" cap="none" strike="noStrike">
                          <a:solidFill>
                            <a:srgbClr val="165A97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&gt; 1 млрд °C</a:t>
                      </a:r>
                      <a:endParaRPr sz="1400" u="none" cap="none" strike="noStrike">
                        <a:solidFill>
                          <a:srgbClr val="165A97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0" marB="0" marR="64800" marL="0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1F1F"/>
                        </a:buClr>
                        <a:buSzPts val="1400"/>
                        <a:buFont typeface="Montserrat"/>
                        <a:buNone/>
                      </a:pPr>
                      <a:r>
                        <a:rPr b="1" lang="uk-UA" sz="1400" u="none" cap="none" strike="noStrike">
                          <a:solidFill>
                            <a:srgbClr val="00A3DA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Безнейтронна</a:t>
                      </a:r>
                      <a:r>
                        <a:rPr lang="uk-UA" sz="1400" u="none" cap="none" strike="noStrike">
                          <a:solidFill>
                            <a:srgbClr val="00A3DA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: </a:t>
                      </a:r>
                      <a:r>
                        <a:rPr lang="uk-UA" sz="1400" u="none" cap="none" strike="noStrike">
                          <a:solidFill>
                            <a:srgbClr val="1F1F1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енергію можна перетворювати на </a:t>
                      </a:r>
                      <a:r>
                        <a:rPr lang="uk-UA">
                          <a:solidFill>
                            <a:srgbClr val="1F1F1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електрику</a:t>
                      </a:r>
                      <a:r>
                        <a:rPr lang="uk-UA" sz="1400" u="none" cap="none" strike="noStrike">
                          <a:solidFill>
                            <a:srgbClr val="1F1F1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</a:t>
                      </a:r>
                      <a:br>
                        <a:rPr lang="uk-UA" sz="1400" u="none" cap="none" strike="noStrike">
                          <a:solidFill>
                            <a:srgbClr val="1F1F1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</a:br>
                      <a:r>
                        <a:rPr lang="uk-UA" sz="1400" u="none" cap="none" strike="noStrike">
                          <a:solidFill>
                            <a:srgbClr val="1F1F1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без нагріву турбін</a:t>
                      </a:r>
                      <a:endParaRPr/>
                    </a:p>
                  </a:txBody>
                  <a:tcPr marT="0" marB="0" marR="64800" marL="0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F1F1F"/>
                        </a:buClr>
                        <a:buSzPts val="1400"/>
                        <a:buFont typeface="Montserrat"/>
                        <a:buNone/>
                      </a:pPr>
                      <a:r>
                        <a:rPr lang="uk-UA" sz="1400" u="none" cap="none" strike="noStrike">
                          <a:solidFill>
                            <a:srgbClr val="1F1F1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Потребує екстремальних температур, які важко </a:t>
                      </a:r>
                      <a:r>
                        <a:rPr lang="uk-UA">
                          <a:solidFill>
                            <a:srgbClr val="1F1F1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в</a:t>
                      </a:r>
                      <a:r>
                        <a:rPr lang="uk-UA" sz="1400" u="none" cap="none" strike="noStrike">
                          <a:solidFill>
                            <a:srgbClr val="1F1F1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тримати в реакторі</a:t>
                      </a:r>
                      <a:endParaRPr/>
                    </a:p>
                  </a:txBody>
                  <a:tcPr marT="0" marB="0" marR="64800" marL="0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35"/>
          <p:cNvSpPr/>
          <p:nvPr/>
        </p:nvSpPr>
        <p:spPr>
          <a:xfrm>
            <a:off x="537071" y="0"/>
            <a:ext cx="11118000" cy="5367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35"/>
          <p:cNvSpPr txBox="1"/>
          <p:nvPr/>
        </p:nvSpPr>
        <p:spPr>
          <a:xfrm>
            <a:off x="537075" y="1552575"/>
            <a:ext cx="6394800" cy="34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65A97"/>
              </a:buClr>
              <a:buSzPts val="2200"/>
              <a:buFont typeface="Montserrat"/>
              <a:buAutoNum type="arabicPeriod"/>
            </a:pPr>
            <a:r>
              <a:rPr b="1" lang="uk-UA" sz="220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Проблема контейнера</a:t>
            </a:r>
            <a:r>
              <a:rPr b="1" lang="uk-UA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uk-UA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— немає матеріалу, здатного витримати температуру десятки мільйонів градусів Цельсія. </a:t>
            </a:r>
            <a:endParaRPr sz="22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b="1" lang="uk-UA" sz="220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Магнітна пастка (Токамак)</a:t>
            </a:r>
            <a:r>
              <a:rPr b="1" lang="uk-UA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uk-UA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тримає розпечений газ (плазму) не стінками, а магнітним полем у повітрі, щоб він не торкався стінок. </a:t>
            </a:r>
            <a:endParaRPr b="1" sz="2200">
              <a:solidFill>
                <a:srgbClr val="165A9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1" name="Google Shape;391;p35"/>
          <p:cNvSpPr txBox="1"/>
          <p:nvPr/>
        </p:nvSpPr>
        <p:spPr>
          <a:xfrm>
            <a:off x="537067" y="694067"/>
            <a:ext cx="11118000" cy="81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Чому досі немає термоядерних електростанцій?</a:t>
            </a:r>
            <a:endParaRPr b="1" sz="2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2" name="Google Shape;392;p35"/>
          <p:cNvSpPr/>
          <p:nvPr/>
        </p:nvSpPr>
        <p:spPr>
          <a:xfrm>
            <a:off x="10873648" y="6331944"/>
            <a:ext cx="1318500" cy="536700"/>
          </a:xfrm>
          <a:prstGeom prst="rect">
            <a:avLst/>
          </a:prstGeom>
          <a:solidFill>
            <a:srgbClr val="00A3D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35"/>
          <p:cNvSpPr txBox="1"/>
          <p:nvPr/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1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94" name="Google Shape;394;p35" title="shutterstock_2122119077.jpg"/>
          <p:cNvPicPr preferRelativeResize="0"/>
          <p:nvPr/>
        </p:nvPicPr>
        <p:blipFill rotWithShape="1">
          <a:blip r:embed="rId3">
            <a:alphaModFix/>
          </a:blip>
          <a:srcRect b="0" l="1644" r="1644" t="0"/>
          <a:stretch/>
        </p:blipFill>
        <p:spPr>
          <a:xfrm>
            <a:off x="7000289" y="1714706"/>
            <a:ext cx="4818084" cy="2802194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35"/>
          <p:cNvSpPr txBox="1"/>
          <p:nvPr/>
        </p:nvSpPr>
        <p:spPr>
          <a:xfrm>
            <a:off x="537075" y="5035175"/>
            <a:ext cx="11016600" cy="9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165A97"/>
              </a:buClr>
              <a:buSzPts val="2200"/>
              <a:buFont typeface="Montserrat"/>
              <a:buAutoNum type="arabicPeriod" startAt="2"/>
            </a:pPr>
            <a:r>
              <a:rPr b="1" lang="uk-UA" sz="220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Енергетичний баланс</a:t>
            </a:r>
            <a:r>
              <a:rPr b="1" lang="uk-UA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uk-UA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— поки що </a:t>
            </a:r>
            <a:r>
              <a:rPr lang="uk-UA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 розігрів плазми </a:t>
            </a:r>
            <a:r>
              <a:rPr lang="uk-UA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витрачається значно більше енергії, ніж виділяється від реакції. </a:t>
            </a:r>
            <a:endParaRPr/>
          </a:p>
        </p:txBody>
      </p:sp>
      <p:pic>
        <p:nvPicPr>
          <p:cNvPr descr="Ein Bild, das Schrift, Text, Grafiken, Logo enthält.&#10;&#10;Automatisch generierte Beschreibung" id="396" name="Google Shape;396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5135" y="6104927"/>
            <a:ext cx="1238784" cy="664937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35"/>
          <p:cNvSpPr txBox="1"/>
          <p:nvPr/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000">
                <a:solidFill>
                  <a:srgbClr val="757575"/>
                </a:solidFill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1200">
              <a:solidFill>
                <a:srgbClr val="757575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6"/>
          <p:cNvSpPr/>
          <p:nvPr/>
        </p:nvSpPr>
        <p:spPr>
          <a:xfrm>
            <a:off x="537071" y="0"/>
            <a:ext cx="11118000" cy="5367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36"/>
          <p:cNvSpPr txBox="1"/>
          <p:nvPr/>
        </p:nvSpPr>
        <p:spPr>
          <a:xfrm>
            <a:off x="537075" y="1552575"/>
            <a:ext cx="11118000" cy="22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00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D–T (Дейтерій–Тритій)</a:t>
            </a:r>
            <a:r>
              <a:rPr b="1" lang="uk-UA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uk-UA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— це «синиця в руках».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uk-UA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Ми вже вміємо запускати цю реакцію, і саме на ній працюватиме міжнародний реактор ITER.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b="1" lang="uk-UA" sz="200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Магнітна пастка (Токамак)</a:t>
            </a:r>
            <a:r>
              <a:rPr b="1" lang="uk-UA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uk-UA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тримає розпечений газ (плазму) не стінками, </a:t>
            </a:r>
            <a:br>
              <a:rPr lang="uk-UA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 магнітним полем у повітрі, щоб він не торкався стінок. 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4" name="Google Shape;404;p36"/>
          <p:cNvSpPr txBox="1"/>
          <p:nvPr/>
        </p:nvSpPr>
        <p:spPr>
          <a:xfrm>
            <a:off x="537067" y="694067"/>
            <a:ext cx="11118000" cy="81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Чому вчені обирають різні шляхи?</a:t>
            </a:r>
            <a:endParaRPr b="1" sz="2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5" name="Google Shape;405;p36"/>
          <p:cNvSpPr/>
          <p:nvPr/>
        </p:nvSpPr>
        <p:spPr>
          <a:xfrm>
            <a:off x="10873648" y="6331944"/>
            <a:ext cx="1318500" cy="536700"/>
          </a:xfrm>
          <a:prstGeom prst="rect">
            <a:avLst/>
          </a:prstGeom>
          <a:solidFill>
            <a:srgbClr val="00A3D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36"/>
          <p:cNvSpPr txBox="1"/>
          <p:nvPr/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1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7" name="Google Shape;407;p36"/>
          <p:cNvSpPr txBox="1"/>
          <p:nvPr/>
        </p:nvSpPr>
        <p:spPr>
          <a:xfrm>
            <a:off x="537075" y="3859500"/>
            <a:ext cx="10559700" cy="16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00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Безнейтронний синтез (p–B-11)</a:t>
            </a:r>
            <a:r>
              <a:rPr b="1" lang="uk-UA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uk-UA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— це «журавель у небі». 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uk-UA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Якщо ми його опануємо, електростанції стануть абсолютно чистими, компактними та зможуть працювати прямо в центрах міст, </a:t>
            </a:r>
            <a:br>
              <a:rPr lang="uk-UA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оскільки вони не створюватимуть небезпечного випромінювання.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Ein Bild, das Schrift, Text, Grafiken, Logo enthält.&#10;&#10;Automatisch generierte Beschreibung" id="408" name="Google Shape;408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5135" y="6104927"/>
            <a:ext cx="1238784" cy="6649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Ballon, Clipart, Darstellung, Cartoon enthält.&#10;&#10;Automatisch generierte Beschreibung" id="409" name="Google Shape;409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10174528" y="4330149"/>
            <a:ext cx="1522450" cy="2030700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36"/>
          <p:cNvSpPr txBox="1"/>
          <p:nvPr/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000">
                <a:solidFill>
                  <a:srgbClr val="757575"/>
                </a:solidFill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1200">
              <a:solidFill>
                <a:srgbClr val="757575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05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05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Ein Bild, das Schrift, Text, Grafiken, Logo enthält.&#10;&#10;Automatisch generierte Beschreibung" id="416" name="Google Shape;416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5135" y="6104927"/>
            <a:ext cx="1238786" cy="664937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37"/>
          <p:cNvSpPr txBox="1"/>
          <p:nvPr/>
        </p:nvSpPr>
        <p:spPr>
          <a:xfrm>
            <a:off x="537067" y="694067"/>
            <a:ext cx="11118000" cy="81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Робота в групах</a:t>
            </a:r>
            <a:endParaRPr b="1" sz="2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8" name="Google Shape;418;p37"/>
          <p:cNvSpPr txBox="1"/>
          <p:nvPr/>
        </p:nvSpPr>
        <p:spPr>
          <a:xfrm>
            <a:off x="537075" y="1552575"/>
            <a:ext cx="10600200" cy="20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uk-UA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Уявіть, що ви — інвестор. </a:t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uk-UA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Ви вкладете гроші в технологію, яка працює вже зараз, але потребує дорогого палива (D–T), чи в ту,  що потребує видобутку палива на Місяці (D–He-3), але є екологічно ідеальною?</a:t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Ein Bild, das Zeichnung, Darstellung, Clipart, Cartoon enthält.&#10;&#10;Automatisch generierte Beschreibung" id="419" name="Google Shape;419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492722" y="4049998"/>
            <a:ext cx="2797700" cy="2605925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37"/>
          <p:cNvSpPr txBox="1"/>
          <p:nvPr/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000">
                <a:solidFill>
                  <a:srgbClr val="757575"/>
                </a:solidFill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1200">
              <a:solidFill>
                <a:srgbClr val="757575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38"/>
          <p:cNvSpPr/>
          <p:nvPr/>
        </p:nvSpPr>
        <p:spPr>
          <a:xfrm>
            <a:off x="537071" y="0"/>
            <a:ext cx="11118000" cy="5367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38"/>
          <p:cNvSpPr txBox="1"/>
          <p:nvPr>
            <p:ph type="title"/>
          </p:nvPr>
        </p:nvSpPr>
        <p:spPr>
          <a:xfrm>
            <a:off x="838200" y="694065"/>
            <a:ext cx="10101600" cy="81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 SemiBold"/>
              <a:buNone/>
            </a:pPr>
            <a:r>
              <a:rPr b="1" lang="uk-UA" sz="3200">
                <a:latin typeface="Montserrat SemiBold"/>
                <a:ea typeface="Montserrat SemiBold"/>
                <a:cs typeface="Montserrat SemiBold"/>
                <a:sym typeface="Montserrat SemiBold"/>
              </a:rPr>
              <a:t>Рефлексія </a:t>
            </a:r>
            <a:r>
              <a:rPr b="1" lang="uk-UA" sz="3200">
                <a:latin typeface="Montserrat SemiBold"/>
                <a:ea typeface="Montserrat SemiBold"/>
                <a:cs typeface="Montserrat SemiBold"/>
                <a:sym typeface="Montserrat SemiBold"/>
              </a:rPr>
              <a:t>«Енергетичний прогноз 2050» </a:t>
            </a:r>
            <a:endParaRPr b="1" sz="32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27" name="Google Shape;427;p38"/>
          <p:cNvSpPr txBox="1"/>
          <p:nvPr/>
        </p:nvSpPr>
        <p:spPr>
          <a:xfrm>
            <a:off x="838200" y="1432700"/>
            <a:ext cx="7117200" cy="41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uk-UA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Напишіть одним реченням свій прогноз:</a:t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uk-UA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«У 2050 р. Україна </a:t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uk-UA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відмовиться від ... </a:t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uk-UA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 користь ... , </a:t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uk-UA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тому що...»</a:t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28" name="Google Shape;428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85532" y="2120419"/>
            <a:ext cx="7069394" cy="3859171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38"/>
          <p:cNvSpPr/>
          <p:nvPr/>
        </p:nvSpPr>
        <p:spPr>
          <a:xfrm>
            <a:off x="10873648" y="6331944"/>
            <a:ext cx="1318500" cy="536700"/>
          </a:xfrm>
          <a:prstGeom prst="rect">
            <a:avLst/>
          </a:prstGeom>
          <a:solidFill>
            <a:srgbClr val="00A3D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38"/>
          <p:cNvSpPr txBox="1"/>
          <p:nvPr/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1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Ein Bild, das Schrift, Text, Grafiken, Logo enthält.&#10;&#10;Automatisch generierte Beschreibung" id="431" name="Google Shape;431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5135" y="6104927"/>
            <a:ext cx="1238784" cy="664937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38"/>
          <p:cNvSpPr txBox="1"/>
          <p:nvPr/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000">
                <a:solidFill>
                  <a:srgbClr val="757575"/>
                </a:solidFill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1200">
              <a:solidFill>
                <a:srgbClr val="757575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39"/>
          <p:cNvSpPr/>
          <p:nvPr/>
        </p:nvSpPr>
        <p:spPr>
          <a:xfrm>
            <a:off x="10873648" y="6331944"/>
            <a:ext cx="1318500" cy="537300"/>
          </a:xfrm>
          <a:prstGeom prst="rect">
            <a:avLst/>
          </a:prstGeom>
          <a:solidFill>
            <a:srgbClr val="00A3D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38" name="Google Shape;438;p39"/>
          <p:cNvSpPr/>
          <p:nvPr/>
        </p:nvSpPr>
        <p:spPr>
          <a:xfrm>
            <a:off x="537071" y="0"/>
            <a:ext cx="11118000" cy="5373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descr="Ein Bild, das Schrift, Text, Grafiken, Logo enthält.&#10;&#10;Automatisch generierte Beschreibung" id="439" name="Google Shape;439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5135" y="6104927"/>
            <a:ext cx="1238785" cy="664936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39"/>
          <p:cNvSpPr txBox="1"/>
          <p:nvPr/>
        </p:nvSpPr>
        <p:spPr>
          <a:xfrm>
            <a:off x="654600" y="1521800"/>
            <a:ext cx="11021700" cy="38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65A97"/>
              </a:buClr>
              <a:buSzPts val="2400"/>
              <a:buFont typeface="Montserrat"/>
              <a:buAutoNum type="arabicPeriod"/>
            </a:pPr>
            <a:r>
              <a:rPr b="1" lang="uk-UA" sz="210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Опрацювати презентацію:</a:t>
            </a:r>
            <a:endParaRPr b="1" sz="2100">
              <a:solidFill>
                <a:srgbClr val="165A9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6195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165A97"/>
              </a:buClr>
              <a:buSzPts val="2100"/>
              <a:buFont typeface="Montserrat"/>
              <a:buChar char="●"/>
            </a:pPr>
            <a:r>
              <a:rPr lang="uk-UA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1) </a:t>
            </a:r>
            <a:r>
              <a:rPr b="1" lang="uk-UA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знати</a:t>
            </a:r>
            <a:r>
              <a:rPr lang="uk-UA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що спільного та відмінного між ядерними реакціями поділу   та термоядерним синтезом;</a:t>
            </a:r>
            <a:endParaRPr sz="2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6195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165A97"/>
              </a:buClr>
              <a:buSzPts val="2100"/>
              <a:buFont typeface="Montserrat"/>
              <a:buChar char="●"/>
            </a:pPr>
            <a:r>
              <a:rPr lang="uk-UA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2) </a:t>
            </a:r>
            <a:r>
              <a:rPr b="1" lang="uk-UA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уміти </a:t>
            </a:r>
            <a:r>
              <a:rPr lang="uk-UA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пояснювати, звідки зорі беруть енергію;</a:t>
            </a:r>
            <a:endParaRPr sz="2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6195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165A97"/>
              </a:buClr>
              <a:buSzPts val="2100"/>
              <a:buFont typeface="Montserrat"/>
              <a:buChar char="●"/>
            </a:pPr>
            <a:r>
              <a:rPr lang="uk-UA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3) </a:t>
            </a:r>
            <a:r>
              <a:rPr b="1" lang="uk-UA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розуміти</a:t>
            </a:r>
            <a:r>
              <a:rPr lang="uk-UA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проблеми, які заважають ученим побудувати термоядерні електростанції. </a:t>
            </a:r>
            <a:endParaRPr sz="2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165A97"/>
              </a:buClr>
              <a:buSzPts val="2400"/>
              <a:buFont typeface="Montserrat"/>
              <a:buAutoNum type="arabicPeriod"/>
            </a:pPr>
            <a:r>
              <a:rPr lang="uk-UA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Виконати письмово в зошиті </a:t>
            </a:r>
            <a:r>
              <a:rPr b="1" lang="uk-UA" sz="210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завдання 3 вправи № 34</a:t>
            </a:r>
            <a:r>
              <a:rPr lang="uk-UA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2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165A97"/>
              </a:buClr>
              <a:buSzPts val="2400"/>
              <a:buFont typeface="Montserrat"/>
              <a:buAutoNum type="arabicPeriod"/>
            </a:pPr>
            <a:r>
              <a:rPr lang="uk-UA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Скориставшись інтернет-ресурсами, </a:t>
            </a:r>
            <a:r>
              <a:rPr b="1" lang="uk-UA" sz="210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дізнатися</a:t>
            </a:r>
            <a:r>
              <a:rPr lang="uk-UA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про елементарні частинки </a:t>
            </a:r>
            <a:r>
              <a:rPr b="1" lang="uk-UA" sz="210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позитрон</a:t>
            </a:r>
            <a:r>
              <a:rPr lang="uk-UA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і </a:t>
            </a:r>
            <a:r>
              <a:rPr b="1" lang="uk-UA" sz="210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нейтрино</a:t>
            </a:r>
            <a:r>
              <a:rPr lang="uk-UA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(що це за частинки та які їхні властивості).</a:t>
            </a:r>
            <a:endParaRPr sz="2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70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t/>
            </a:r>
            <a:endParaRPr sz="2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1" name="Google Shape;441;p39"/>
          <p:cNvSpPr txBox="1"/>
          <p:nvPr/>
        </p:nvSpPr>
        <p:spPr>
          <a:xfrm>
            <a:off x="633367" y="806684"/>
            <a:ext cx="11021700" cy="4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uk-UA" sz="3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Домашнє завдання</a:t>
            </a:r>
            <a:endParaRPr b="1" i="0" sz="32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2" name="Google Shape;442;p39"/>
          <p:cNvSpPr txBox="1"/>
          <p:nvPr/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000">
                <a:solidFill>
                  <a:srgbClr val="757575"/>
                </a:solidFill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1200">
              <a:solidFill>
                <a:srgbClr val="757575"/>
              </a:solidFill>
            </a:endParaRPr>
          </a:p>
        </p:txBody>
      </p:sp>
      <p:sp>
        <p:nvSpPr>
          <p:cNvPr id="443" name="Google Shape;443;p39"/>
          <p:cNvSpPr txBox="1"/>
          <p:nvPr/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40"/>
          <p:cNvSpPr/>
          <p:nvPr/>
        </p:nvSpPr>
        <p:spPr>
          <a:xfrm>
            <a:off x="10873648" y="6331944"/>
            <a:ext cx="1318500" cy="5367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9" name="Google Shape;449;p40"/>
          <p:cNvSpPr txBox="1"/>
          <p:nvPr>
            <p:ph idx="1" type="body"/>
          </p:nvPr>
        </p:nvSpPr>
        <p:spPr>
          <a:xfrm>
            <a:off x="633375" y="1674593"/>
            <a:ext cx="11021700" cy="40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6670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ontserrat"/>
              <a:buAutoNum type="arabicPeriod"/>
            </a:pPr>
            <a:r>
              <a:rPr lang="uk-UA" sz="2400">
                <a:latin typeface="Montserrat"/>
                <a:ea typeface="Montserrat"/>
                <a:cs typeface="Montserrat"/>
                <a:sym typeface="Montserrat"/>
              </a:rPr>
              <a:t>Фізика : підруч. для 9 кл. закл. загал. серед. освіти / [В. Г. Бар’яхтар, Ф. Я. Божинова, С. О. Довгий, М. М. Кірюхін, О. О. Кірюхіна]; за ред. С. О. Довгого. — Харків : Вид-во «Ранок», 2026 — 288 с. : іл</a:t>
            </a:r>
            <a:endParaRPr sz="2400"/>
          </a:p>
          <a:p>
            <a:pPr indent="-266700" lvl="0" marL="22860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ontserrat"/>
              <a:buAutoNum type="arabicPeriod"/>
            </a:pPr>
            <a:r>
              <a:rPr lang="uk-UA" sz="2400">
                <a:latin typeface="Montserrat"/>
                <a:ea typeface="Montserrat"/>
                <a:cs typeface="Montserrat"/>
                <a:sym typeface="Montserrat"/>
              </a:rPr>
              <a:t>Інтернет-ресурс </a:t>
            </a:r>
            <a:r>
              <a:rPr lang="uk-UA" sz="2400" u="sng">
                <a:solidFill>
                  <a:srgbClr val="126082"/>
                </a:solidFill>
                <a:latin typeface="Montserrat"/>
                <a:ea typeface="Montserrat"/>
                <a:cs typeface="Montserrat"/>
                <a:sym typeface="Montserrat"/>
              </a:rPr>
              <a:t>https://ua.izzi.digital/#/</a:t>
            </a:r>
            <a:r>
              <a:rPr lang="uk-UA" sz="2400">
                <a:solidFill>
                  <a:srgbClr val="0A739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2400">
              <a:solidFill>
                <a:srgbClr val="0A739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66700" lvl="0" marL="228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ontserrat"/>
              <a:buAutoNum type="arabicPeriod"/>
            </a:pPr>
            <a:r>
              <a:rPr lang="uk-UA" sz="2400">
                <a:latin typeface="Montserrat"/>
                <a:ea typeface="Montserrat"/>
                <a:cs typeface="Montserrat"/>
                <a:sym typeface="Montserrat"/>
              </a:rPr>
              <a:t>Інтернет-ресурс </a:t>
            </a:r>
            <a:r>
              <a:rPr lang="uk-UA" sz="2400" u="sng">
                <a:solidFill>
                  <a:srgbClr val="126082"/>
                </a:solid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Wikipedia https://uk.wikipedia.org › wiki</a:t>
            </a:r>
            <a:endParaRPr sz="2400">
              <a:solidFill>
                <a:srgbClr val="12608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1300"/>
              </a:spcBef>
              <a:spcAft>
                <a:spcPts val="130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0" name="Google Shape;450;p40"/>
          <p:cNvSpPr/>
          <p:nvPr/>
        </p:nvSpPr>
        <p:spPr>
          <a:xfrm>
            <a:off x="537071" y="0"/>
            <a:ext cx="11118000" cy="5367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1" name="Google Shape;451;p40"/>
          <p:cNvSpPr txBox="1"/>
          <p:nvPr/>
        </p:nvSpPr>
        <p:spPr>
          <a:xfrm>
            <a:off x="838200" y="694065"/>
            <a:ext cx="10101600" cy="81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uk-UA" sz="3200" u="none" cap="none" strike="noStrik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Список використаних джерел</a:t>
            </a:r>
            <a:endParaRPr b="1" i="0" sz="3200" u="none" cap="none" strike="noStrike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descr="Ein Bild, das Schrift, Text, Grafiken, Logo enthält.&#10;&#10;Automatisch generierte Beschreibung" id="452" name="Google Shape;452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5135" y="6104927"/>
            <a:ext cx="1238664" cy="664872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40"/>
          <p:cNvSpPr txBox="1"/>
          <p:nvPr/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000">
                <a:solidFill>
                  <a:srgbClr val="757575"/>
                </a:solidFill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1200">
              <a:solidFill>
                <a:srgbClr val="757575"/>
              </a:solidFill>
            </a:endParaRPr>
          </a:p>
        </p:txBody>
      </p:sp>
      <p:sp>
        <p:nvSpPr>
          <p:cNvPr id="454" name="Google Shape;454;p40"/>
          <p:cNvSpPr txBox="1"/>
          <p:nvPr/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100">
                <a:solidFill>
                  <a:srgbClr val="767676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100">
              <a:solidFill>
                <a:srgbClr val="76767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5"/>
          <p:cNvSpPr/>
          <p:nvPr/>
        </p:nvSpPr>
        <p:spPr>
          <a:xfrm>
            <a:off x="10873648" y="6331944"/>
            <a:ext cx="1318500" cy="536700"/>
          </a:xfrm>
          <a:prstGeom prst="rect">
            <a:avLst/>
          </a:prstGeom>
          <a:solidFill>
            <a:srgbClr val="00A3D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15"/>
          <p:cNvSpPr/>
          <p:nvPr/>
        </p:nvSpPr>
        <p:spPr>
          <a:xfrm>
            <a:off x="537071" y="0"/>
            <a:ext cx="11118000" cy="5367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15"/>
          <p:cNvSpPr txBox="1"/>
          <p:nvPr>
            <p:ph type="title"/>
          </p:nvPr>
        </p:nvSpPr>
        <p:spPr>
          <a:xfrm>
            <a:off x="838200" y="694065"/>
            <a:ext cx="10101600" cy="81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 SemiBold"/>
              <a:buNone/>
            </a:pPr>
            <a:r>
              <a:rPr b="1" lang="uk-UA" sz="3200">
                <a:latin typeface="Montserrat SemiBold"/>
                <a:ea typeface="Montserrat SemiBold"/>
                <a:cs typeface="Montserrat SemiBold"/>
                <a:sym typeface="Montserrat SemiBold"/>
              </a:rPr>
              <a:t>Слово науковцям</a:t>
            </a:r>
            <a:endParaRPr b="1" sz="32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18" name="Google Shape;118;p15"/>
          <p:cNvSpPr txBox="1"/>
          <p:nvPr/>
        </p:nvSpPr>
        <p:spPr>
          <a:xfrm>
            <a:off x="838200" y="1674625"/>
            <a:ext cx="6183600" cy="23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uk-UA" sz="200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«Зірки черпають свою енергію з процесів, що перетворюють водень на гелій. Якщо людство навчиться використовувати цей процес, воно отримає практично невичерпне джерело енергії.»</a:t>
            </a:r>
            <a:endParaRPr sz="2000">
              <a:solidFill>
                <a:srgbClr val="165A9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i="1" lang="uk-UA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Артур Еддінгтон (1920 р.)</a:t>
            </a:r>
            <a:endParaRPr i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Ein Bild, das Schrift, Text, Grafiken, Logo enthält.&#10;&#10;Automatisch generierte Beschreibung" id="119" name="Google Shape;119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5135" y="6104927"/>
            <a:ext cx="1238784" cy="664937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5"/>
          <p:cNvSpPr txBox="1"/>
          <p:nvPr/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‹#›</a:t>
            </a:fld>
            <a:endParaRPr sz="10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1" name="Google Shape;121;p15"/>
          <p:cNvSpPr txBox="1"/>
          <p:nvPr/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000">
                <a:solidFill>
                  <a:srgbClr val="757575"/>
                </a:solidFill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1200">
              <a:solidFill>
                <a:srgbClr val="757575"/>
              </a:solidFill>
            </a:endParaRPr>
          </a:p>
        </p:txBody>
      </p:sp>
      <p:pic>
        <p:nvPicPr>
          <p:cNvPr id="122" name="Google Shape;122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10619" y="750036"/>
            <a:ext cx="2776488" cy="3499864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5"/>
          <p:cNvSpPr txBox="1"/>
          <p:nvPr/>
        </p:nvSpPr>
        <p:spPr>
          <a:xfrm>
            <a:off x="838200" y="4210800"/>
            <a:ext cx="7315200" cy="219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uk-UA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Ця думка фактично передбачила ідею </a:t>
            </a:r>
            <a:r>
              <a:rPr b="1" lang="uk-UA" sz="2000">
                <a:solidFill>
                  <a:srgbClr val="00A3DA"/>
                </a:solidFill>
                <a:latin typeface="Montserrat"/>
                <a:ea typeface="Montserrat"/>
                <a:cs typeface="Montserrat"/>
                <a:sym typeface="Montserrat"/>
              </a:rPr>
              <a:t>термоядерного синтезу</a:t>
            </a:r>
            <a:r>
              <a:rPr lang="uk-UA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як майбутнього джерела енергії задовго до того, як такі технології стали предметом експериментальних досліджень.</a:t>
            </a:r>
            <a:endParaRPr sz="2000">
              <a:solidFill>
                <a:srgbClr val="165A9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4" name="Google Shape;124;p15"/>
          <p:cNvSpPr txBox="1"/>
          <p:nvPr/>
        </p:nvSpPr>
        <p:spPr>
          <a:xfrm>
            <a:off x="8087749" y="4463225"/>
            <a:ext cx="3418200" cy="10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uk-UA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Артур Стенлі Еддінгтон (1882–1944 рр.) —</a:t>
            </a:r>
            <a:endParaRPr i="1" sz="1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uk-UA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англійський астрофізик</a:t>
            </a:r>
            <a:endParaRPr i="1" sz="1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6"/>
          <p:cNvSpPr/>
          <p:nvPr/>
        </p:nvSpPr>
        <p:spPr>
          <a:xfrm>
            <a:off x="10873648" y="6331944"/>
            <a:ext cx="1318500" cy="536700"/>
          </a:xfrm>
          <a:prstGeom prst="rect">
            <a:avLst/>
          </a:prstGeom>
          <a:solidFill>
            <a:srgbClr val="00A3D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16"/>
          <p:cNvSpPr/>
          <p:nvPr/>
        </p:nvSpPr>
        <p:spPr>
          <a:xfrm>
            <a:off x="537071" y="0"/>
            <a:ext cx="11118000" cy="5367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16"/>
          <p:cNvSpPr txBox="1"/>
          <p:nvPr>
            <p:ph type="title"/>
          </p:nvPr>
        </p:nvSpPr>
        <p:spPr>
          <a:xfrm>
            <a:off x="838200" y="694065"/>
            <a:ext cx="10101600" cy="81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 SemiBold"/>
              <a:buNone/>
            </a:pPr>
            <a:r>
              <a:rPr b="1" lang="uk-UA" sz="3200">
                <a:latin typeface="Montserrat SemiBold"/>
                <a:ea typeface="Montserrat SemiBold"/>
                <a:cs typeface="Montserrat SemiBold"/>
                <a:sym typeface="Montserrat SemiBold"/>
              </a:rPr>
              <a:t>Слово науковцям</a:t>
            </a:r>
            <a:endParaRPr b="1" sz="32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32" name="Google Shape;132;p16"/>
          <p:cNvSpPr txBox="1"/>
          <p:nvPr/>
        </p:nvSpPr>
        <p:spPr>
          <a:xfrm>
            <a:off x="838200" y="1674625"/>
            <a:ext cx="6183600" cy="20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uk-UA" sz="200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«Термоядерний синтез — це одне </a:t>
            </a:r>
            <a:br>
              <a:rPr lang="uk-UA" sz="200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200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з найскладніших науково-інженерних завдань, які колись ставило перед собою людство.» </a:t>
            </a:r>
            <a:endParaRPr sz="2000">
              <a:solidFill>
                <a:srgbClr val="165A9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i="1" lang="uk-UA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Стівен Чу</a:t>
            </a:r>
            <a:endParaRPr i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Ein Bild, das Schrift, Text, Grafiken, Logo enthält.&#10;&#10;Automatisch generierte Beschreibung" id="133" name="Google Shape;13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5135" y="6104927"/>
            <a:ext cx="1238784" cy="664937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6"/>
          <p:cNvSpPr txBox="1"/>
          <p:nvPr/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‹#›</a:t>
            </a:fld>
            <a:endParaRPr sz="10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35" name="Google Shape;135;p16"/>
          <p:cNvSpPr txBox="1"/>
          <p:nvPr/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000">
                <a:solidFill>
                  <a:srgbClr val="757575"/>
                </a:solidFill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1200">
              <a:solidFill>
                <a:srgbClr val="757575"/>
              </a:solidFill>
            </a:endParaRPr>
          </a:p>
        </p:txBody>
      </p:sp>
      <p:pic>
        <p:nvPicPr>
          <p:cNvPr id="136" name="Google Shape;136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10619" y="750036"/>
            <a:ext cx="2776488" cy="3499864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6"/>
          <p:cNvSpPr txBox="1"/>
          <p:nvPr/>
        </p:nvSpPr>
        <p:spPr>
          <a:xfrm>
            <a:off x="838200" y="3736813"/>
            <a:ext cx="7315200" cy="219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uk-UA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Ця думка відображає складність досліджень </a:t>
            </a:r>
            <a:br>
              <a:rPr lang="uk-UA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 галузі термоядерного синтезу: потрібно одночасно контролювати </a:t>
            </a:r>
            <a:r>
              <a:rPr b="1" lang="uk-UA" sz="2000">
                <a:solidFill>
                  <a:srgbClr val="00A3DA"/>
                </a:solidFill>
                <a:latin typeface="Montserrat"/>
                <a:ea typeface="Montserrat"/>
                <a:cs typeface="Montserrat"/>
                <a:sym typeface="Montserrat"/>
              </a:rPr>
              <a:t>надвисокі температури, плазму </a:t>
            </a:r>
            <a:br>
              <a:rPr b="1" lang="uk-UA" sz="2000">
                <a:solidFill>
                  <a:srgbClr val="00A3DA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uk-UA" sz="2000">
                <a:solidFill>
                  <a:srgbClr val="00A3DA"/>
                </a:solidFill>
                <a:latin typeface="Montserrat"/>
                <a:ea typeface="Montserrat"/>
                <a:cs typeface="Montserrat"/>
                <a:sym typeface="Montserrat"/>
              </a:rPr>
              <a:t>та стабільність реакції</a:t>
            </a:r>
            <a:r>
              <a:rPr lang="uk-UA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і навіть за значного </a:t>
            </a:r>
            <a:br>
              <a:rPr lang="uk-UA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прогресу до промислового використання ще залишається довгий шлях. 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8" name="Google Shape;138;p16"/>
          <p:cNvSpPr txBox="1"/>
          <p:nvPr/>
        </p:nvSpPr>
        <p:spPr>
          <a:xfrm>
            <a:off x="8034875" y="4463225"/>
            <a:ext cx="3585300" cy="16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i="1" lang="uk-UA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Стівен Чу (1948 р.) —</a:t>
            </a:r>
            <a:endParaRPr i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uk-UA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американський фізик-експериментатор; лауреат Нобелівської премії із фізики</a:t>
            </a:r>
            <a:endParaRPr i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9" name="Google Shape;139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21063" y="732317"/>
            <a:ext cx="2755601" cy="35352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7"/>
          <p:cNvSpPr/>
          <p:nvPr/>
        </p:nvSpPr>
        <p:spPr>
          <a:xfrm>
            <a:off x="10873648" y="6331944"/>
            <a:ext cx="1318500" cy="536700"/>
          </a:xfrm>
          <a:prstGeom prst="rect">
            <a:avLst/>
          </a:prstGeom>
          <a:solidFill>
            <a:srgbClr val="00A3D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17"/>
          <p:cNvSpPr/>
          <p:nvPr/>
        </p:nvSpPr>
        <p:spPr>
          <a:xfrm>
            <a:off x="537071" y="0"/>
            <a:ext cx="11118000" cy="536700"/>
          </a:xfrm>
          <a:prstGeom prst="rect">
            <a:avLst/>
          </a:prstGeom>
          <a:solidFill>
            <a:srgbClr val="FFD14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17"/>
          <p:cNvSpPr txBox="1"/>
          <p:nvPr>
            <p:ph type="title"/>
          </p:nvPr>
        </p:nvSpPr>
        <p:spPr>
          <a:xfrm>
            <a:off x="838200" y="694065"/>
            <a:ext cx="10101600" cy="81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 SemiBold"/>
              <a:buNone/>
            </a:pPr>
            <a:r>
              <a:rPr b="1" lang="uk-UA" sz="3200">
                <a:latin typeface="Montserrat SemiBold"/>
                <a:ea typeface="Montserrat SemiBold"/>
                <a:cs typeface="Montserrat SemiBold"/>
                <a:sym typeface="Montserrat SemiBold"/>
              </a:rPr>
              <a:t>Слово науковцям</a:t>
            </a:r>
            <a:endParaRPr b="1" sz="32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47" name="Google Shape;147;p17"/>
          <p:cNvSpPr txBox="1"/>
          <p:nvPr/>
        </p:nvSpPr>
        <p:spPr>
          <a:xfrm>
            <a:off x="838200" y="1674625"/>
            <a:ext cx="6183600" cy="19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uk-UA" sz="200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«Термоядерна енергія — це енергія майбутнього… і вона завжди такою залишатиметься.»</a:t>
            </a:r>
            <a:endParaRPr sz="2000">
              <a:solidFill>
                <a:srgbClr val="165A9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i="1" lang="uk-UA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Популярний у науковому </a:t>
            </a:r>
            <a:br>
              <a:rPr i="1" lang="uk-UA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i="1" lang="uk-UA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середовищі жарт</a:t>
            </a:r>
            <a:endParaRPr i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Ein Bild, das Schrift, Text, Grafiken, Logo enthält.&#10;&#10;Automatisch generierte Beschreibung" id="148" name="Google Shape;148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5135" y="6104927"/>
            <a:ext cx="1238784" cy="664937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7"/>
          <p:cNvSpPr txBox="1"/>
          <p:nvPr/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‹#›</a:t>
            </a:fld>
            <a:endParaRPr sz="10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0" name="Google Shape;150;p17"/>
          <p:cNvSpPr txBox="1"/>
          <p:nvPr/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000">
                <a:solidFill>
                  <a:srgbClr val="757575"/>
                </a:solidFill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1200">
              <a:solidFill>
                <a:srgbClr val="757575"/>
              </a:solidFill>
            </a:endParaRPr>
          </a:p>
        </p:txBody>
      </p:sp>
      <p:sp>
        <p:nvSpPr>
          <p:cNvPr id="151" name="Google Shape;151;p17"/>
          <p:cNvSpPr txBox="1"/>
          <p:nvPr/>
        </p:nvSpPr>
        <p:spPr>
          <a:xfrm>
            <a:off x="838200" y="3596125"/>
            <a:ext cx="6720900" cy="176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uk-UA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Цей жарт широко використовується серед фізиків, щоб підкреслити складність (майже неможливість) створити керовану ланцюгову термоядерну реакцію.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2" name="Google Shape;152;p17" title="shutterstock_548178154.jpg"/>
          <p:cNvPicPr preferRelativeResize="0"/>
          <p:nvPr/>
        </p:nvPicPr>
        <p:blipFill rotWithShape="1">
          <a:blip r:embed="rId4">
            <a:alphaModFix/>
          </a:blip>
          <a:srcRect b="0" l="9422" r="9422" t="0"/>
          <a:stretch/>
        </p:blipFill>
        <p:spPr>
          <a:xfrm>
            <a:off x="7986024" y="694076"/>
            <a:ext cx="3546998" cy="3060253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7"/>
          <p:cNvSpPr/>
          <p:nvPr/>
        </p:nvSpPr>
        <p:spPr>
          <a:xfrm>
            <a:off x="1104300" y="5296148"/>
            <a:ext cx="10186200" cy="791100"/>
          </a:xfrm>
          <a:prstGeom prst="roundRect">
            <a:avLst>
              <a:gd fmla="val 10438" name="adj"/>
            </a:avLst>
          </a:prstGeom>
          <a:solidFill>
            <a:srgbClr val="165A97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4" name="Google Shape;154;p17"/>
          <p:cNvSpPr/>
          <p:nvPr/>
        </p:nvSpPr>
        <p:spPr>
          <a:xfrm>
            <a:off x="1223620" y="5368938"/>
            <a:ext cx="10186200" cy="791100"/>
          </a:xfrm>
          <a:prstGeom prst="roundRect">
            <a:avLst>
              <a:gd fmla="val 12479" name="adj"/>
            </a:avLst>
          </a:prstGeom>
          <a:solidFill>
            <a:srgbClr val="FFFFFF"/>
          </a:solidFill>
          <a:ln cap="flat" cmpd="sng" w="9525">
            <a:solidFill>
              <a:srgbClr val="215F9A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162000" lIns="450000" spcFirstLastPara="1" rIns="0" wrap="square" tIns="1620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>
                <a:latin typeface="Montserrat"/>
                <a:ea typeface="Montserrat"/>
                <a:cs typeface="Montserrat"/>
                <a:sym typeface="Montserrat"/>
              </a:rPr>
              <a:t>А якою є ваша думка щодо реальності використання термоядерної енергії в найближчому майбутньому?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5" name="Google Shape;155;p17" title="question-mark-bubble-speech-sign-symbol-icon-3d-rendering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7870" y="5368949"/>
            <a:ext cx="853305" cy="791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Clipart, Darstellung, Animierter Cartoon, Zeichnung enthält.&#10;&#10;Automatisch generierte Beschreibung" id="156" name="Google Shape;156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604540" y="3651090"/>
            <a:ext cx="2000250" cy="165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8"/>
          <p:cNvSpPr txBox="1"/>
          <p:nvPr>
            <p:ph idx="11" type="ftr"/>
          </p:nvPr>
        </p:nvSpPr>
        <p:spPr>
          <a:xfrm>
            <a:off x="5384800" y="8475133"/>
            <a:ext cx="5486400" cy="48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uk-UA" sz="1000"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Ein Bild, das Schrift, Text, Grafiken, Logo enthält.&#10;&#10;Automatisch generierte Beschreibung" id="162" name="Google Shape;162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76607" y="0"/>
            <a:ext cx="1238784" cy="664937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8"/>
          <p:cNvSpPr txBox="1"/>
          <p:nvPr/>
        </p:nvSpPr>
        <p:spPr>
          <a:xfrm>
            <a:off x="1843491" y="1565549"/>
            <a:ext cx="8504700" cy="81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uk-UA" sz="4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Урок </a:t>
            </a:r>
            <a:r>
              <a:rPr lang="uk-UA" sz="4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83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18"/>
          <p:cNvSpPr txBox="1"/>
          <p:nvPr/>
        </p:nvSpPr>
        <p:spPr>
          <a:xfrm>
            <a:off x="1094691" y="2565762"/>
            <a:ext cx="10002300" cy="272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lang="uk-UA" sz="48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Термоядерні реакції. </a:t>
            </a:r>
            <a:br>
              <a:rPr b="1" lang="uk-UA" sz="48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b="1" lang="uk-UA" sz="48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Зорі як природні </a:t>
            </a:r>
            <a:br>
              <a:rPr b="1" lang="uk-UA" sz="48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b="1" lang="uk-UA" sz="48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термоядерні реактори</a:t>
            </a:r>
            <a:endParaRPr b="1" sz="48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65" name="Google Shape;165;p18"/>
          <p:cNvSpPr txBox="1"/>
          <p:nvPr>
            <p:ph idx="12" type="sldNum"/>
          </p:nvPr>
        </p:nvSpPr>
        <p:spPr>
          <a:xfrm>
            <a:off x="11480800" y="8475133"/>
            <a:ext cx="3657600" cy="48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  <p:sp>
        <p:nvSpPr>
          <p:cNvPr id="166" name="Google Shape;166;p18"/>
          <p:cNvSpPr txBox="1"/>
          <p:nvPr/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000">
                <a:solidFill>
                  <a:srgbClr val="757575"/>
                </a:solidFill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1200">
              <a:solidFill>
                <a:srgbClr val="757575"/>
              </a:solidFill>
            </a:endParaRPr>
          </a:p>
        </p:txBody>
      </p:sp>
      <p:sp>
        <p:nvSpPr>
          <p:cNvPr id="167" name="Google Shape;167;p18"/>
          <p:cNvSpPr txBox="1"/>
          <p:nvPr/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1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9"/>
          <p:cNvSpPr/>
          <p:nvPr/>
        </p:nvSpPr>
        <p:spPr>
          <a:xfrm>
            <a:off x="537071" y="0"/>
            <a:ext cx="11118000" cy="5367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19"/>
          <p:cNvSpPr txBox="1"/>
          <p:nvPr/>
        </p:nvSpPr>
        <p:spPr>
          <a:xfrm>
            <a:off x="537075" y="1552575"/>
            <a:ext cx="10898100" cy="20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-431800" lvl="0" marL="609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✓"/>
            </a:pPr>
            <a:r>
              <a:rPr lang="uk-UA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Унаслідок </a:t>
            </a:r>
            <a:r>
              <a:rPr lang="uk-UA" sz="20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поділу важких ядер </a:t>
            </a:r>
            <a:r>
              <a:rPr lang="uk-UA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утворюються елементи </a:t>
            </a:r>
            <a:r>
              <a:rPr lang="uk-UA" sz="20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середньої частини </a:t>
            </a:r>
            <a:r>
              <a:rPr lang="uk-UA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Періодичної системи хімічних елементів і </a:t>
            </a:r>
            <a:r>
              <a:rPr lang="uk-UA" sz="20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виділяється енергія</a:t>
            </a:r>
            <a:r>
              <a:rPr lang="uk-UA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 Цю енергію називають </a:t>
            </a:r>
            <a:r>
              <a:rPr lang="uk-UA" sz="20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ядерною</a:t>
            </a:r>
            <a:r>
              <a:rPr lang="uk-UA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адже вона «схована» в ядрі атома. </a:t>
            </a:r>
            <a:endParaRPr sz="2000">
              <a:solidFill>
                <a:schemeClr val="dk1"/>
              </a:solidFill>
            </a:endParaRPr>
          </a:p>
          <a:p>
            <a:pPr indent="-431800" lvl="0" marL="609600" rtl="0" algn="l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Clr>
                <a:schemeClr val="dk1"/>
              </a:buClr>
              <a:buSzPts val="2000"/>
              <a:buFont typeface="Noto Sans Symbols"/>
              <a:buChar char="✓"/>
            </a:pPr>
            <a:r>
              <a:rPr lang="uk-UA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Якби нам спало на думку знову з’єднати уламки поділу, </a:t>
            </a:r>
            <a:br>
              <a:rPr lang="uk-UA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то необхідно було б витратити ту саму енергію.</a:t>
            </a:r>
            <a:endParaRPr b="1" sz="2000">
              <a:solidFill>
                <a:srgbClr val="165A9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4" name="Google Shape;174;p19"/>
          <p:cNvSpPr txBox="1"/>
          <p:nvPr/>
        </p:nvSpPr>
        <p:spPr>
          <a:xfrm>
            <a:off x="537067" y="694067"/>
            <a:ext cx="11118000" cy="81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Ядерні реакції</a:t>
            </a:r>
            <a:endParaRPr b="1" sz="2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5" name="Google Shape;175;p19"/>
          <p:cNvSpPr/>
          <p:nvPr/>
        </p:nvSpPr>
        <p:spPr>
          <a:xfrm>
            <a:off x="10873648" y="6331944"/>
            <a:ext cx="1318500" cy="536700"/>
          </a:xfrm>
          <a:prstGeom prst="rect">
            <a:avLst/>
          </a:prstGeom>
          <a:solidFill>
            <a:srgbClr val="00A3D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19"/>
          <p:cNvSpPr txBox="1"/>
          <p:nvPr/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1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Ein Bild, das Schrift, Text, Grafiken, Logo enthält.&#10;&#10;Automatisch generierte Beschreibung" id="177" name="Google Shape;177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5135" y="6104927"/>
            <a:ext cx="1238784" cy="664937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19"/>
          <p:cNvSpPr txBox="1"/>
          <p:nvPr/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000">
                <a:solidFill>
                  <a:srgbClr val="757575"/>
                </a:solidFill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1200">
              <a:solidFill>
                <a:srgbClr val="757575"/>
              </a:solidFill>
            </a:endParaRPr>
          </a:p>
        </p:txBody>
      </p:sp>
      <p:sp>
        <p:nvSpPr>
          <p:cNvPr id="179" name="Google Shape;179;p19"/>
          <p:cNvSpPr txBox="1"/>
          <p:nvPr/>
        </p:nvSpPr>
        <p:spPr>
          <a:xfrm>
            <a:off x="537075" y="4505363"/>
            <a:ext cx="10898100" cy="9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-431800" lvl="0" marL="609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✓"/>
            </a:pPr>
            <a:r>
              <a:rPr lang="uk-UA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 от якщо взяти ядра ізотопів легких елементів, наприклад ядра </a:t>
            </a:r>
            <a:br>
              <a:rPr lang="uk-UA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дейтерію і тритію, то внаслідок їх з’єднання енергія виділятиметься.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0" name="Google Shape;180;p19"/>
          <p:cNvSpPr txBox="1"/>
          <p:nvPr/>
        </p:nvSpPr>
        <p:spPr>
          <a:xfrm>
            <a:off x="537075" y="5299788"/>
            <a:ext cx="10898100" cy="9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Ця властивість пояснюється різною питомою енергією зв’язку атомних </a:t>
            </a:r>
            <a:br>
              <a:rPr lang="uk-UA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ядер, про яку ви дізнаєтеся, вивчаючи фізику в старшій школі.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1" name="Google Shape;181;p19"/>
          <p:cNvSpPr/>
          <p:nvPr/>
        </p:nvSpPr>
        <p:spPr>
          <a:xfrm>
            <a:off x="1104300" y="3586885"/>
            <a:ext cx="10186200" cy="791100"/>
          </a:xfrm>
          <a:prstGeom prst="roundRect">
            <a:avLst>
              <a:gd fmla="val 10438" name="adj"/>
            </a:avLst>
          </a:prstGeom>
          <a:solidFill>
            <a:srgbClr val="165A97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2" name="Google Shape;182;p19"/>
          <p:cNvSpPr/>
          <p:nvPr/>
        </p:nvSpPr>
        <p:spPr>
          <a:xfrm>
            <a:off x="1223620" y="3659675"/>
            <a:ext cx="10186200" cy="791100"/>
          </a:xfrm>
          <a:prstGeom prst="roundRect">
            <a:avLst>
              <a:gd fmla="val 12479" name="adj"/>
            </a:avLst>
          </a:prstGeom>
          <a:solidFill>
            <a:srgbClr val="FFFFFF"/>
          </a:solidFill>
          <a:ln cap="flat" cmpd="sng" w="9525">
            <a:solidFill>
              <a:srgbClr val="215F9A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162000" lIns="450000" spcFirstLastPara="1" rIns="0" wrap="square" tIns="1620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>
                <a:latin typeface="Montserrat"/>
                <a:ea typeface="Montserrat"/>
                <a:cs typeface="Montserrat"/>
                <a:sym typeface="Montserrat"/>
              </a:rPr>
              <a:t>Згадайте, на якому фундаментальному законі фізики ґрунтується останнє твердження.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3" name="Google Shape;183;p19" title="question-mark-bubble-speech-sign-symbol-icon-3d-rendering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7870" y="3659687"/>
            <a:ext cx="853305" cy="791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Clipart, Katze, Zeichnung, Darstellung enthält.&#10;&#10;Automatisch generierte Beschreibung" id="184" name="Google Shape;184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491229" y="2785928"/>
            <a:ext cx="819150" cy="81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0"/>
          <p:cNvSpPr/>
          <p:nvPr/>
        </p:nvSpPr>
        <p:spPr>
          <a:xfrm>
            <a:off x="537071" y="0"/>
            <a:ext cx="11118000" cy="5367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20"/>
          <p:cNvSpPr txBox="1"/>
          <p:nvPr/>
        </p:nvSpPr>
        <p:spPr>
          <a:xfrm>
            <a:off x="537075" y="1552575"/>
            <a:ext cx="108981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uk-UA" sz="2400">
                <a:solidFill>
                  <a:srgbClr val="165A97"/>
                </a:solidFill>
                <a:latin typeface="Montserrat"/>
                <a:ea typeface="Montserrat"/>
                <a:cs typeface="Montserrat"/>
                <a:sym typeface="Montserrat"/>
              </a:rPr>
              <a:t>Термоядерна реакція</a:t>
            </a:r>
            <a:r>
              <a:rPr i="1" lang="uk-UA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— </a:t>
            </a:r>
            <a:r>
              <a:rPr lang="uk-UA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різновид ядерної реакції, під час якої легкі атомні ядра об’єднуються в більш важкі під дією кінетичної енергії теплового руху ядер.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1" name="Google Shape;191;p20"/>
          <p:cNvSpPr txBox="1"/>
          <p:nvPr/>
        </p:nvSpPr>
        <p:spPr>
          <a:xfrm>
            <a:off x="537067" y="694067"/>
            <a:ext cx="11118000" cy="81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Термоядерні реакції</a:t>
            </a:r>
            <a:endParaRPr b="1" sz="2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2" name="Google Shape;192;p20"/>
          <p:cNvSpPr/>
          <p:nvPr/>
        </p:nvSpPr>
        <p:spPr>
          <a:xfrm>
            <a:off x="10873648" y="6331944"/>
            <a:ext cx="1318500" cy="536700"/>
          </a:xfrm>
          <a:prstGeom prst="rect">
            <a:avLst/>
          </a:prstGeom>
          <a:solidFill>
            <a:srgbClr val="00A3D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20"/>
          <p:cNvSpPr txBox="1"/>
          <p:nvPr/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1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Ein Bild, das Schrift, Text, Grafiken, Logo enthält.&#10;&#10;Automatisch generierte Beschreibung" id="194" name="Google Shape;194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5135" y="6104927"/>
            <a:ext cx="1238784" cy="664937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0"/>
          <p:cNvSpPr txBox="1"/>
          <p:nvPr/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000">
                <a:solidFill>
                  <a:srgbClr val="757575"/>
                </a:solidFill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1200">
              <a:solidFill>
                <a:srgbClr val="757575"/>
              </a:solidFill>
            </a:endParaRPr>
          </a:p>
        </p:txBody>
      </p:sp>
      <p:sp>
        <p:nvSpPr>
          <p:cNvPr id="196" name="Google Shape;196;p20"/>
          <p:cNvSpPr/>
          <p:nvPr/>
        </p:nvSpPr>
        <p:spPr>
          <a:xfrm>
            <a:off x="1104300" y="2995525"/>
            <a:ext cx="6752100" cy="2930400"/>
          </a:xfrm>
          <a:prstGeom prst="roundRect">
            <a:avLst>
              <a:gd fmla="val 10438" name="adj"/>
            </a:avLst>
          </a:prstGeom>
          <a:solidFill>
            <a:srgbClr val="165A97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7" name="Google Shape;197;p20"/>
          <p:cNvSpPr/>
          <p:nvPr/>
        </p:nvSpPr>
        <p:spPr>
          <a:xfrm>
            <a:off x="1183394" y="3086071"/>
            <a:ext cx="6752100" cy="2930400"/>
          </a:xfrm>
          <a:prstGeom prst="roundRect">
            <a:avLst>
              <a:gd fmla="val 12479" name="adj"/>
            </a:avLst>
          </a:prstGeom>
          <a:solidFill>
            <a:srgbClr val="FFFFFF"/>
          </a:solidFill>
          <a:ln cap="flat" cmpd="sng" w="9525">
            <a:solidFill>
              <a:srgbClr val="215F9A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162000" lIns="450000" spcFirstLastPara="1" rIns="0" wrap="square" tIns="1620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Термоядерна реакція — це реакція синтезу (злиття) легких атомних ядер у важчі, яка відбувається за дуже високих температурах                  </a:t>
            </a:r>
            <a:br>
              <a:rPr lang="uk-UA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uk-UA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і супроводжується виділенням величезної кількості енергії.</a:t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8" name="Google Shape;198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7028" y="3086050"/>
            <a:ext cx="875000" cy="85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36150" y="4603425"/>
            <a:ext cx="1294976" cy="41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0" title="Монтажная область 2баннер 3авіва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06344" y="3349313"/>
            <a:ext cx="3951708" cy="2222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1"/>
          <p:cNvSpPr/>
          <p:nvPr/>
        </p:nvSpPr>
        <p:spPr>
          <a:xfrm>
            <a:off x="537071" y="0"/>
            <a:ext cx="11118000" cy="536700"/>
          </a:xfrm>
          <a:prstGeom prst="rect">
            <a:avLst/>
          </a:prstGeom>
          <a:solidFill>
            <a:srgbClr val="165A9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21"/>
          <p:cNvSpPr txBox="1"/>
          <p:nvPr/>
        </p:nvSpPr>
        <p:spPr>
          <a:xfrm>
            <a:off x="537075" y="1552575"/>
            <a:ext cx="6388200" cy="3692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rPr lang="uk-UA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 природі термоядерні реакції відбуваються в надрах зір, де ізотопи водню перетворюються на гелій. </a:t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uk-UA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Наприклад, завдяки термоядерним реакціям, що відбуваються в надрах Сонця, воно щосекунди випромінює               в космічний простір 3,8 · 102 Дж енергії. </a:t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7" name="Google Shape;207;p21"/>
          <p:cNvSpPr txBox="1"/>
          <p:nvPr/>
        </p:nvSpPr>
        <p:spPr>
          <a:xfrm>
            <a:off x="537067" y="694067"/>
            <a:ext cx="11118000" cy="81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-UA" sz="2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Термоядерні реакції</a:t>
            </a:r>
            <a:endParaRPr b="1" sz="2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8" name="Google Shape;208;p21"/>
          <p:cNvSpPr/>
          <p:nvPr/>
        </p:nvSpPr>
        <p:spPr>
          <a:xfrm>
            <a:off x="10873648" y="6331944"/>
            <a:ext cx="1318500" cy="536700"/>
          </a:xfrm>
          <a:prstGeom prst="rect">
            <a:avLst/>
          </a:prstGeom>
          <a:solidFill>
            <a:srgbClr val="00A3D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21"/>
          <p:cNvSpPr txBox="1"/>
          <p:nvPr/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1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Ein Bild, das Schrift, Text, Grafiken, Logo enthält.&#10;&#10;Automatisch generierte Beschreibung" id="210" name="Google Shape;210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5135" y="6104927"/>
            <a:ext cx="1238784" cy="664937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1"/>
          <p:cNvSpPr txBox="1"/>
          <p:nvPr/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000">
                <a:solidFill>
                  <a:srgbClr val="757575"/>
                </a:solidFill>
                <a:latin typeface="Montserrat"/>
                <a:ea typeface="Montserrat"/>
                <a:cs typeface="Montserrat"/>
                <a:sym typeface="Montserrat"/>
              </a:rPr>
              <a:t>Фізика. 9 клас</a:t>
            </a:r>
            <a:endParaRPr sz="1200">
              <a:solidFill>
                <a:srgbClr val="757575"/>
              </a:solidFill>
            </a:endParaRPr>
          </a:p>
        </p:txBody>
      </p:sp>
      <p:pic>
        <p:nvPicPr>
          <p:cNvPr id="212" name="Google Shape;212;p21" title="Монтажная область 53банівавер 3авіва.png"/>
          <p:cNvPicPr preferRelativeResize="0"/>
          <p:nvPr/>
        </p:nvPicPr>
        <p:blipFill rotWithShape="1">
          <a:blip r:embed="rId4">
            <a:alphaModFix/>
          </a:blip>
          <a:srcRect b="1051" l="0" r="17198" t="16840"/>
          <a:stretch/>
        </p:blipFill>
        <p:spPr>
          <a:xfrm>
            <a:off x="7167475" y="865275"/>
            <a:ext cx="4186327" cy="4151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61400" y="4261900"/>
            <a:ext cx="1154950" cy="380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in Bild, das Clipart, Zeichnung, Darstellung, Animierter Cartoon enthält.&#10;&#10;Automatisch generierte Beschreibung" id="214" name="Google Shape;214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>
            <a:off x="6866629" y="4197199"/>
            <a:ext cx="1657419" cy="267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