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Play"/>
      <p:regular r:id="rId38"/>
      <p:bold r:id="rId39"/>
    </p:embeddedFont>
    <p:embeddedFont>
      <p:font typeface="Montserrat SemiBold"/>
      <p:regular r:id="rId40"/>
      <p:bold r:id="rId41"/>
      <p:italic r:id="rId42"/>
      <p:boldItalic r:id="rId43"/>
    </p:embeddedFont>
    <p:embeddedFont>
      <p:font typeface="Montserrat Black"/>
      <p:bold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9009D8-7294-472E-8838-165C660ABF8C}">
  <a:tblStyle styleId="{DE9009D8-7294-472E-8838-165C660ABF8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regular.fntdata"/><Relationship Id="rId42" Type="http://schemas.openxmlformats.org/officeDocument/2006/relationships/font" Target="fonts/MontserratSemiBold-italic.fntdata"/><Relationship Id="rId41" Type="http://schemas.openxmlformats.org/officeDocument/2006/relationships/font" Target="fonts/MontserratSemiBold-bold.fntdata"/><Relationship Id="rId44" Type="http://schemas.openxmlformats.org/officeDocument/2006/relationships/font" Target="fonts/MontserratBlack-bold.fntdata"/><Relationship Id="rId43" Type="http://schemas.openxmlformats.org/officeDocument/2006/relationships/font" Target="fonts/MontserratSemiBold-boldItalic.fntdata"/><Relationship Id="rId46" Type="http://schemas.openxmlformats.org/officeDocument/2006/relationships/font" Target="fonts/Montserrat-regular.fntdata"/><Relationship Id="rId45" Type="http://schemas.openxmlformats.org/officeDocument/2006/relationships/font" Target="fonts/Montserrat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Play-bold.fntdata"/><Relationship Id="rId38" Type="http://schemas.openxmlformats.org/officeDocument/2006/relationships/font" Target="fonts/Play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35.png"/><Relationship Id="rId6" Type="http://schemas.openxmlformats.org/officeDocument/2006/relationships/image" Target="../media/image40.png"/><Relationship Id="rId7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4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6177667" y="3527961"/>
            <a:ext cx="2137800" cy="768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8800" lIns="77625" spcFirstLastPara="1" rIns="77625" wrap="square" tIns="38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9"/>
              <a:buFont typeface="Arial"/>
              <a:buNone/>
            </a:pPr>
            <a:r>
              <a:t/>
            </a:r>
            <a:endParaRPr b="0" i="0" sz="15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Grafiken, Text, Grafikdesign enthält.&#10;&#10;Automatisch generierte Beschreibun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5638" y="3633303"/>
            <a:ext cx="1369855" cy="50252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475025" y="910725"/>
            <a:ext cx="46056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800" lIns="77625" spcFirstLastPara="1" rIns="77625" wrap="square" tIns="388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24"/>
              <a:buFont typeface="Arial"/>
              <a:buNone/>
            </a:pPr>
            <a:r>
              <a:rPr b="1" i="0" lang="uk-UA" sz="7424" u="none" cap="none" strike="noStrike">
                <a:solidFill>
                  <a:srgbClr val="00A3D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Фізика</a:t>
            </a:r>
            <a:endParaRPr b="0" i="0" sz="5131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4938764" y="902814"/>
            <a:ext cx="3377100" cy="11277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8800" lIns="77625" spcFirstLastPara="1" rIns="77625" wrap="square" tIns="38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9"/>
              <a:buFont typeface="Arial"/>
              <a:buNone/>
            </a:pPr>
            <a:r>
              <a:t/>
            </a:r>
            <a:endParaRPr b="0" i="0" sz="15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28136" y="2030454"/>
            <a:ext cx="5349900" cy="22665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8800" lIns="77625" spcFirstLastPara="1" rIns="77625" wrap="square" tIns="38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9"/>
              <a:buFont typeface="Arial"/>
              <a:buNone/>
            </a:pPr>
            <a:r>
              <a:t/>
            </a:r>
            <a:endParaRPr b="0" i="0" sz="15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177667" y="2036279"/>
            <a:ext cx="2137800" cy="16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00" lIns="77625" spcFirstLastPara="1" rIns="77625" wrap="square" tIns="38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45"/>
              <a:buFont typeface="Arial"/>
              <a:buNone/>
            </a:pPr>
            <a:r>
              <a:rPr b="1" i="0" lang="uk-UA" sz="10044" u="none" cap="none" strike="noStrike">
                <a:solidFill>
                  <a:srgbClr val="165A9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</a:t>
            </a:r>
            <a:endParaRPr b="0" i="0" sz="10044" u="none" cap="none" strike="noStrike">
              <a:solidFill>
                <a:srgbClr val="165A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72850" y="2270650"/>
            <a:ext cx="4707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00" lIns="77625" spcFirstLastPara="1" rIns="77625" wrap="square" tIns="388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6"/>
              <a:buFont typeface="Arial"/>
              <a:buNone/>
            </a:pPr>
            <a:r>
              <a:rPr b="1" lang="uk-UA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Атомна енергетика України. Екологічні проблеми атомної енергетики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Clipart, Zeichnung, Cartoon, Darstellung enthält.&#10;&#10;Automatisch generierte Beschreibung" id="95" name="Google Shape;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2607" y="272477"/>
            <a:ext cx="1375324" cy="1851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Clipart, Zeichnung, Darstellung, Animierter Cartoon enthält.&#10;&#10;Automatisch generierte Beschreibung" id="96" name="Google Shape;9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1047" y="2208023"/>
            <a:ext cx="870425" cy="1403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Clipart, Katze, Zeichnung, Darstellung enthält.&#10;&#10;Automatisch generierte Beschreibung" id="97" name="Google Shape;9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03446" y="2762942"/>
            <a:ext cx="804908" cy="80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232" name="Google Shape;23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402802" y="0"/>
            <a:ext cx="83385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234" name="Google Shape;2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/>
          <p:nvPr/>
        </p:nvSpPr>
        <p:spPr>
          <a:xfrm>
            <a:off x="450005" y="1345262"/>
            <a:ext cx="2883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запасами уранової руди Україна посідає </a:t>
            </a:r>
            <a:b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 місце у світі. </a:t>
            </a:r>
            <a:endParaRPr sz="105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Цих запасів вистачить на </a:t>
            </a:r>
            <a:r>
              <a:rPr b="1" lang="uk-UA" sz="18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кілька століть. </a:t>
            </a:r>
            <a:endParaRPr sz="1050"/>
          </a:p>
        </p:txBody>
      </p:sp>
      <p:pic>
        <p:nvPicPr>
          <p:cNvPr descr="Як добувають уран - видобуток урану в Україні | Geogroup" id="236" name="Google Shape;2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6444" y="971540"/>
            <a:ext cx="4525011" cy="32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/>
          <p:nvPr/>
        </p:nvSpPr>
        <p:spPr>
          <a:xfrm>
            <a:off x="393850" y="552875"/>
            <a:ext cx="37926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Історична </a:t>
            </a: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довідка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/>
          <p:nvPr/>
        </p:nvSpPr>
        <p:spPr>
          <a:xfrm>
            <a:off x="8155236" y="4706613"/>
            <a:ext cx="520500" cy="4452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6015210" y="0"/>
            <a:ext cx="1338600" cy="51435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5916058" y="449579"/>
            <a:ext cx="1569900" cy="42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2458357629</a:t>
            </a:r>
            <a:endParaRPr sz="1050"/>
          </a:p>
        </p:txBody>
      </p:sp>
      <p:sp>
        <p:nvSpPr>
          <p:cNvPr id="246" name="Google Shape;246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247" name="Google Shape;2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/>
          <p:nvPr/>
        </p:nvSpPr>
        <p:spPr>
          <a:xfrm>
            <a:off x="393850" y="1078147"/>
            <a:ext cx="8281800" cy="669300"/>
          </a:xfrm>
          <a:prstGeom prst="roundRect">
            <a:avLst>
              <a:gd fmla="val 16667" name="adj"/>
            </a:avLst>
          </a:prstGeom>
          <a:solidFill>
            <a:srgbClr val="757575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402800" y="1120200"/>
            <a:ext cx="84750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</a:pPr>
            <a:r>
              <a:rPr lang="uk-UA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Щоб переробити руду на ядерне паливо, виготовити ТВЕЛи, необхідна спеціалізована промисловість, якої Україна в повному обсязі не має. 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393850" y="1880525"/>
            <a:ext cx="8281800" cy="1097700"/>
          </a:xfrm>
          <a:prstGeom prst="roundRect">
            <a:avLst>
              <a:gd fmla="val 16667" name="adj"/>
            </a:avLst>
          </a:prstGeom>
          <a:solidFill>
            <a:srgbClr val="165A97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563000" y="1943600"/>
            <a:ext cx="8061300" cy="9564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</a:pPr>
            <a:r>
              <a:rPr lang="uk-UA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Після того як у ТВЕЛі розпадається певна частина ядерного палива, його замінюють новим. ТВЕЛи, які відпрацювали свій ресурс, дуже радіоактивні, тому їх закопують глибоко під землю </a:t>
            </a:r>
            <a:r>
              <a:rPr lang="uk-UA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 спеціальних контейнерах</a:t>
            </a:r>
            <a:r>
              <a:rPr lang="uk-UA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де вони мають зберігатися протягом сотень років.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393850" y="3052530"/>
            <a:ext cx="8282100" cy="6693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445450" y="3056025"/>
            <a:ext cx="81786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</a:pPr>
            <a:r>
              <a:rPr lang="uk-UA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сьогодні в Україні три з чотирьох атомних електростанцій не мають власного сховища для відпрацьованих ТВЕЛів. 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393850" y="3823457"/>
            <a:ext cx="8282100" cy="669300"/>
          </a:xfrm>
          <a:prstGeom prst="roundRect">
            <a:avLst>
              <a:gd fmla="val 16667" name="adj"/>
            </a:avLst>
          </a:prstGeom>
          <a:solidFill>
            <a:srgbClr val="165A97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"/>
          <p:cNvSpPr txBox="1"/>
          <p:nvPr/>
        </p:nvSpPr>
        <p:spPr>
          <a:xfrm>
            <a:off x="445597" y="3898800"/>
            <a:ext cx="8178600" cy="5154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lang="uk-U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2021 р. сховище для ТВЕЛів, які відпрацювали свій ресурс на атомних електростанціях України, існує в Чорнобильській 30-кілометровій зоні.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3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Чи є в Україні повний ядерний цикл?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Зображення, що містить кіт, Мультфільм, ілюстрація, малюнок&#10;&#10;Вміст, створений ШІ, може бути неправильним." id="257" name="Google Shape;257;p23"/>
          <p:cNvPicPr preferRelativeResize="0"/>
          <p:nvPr/>
        </p:nvPicPr>
        <p:blipFill rotWithShape="1">
          <a:blip r:embed="rId4">
            <a:alphaModFix/>
          </a:blip>
          <a:srcRect b="3316" l="0" r="0" t="0"/>
          <a:stretch/>
        </p:blipFill>
        <p:spPr>
          <a:xfrm>
            <a:off x="0" y="-167225"/>
            <a:ext cx="990950" cy="12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/>
          <p:nvPr/>
        </p:nvSpPr>
        <p:spPr>
          <a:xfrm>
            <a:off x="8155236" y="4706613"/>
            <a:ext cx="520500" cy="4452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6015210" y="0"/>
            <a:ext cx="1338600" cy="51435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5916058" y="449579"/>
            <a:ext cx="1569900" cy="42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2458357629</a:t>
            </a:r>
            <a:endParaRPr sz="1050"/>
          </a:p>
        </p:txBody>
      </p:sp>
      <p:sp>
        <p:nvSpPr>
          <p:cNvPr id="266" name="Google Shape;26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267" name="Google Shape;26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268" name="Google Shape;2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456775" y="1002150"/>
            <a:ext cx="82191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2400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Montserrat"/>
              <a:buNone/>
            </a:pP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Ч</a:t>
            </a:r>
            <a:r>
              <a:rPr b="0" i="0" lang="uk-UA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потрібно, </a:t>
            </a: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на вашу думку, </a:t>
            </a:r>
            <a:r>
              <a:rPr b="0" i="0" lang="uk-UA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надавати </a:t>
            </a: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іншим країнам </a:t>
            </a:r>
            <a:r>
              <a:rPr b="0" i="0" lang="uk-UA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місця для сховища радіоактивних відходів у Чорнобильській зоні,</a:t>
            </a: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uk-UA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адже ця територія ще довго не буде придатною для життя людей? </a:t>
            </a:r>
            <a:endParaRPr sz="1600"/>
          </a:p>
        </p:txBody>
      </p:sp>
      <p:sp>
        <p:nvSpPr>
          <p:cNvPr id="270" name="Google Shape;270;p24"/>
          <p:cNvSpPr txBox="1"/>
          <p:nvPr/>
        </p:nvSpPr>
        <p:spPr>
          <a:xfrm>
            <a:off x="5499263" y="2466393"/>
            <a:ext cx="1016100" cy="415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Так</a:t>
            </a:r>
            <a:endParaRPr sz="1050">
              <a:solidFill>
                <a:schemeClr val="lt1"/>
              </a:solidFill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6773350" y="3122975"/>
            <a:ext cx="1016100" cy="415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Ні</a:t>
            </a:r>
            <a:endParaRPr sz="1050">
              <a:solidFill>
                <a:schemeClr val="lt1"/>
              </a:solidFill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4580451" y="4136675"/>
            <a:ext cx="412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 як вважаєш ти?</a:t>
            </a:r>
            <a:endParaRPr sz="1050"/>
          </a:p>
        </p:txBody>
      </p:sp>
      <p:sp>
        <p:nvSpPr>
          <p:cNvPr id="273" name="Google Shape;273;p24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Робота з інформацією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4" name="Google Shape;274;p24"/>
          <p:cNvPicPr preferRelativeResize="0"/>
          <p:nvPr/>
        </p:nvPicPr>
        <p:blipFill rotWithShape="1">
          <a:blip r:embed="rId4">
            <a:alphaModFix/>
          </a:blip>
          <a:srcRect b="7356" l="0" r="0" t="0"/>
          <a:stretch/>
        </p:blipFill>
        <p:spPr>
          <a:xfrm>
            <a:off x="456775" y="1934467"/>
            <a:ext cx="4123675" cy="25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/>
          <p:nvPr/>
        </p:nvSpPr>
        <p:spPr>
          <a:xfrm>
            <a:off x="402875" y="526925"/>
            <a:ext cx="8338500" cy="4105500"/>
          </a:xfrm>
          <a:prstGeom prst="rect">
            <a:avLst/>
          </a:prstGeom>
          <a:solidFill>
            <a:srgbClr val="F6FB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282" name="Google Shape;282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284" name="Google Shape;2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5"/>
          <p:cNvSpPr txBox="1"/>
          <p:nvPr/>
        </p:nvSpPr>
        <p:spPr>
          <a:xfrm>
            <a:off x="1822399" y="958825"/>
            <a:ext cx="69189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З обговорення на форумі: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— Сьогодні вчитель фізики розповів нам про ядерний розпад, а також про те, що потрібно робити далі (відпрацьований уран закопувати в бетонному саркофазі глибоко під землю). Але ж ми можемо розщеплювати уран доти, доки він не перестане бути радіоактивним.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25" title="ChatGPT Image 9 янв. 2026 г., 12_16_07.png"/>
          <p:cNvPicPr preferRelativeResize="0"/>
          <p:nvPr/>
        </p:nvPicPr>
        <p:blipFill rotWithShape="1">
          <a:blip r:embed="rId4">
            <a:alphaModFix/>
          </a:blip>
          <a:srcRect b="15309" l="2676" r="0" t="11264"/>
          <a:stretch/>
        </p:blipFill>
        <p:spPr>
          <a:xfrm>
            <a:off x="166875" y="402898"/>
            <a:ext cx="4200876" cy="211287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 txBox="1"/>
          <p:nvPr/>
        </p:nvSpPr>
        <p:spPr>
          <a:xfrm>
            <a:off x="519075" y="2627175"/>
            <a:ext cx="82134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— А ще можна використовувати радіацію для отримання енергії, адже сонячна енергія та радіація, по суті, те саме, тільки інша частота хвилі.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— Не все випромінювання є електромагнітним, якщо є альфа- </a:t>
            </a:r>
            <a:b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 бета-частинки, а також нейтрони.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— Уран не може розпастися повністю, адже із часом його концентрація зменшується і ланцюгова ядерна реакція припиняється.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Який допис, на вашу думку, є правильним? Складіть свій допис.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/>
          <p:nvPr/>
        </p:nvSpPr>
        <p:spPr>
          <a:xfrm>
            <a:off x="8155236" y="4706613"/>
            <a:ext cx="520500" cy="4452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6031700" y="3250"/>
            <a:ext cx="1338600" cy="4452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295" name="Google Shape;295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296" name="Google Shape;2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6"/>
          <p:cNvSpPr txBox="1"/>
          <p:nvPr/>
        </p:nvSpPr>
        <p:spPr>
          <a:xfrm>
            <a:off x="874119" y="991660"/>
            <a:ext cx="786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Montserrat"/>
              <a:buNone/>
            </a:pPr>
            <a:r>
              <a:rPr lang="uk-UA" sz="1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Атомну енергетику України забезпечують чотири атомні електростанції: </a:t>
            </a:r>
            <a:r>
              <a:rPr b="1" lang="uk-UA" sz="1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Запорізька, Рівненська, Південноукраїнська, Хмельницька</a:t>
            </a:r>
            <a:r>
              <a:rPr lang="uk-UA" sz="1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які виробляють понад 50 % всієї електроенергії країни.</a:t>
            </a:r>
            <a:endParaRPr sz="16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0" y="1983581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uk-UA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1259273" y="2064505"/>
            <a:ext cx="3086100" cy="2260200"/>
          </a:xfrm>
          <a:prstGeom prst="roundRect">
            <a:avLst>
              <a:gd fmla="val 10000" name="adj"/>
            </a:avLst>
          </a:prstGeom>
          <a:solidFill>
            <a:srgbClr val="165A97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1392325" y="2197875"/>
            <a:ext cx="3027600" cy="2466000"/>
          </a:xfrm>
          <a:prstGeom prst="roundRect">
            <a:avLst>
              <a:gd fmla="val 10000" name="adj"/>
            </a:avLst>
          </a:prstGeom>
          <a:solidFill>
            <a:schemeClr val="lt1"/>
          </a:solidFill>
          <a:ln cap="flat" cmpd="sng" w="14300">
            <a:solidFill>
              <a:srgbClr val="1260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6"/>
          <p:cNvSpPr txBox="1"/>
          <p:nvPr/>
        </p:nvSpPr>
        <p:spPr>
          <a:xfrm>
            <a:off x="1531825" y="2460075"/>
            <a:ext cx="2944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75" lIns="48575" spcFirstLastPara="1" rIns="48575" wrap="square" tIns="4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Україні використовують реактори типу ВВЕР (водно-водяний енергетичний реактор).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цих реакторах вода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під величезним тиском      не закипає за температур понад 300 °C, що дозволяє безпечно та ефективно переносити тепло.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26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Атомна енергетика України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4754173" y="2064505"/>
            <a:ext cx="3086100" cy="2260200"/>
          </a:xfrm>
          <a:prstGeom prst="roundRect">
            <a:avLst>
              <a:gd fmla="val 10000" name="adj"/>
            </a:avLst>
          </a:prstGeom>
          <a:solidFill>
            <a:srgbClr val="165A97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4887225" y="2197875"/>
            <a:ext cx="3027600" cy="2466000"/>
          </a:xfrm>
          <a:prstGeom prst="roundRect">
            <a:avLst>
              <a:gd fmla="val 10000" name="adj"/>
            </a:avLst>
          </a:prstGeom>
          <a:solidFill>
            <a:schemeClr val="lt1"/>
          </a:solidFill>
          <a:ln cap="flat" cmpd="sng" w="14300">
            <a:solidFill>
              <a:srgbClr val="1260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"/>
          <p:cNvSpPr txBox="1"/>
          <p:nvPr/>
        </p:nvSpPr>
        <p:spPr>
          <a:xfrm>
            <a:off x="5008473" y="2383055"/>
            <a:ext cx="28278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75" lIns="48575" spcFirstLastPara="1" rIns="48575" wrap="square" tIns="4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Сучасні системи захисту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 автоматики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українських об’єктах постійно оновлюються згідно з міжнародними стандартами МАГАТЕ.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p26" title="1412ыыы1212ec93378f-e92a-40c5-9497-fe0fd29d611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871" y="3898187"/>
            <a:ext cx="793276" cy="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/>
          <p:nvPr/>
        </p:nvSpPr>
        <p:spPr>
          <a:xfrm>
            <a:off x="5992377" y="4724125"/>
            <a:ext cx="1338600" cy="4452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313" name="Google Shape;313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314" name="Google Shape;3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просто неба, Містобудівне проектування, Аерофотозйомка, небо&#10;&#10;Вміст на основі ШІ може бути неправильним." id="315" name="Google Shape;315;p27"/>
          <p:cNvPicPr preferRelativeResize="0"/>
          <p:nvPr/>
        </p:nvPicPr>
        <p:blipFill rotWithShape="1">
          <a:blip r:embed="rId5">
            <a:alphaModFix/>
          </a:blip>
          <a:srcRect b="14452" l="0" r="0" t="7975"/>
          <a:stretch/>
        </p:blipFill>
        <p:spPr>
          <a:xfrm>
            <a:off x="4902325" y="1176507"/>
            <a:ext cx="3718475" cy="30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7"/>
          <p:cNvSpPr txBox="1"/>
          <p:nvPr/>
        </p:nvSpPr>
        <p:spPr>
          <a:xfrm>
            <a:off x="470096" y="4332438"/>
            <a:ext cx="7723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Montserrat"/>
              <a:buNone/>
            </a:pPr>
            <a:r>
              <a:rPr i="0" lang="uk-UA" sz="16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Сумарна електрична потужність: </a:t>
            </a:r>
            <a:r>
              <a:rPr b="1" i="0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6000 МВт.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456780" y="1176495"/>
            <a:ext cx="38535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Найбільша в Європі та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третя у світі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сукупною потужністю атомна електростанція.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Складається із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шести атомних енергоблоків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електричною потужністю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1000 МВт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кожен.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456774" y="2916483"/>
            <a:ext cx="38535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2021 р. ЗАЕС генерувала </a:t>
            </a:r>
            <a:b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40–42 млрд кВт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електроенергії </a:t>
            </a:r>
            <a:b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рік, що становило п’яту частину виробництва в Україні.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27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Запорізька АЕС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325" name="Google Shape;325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326" name="Google Shape;3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небо, Градирня, Електростанція, циліндр&#10;&#10;Вміст на основі ШІ може бути неправильним." id="327" name="Google Shape;327;p28"/>
          <p:cNvPicPr preferRelativeResize="0"/>
          <p:nvPr/>
        </p:nvPicPr>
        <p:blipFill rotWithShape="1">
          <a:blip r:embed="rId5">
            <a:alphaModFix/>
          </a:blip>
          <a:srcRect b="19891" l="0" r="0" t="0"/>
          <a:stretch/>
        </p:blipFill>
        <p:spPr>
          <a:xfrm>
            <a:off x="4212331" y="1081700"/>
            <a:ext cx="4381125" cy="29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8"/>
          <p:cNvSpPr txBox="1"/>
          <p:nvPr/>
        </p:nvSpPr>
        <p:spPr>
          <a:xfrm>
            <a:off x="456776" y="2280846"/>
            <a:ext cx="35865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Генерує близько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 млрд кВтˑгод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електроенергії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рік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що становить 16% виробництва енергії на українських атомних електростанціях.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456777" y="1510761"/>
            <a:ext cx="33111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Має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чотири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атомні енергоблоки.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456781" y="4266286"/>
            <a:ext cx="5385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Сумарна електрична потужність: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2835 МВт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Рівненська АЕС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9" title="Шаблон Фізика 7_персонажі.png"/>
          <p:cNvPicPr preferRelativeResize="0"/>
          <p:nvPr/>
        </p:nvPicPr>
        <p:blipFill rotWithShape="1">
          <a:blip r:embed="rId3">
            <a:alphaModFix/>
          </a:blip>
          <a:srcRect b="0" l="78096" r="0" t="0"/>
          <a:stretch/>
        </p:blipFill>
        <p:spPr>
          <a:xfrm>
            <a:off x="7141075" y="3585"/>
            <a:ext cx="20029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pic>
        <p:nvPicPr>
          <p:cNvPr descr="Ein Bild, das Schrift, Text, Grafiken, Logo enthält.&#10;&#10;Automatisch generierte Beschreibung" id="339" name="Google Shape;33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будівля, небо, просто неба, Електростанція&#10;&#10;Вміст на основі ШІ може бути неправильним." id="340" name="Google Shape;340;p29"/>
          <p:cNvPicPr preferRelativeResize="0"/>
          <p:nvPr/>
        </p:nvPicPr>
        <p:blipFill rotWithShape="1">
          <a:blip r:embed="rId5">
            <a:alphaModFix/>
          </a:blip>
          <a:srcRect b="25684" l="6026" r="5093" t="0"/>
          <a:stretch/>
        </p:blipFill>
        <p:spPr>
          <a:xfrm>
            <a:off x="4572000" y="1106925"/>
            <a:ext cx="3943350" cy="27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/>
          <p:nvPr/>
        </p:nvSpPr>
        <p:spPr>
          <a:xfrm>
            <a:off x="469992" y="1504299"/>
            <a:ext cx="38769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Має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три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атомні енергоблоки.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Виробляє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 млрд кВтˑгод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рік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становить понад 10 % загальнодержавного виробництва електроенергії.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462121" y="4277752"/>
            <a:ext cx="5703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Сумарна електрична потужність: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3000 МВт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Південноукраїнська АЕС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Ein Bild, das Clipart, Darstellung, Animierter Cartoon, Zeichnung enthält.&#10;&#10;Automatisch generierte Beschreibung" id="344" name="Google Shape;34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014662" y="4195824"/>
            <a:ext cx="1058025" cy="10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/>
          <p:nvPr/>
        </p:nvSpPr>
        <p:spPr>
          <a:xfrm>
            <a:off x="7211900" y="4797431"/>
            <a:ext cx="1932000" cy="3540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pic>
        <p:nvPicPr>
          <p:cNvPr descr="Ein Bild, das Schrift, Text, Grafiken, Logo enthält.&#10;&#10;Automatisch generierte Beschreibung" id="351" name="Google Shape;3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просто неба, небо, дерево, будівля&#10;&#10;Вміст на основі ШІ може бути неправильним." id="352" name="Google Shape;352;p30"/>
          <p:cNvPicPr preferRelativeResize="0"/>
          <p:nvPr/>
        </p:nvPicPr>
        <p:blipFill rotWithShape="1">
          <a:blip r:embed="rId4">
            <a:alphaModFix/>
          </a:blip>
          <a:srcRect b="17429" l="0" r="0" t="0"/>
          <a:stretch/>
        </p:blipFill>
        <p:spPr>
          <a:xfrm>
            <a:off x="3883536" y="1014077"/>
            <a:ext cx="4735908" cy="323265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0"/>
          <p:cNvSpPr txBox="1"/>
          <p:nvPr/>
        </p:nvSpPr>
        <p:spPr>
          <a:xfrm>
            <a:off x="448420" y="1539636"/>
            <a:ext cx="3523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Має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два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атомні енергоблоки 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448436" y="2364100"/>
            <a:ext cx="36144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Виробляє близько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14–15 млрд кВт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ˑ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год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електроенергії — 15,6%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виробництва АЕС України.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448424" y="4270307"/>
            <a:ext cx="4810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Сумарна електрична потужність: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2000 МВт.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Хмельницька АЕС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7" name="Google Shape;35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7211900" y="7856"/>
            <a:ext cx="1932000" cy="3540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"/>
          <p:cNvSpPr/>
          <p:nvPr/>
        </p:nvSpPr>
        <p:spPr>
          <a:xfrm rot="5400000">
            <a:off x="6369050" y="2376579"/>
            <a:ext cx="5135700" cy="4140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/>
          <p:nvPr/>
        </p:nvSpPr>
        <p:spPr>
          <a:xfrm>
            <a:off x="8155236" y="4706613"/>
            <a:ext cx="520500" cy="4452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6015210" y="0"/>
            <a:ext cx="1338600" cy="51435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1"/>
          <p:cNvSpPr/>
          <p:nvPr/>
        </p:nvSpPr>
        <p:spPr>
          <a:xfrm>
            <a:off x="5916058" y="436888"/>
            <a:ext cx="1569900" cy="42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368" name="Google Shape;368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369" name="Google Shape;3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1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1"/>
          <p:cNvSpPr/>
          <p:nvPr/>
        </p:nvSpPr>
        <p:spPr>
          <a:xfrm>
            <a:off x="0" y="1983581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uk-UA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2" name="Google Shape;372;p31"/>
          <p:cNvGraphicFramePr/>
          <p:nvPr/>
        </p:nvGraphicFramePr>
        <p:xfrm>
          <a:off x="456780" y="5938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{DE9009D8-7294-472E-8838-165C660ABF8C}</a:tableStyleId>
              </a:tblPr>
              <a:tblGrid>
                <a:gridCol w="1250800"/>
                <a:gridCol w="1718325"/>
                <a:gridCol w="1211075"/>
                <a:gridCol w="1279075"/>
                <a:gridCol w="1057450"/>
                <a:gridCol w="1702200"/>
              </a:tblGrid>
              <a:tr h="411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Назва АЕС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41500" anchor="ctr">
                    <a:lnL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Розташування (область)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415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Кількість енергоблоків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415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Тип реакторів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415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Сумарна потужність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415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Особливість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415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85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0070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Запорізька (ЗАЕС)</a:t>
                      </a:r>
                      <a:endParaRPr sz="1200" u="none" cap="none" strike="noStrike">
                        <a:solidFill>
                          <a:srgbClr val="0070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Запорізька </a:t>
                      </a:r>
                      <a:endParaRPr sz="105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(м. Енергодар)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ВВЕР-1000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6000 МВт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Найбільша АЕС </a:t>
                      </a:r>
                      <a:b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Європі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0070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Рівненська (РАЕС)</a:t>
                      </a:r>
                      <a:endParaRPr sz="1200" u="none" cap="none" strike="noStrike">
                        <a:solidFill>
                          <a:srgbClr val="0070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Рівненська</a:t>
                      </a:r>
                      <a:endParaRPr sz="105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(м. Вараш)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× ВВЕР-440,</a:t>
                      </a:r>
                      <a:r>
                        <a:rPr lang="uk-UA" sz="1200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br>
                        <a:rPr lang="uk-UA" sz="1200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× ВВЕР-1000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2835 МВт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Перша в Україні АЕС з реакторами ВВЕР-440.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85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0070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Південноукраїнська (ПАЕС)</a:t>
                      </a:r>
                      <a:endParaRPr sz="1200" u="none" cap="none" strike="noStrike">
                        <a:solidFill>
                          <a:srgbClr val="0070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Миколаївська (м. Південноукраїнськ)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ВВЕР-1000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3000 МВт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125"/>
                        <a:buFont typeface="Montserrat"/>
                        <a:buNone/>
                      </a:pPr>
                      <a:r>
                        <a:rPr lang="uk-UA" sz="1125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 складі Південноукраїнського енергокомплексу (АЕС + ГЕС + ГАЕС).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0070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Хмельницька (ХАЕС)</a:t>
                      </a:r>
                      <a:endParaRPr sz="1200" u="none" cap="none" strike="noStrike">
                        <a:solidFill>
                          <a:srgbClr val="0070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Хмельницька</a:t>
                      </a:r>
                      <a:endParaRPr sz="105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(м. Нетішин)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ВВЕР-1000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2000 МВт</a:t>
                      </a:r>
                      <a:endParaRPr sz="1200" u="none" cap="none" strike="noStrike">
                        <a:solidFill>
                          <a:srgbClr val="1F1F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200"/>
                        <a:buFont typeface="Montserrat"/>
                        <a:buNone/>
                      </a:pPr>
                      <a:r>
                        <a:rPr lang="uk-UA" sz="1200" u="none" cap="none" strike="noStrike">
                          <a:solidFill>
                            <a:srgbClr val="1F1F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Має найбільший потенціал добудови нових блоків.</a:t>
                      </a:r>
                      <a:endParaRPr sz="1050"/>
                    </a:p>
                  </a:txBody>
                  <a:tcPr marT="27650" marB="27650" marR="41500" marL="79200" anchor="ctr">
                    <a:lnL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783917" y="910595"/>
            <a:ext cx="75762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385010" y="1727773"/>
            <a:ext cx="2520000" cy="28398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38100" rotWithShape="0" algn="tl" dir="2700000" dist="28575">
              <a:srgbClr val="000000">
                <a:alpha val="16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відбувається під час ядерного поділу?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Ядро поглинає електрон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Ядро розпадається   на два менші ядра         та нейтрони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Ядро випромінює світло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Електрони залишають атом</a:t>
            </a:r>
            <a:endParaRPr sz="1050"/>
          </a:p>
        </p:txBody>
      </p:sp>
      <p:sp>
        <p:nvSpPr>
          <p:cNvPr id="109" name="Google Shape;109;p14"/>
          <p:cNvSpPr txBox="1"/>
          <p:nvPr/>
        </p:nvSpPr>
        <p:spPr>
          <a:xfrm>
            <a:off x="3276028" y="1727773"/>
            <a:ext cx="2520000" cy="23781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38100" rotWithShape="0" algn="tl" dir="2700000" dist="28575">
              <a:srgbClr val="000000">
                <a:alpha val="16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Яка речовина найчастіше використовується </a:t>
            </a:r>
            <a:b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 паливо в ядерних реакторах?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Водень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Кисень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Нептуній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Уран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167046" y="1727773"/>
            <a:ext cx="2520000" cy="26091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38100" rotWithShape="0" algn="tl" dir="2700000" dist="28575">
              <a:srgbClr val="000000">
                <a:alpha val="16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Що є головною умовою виникнення ланцюгової ядерної реакції?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Висока температура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Наявність води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Достатня кількість нейтронів для підтримки реакції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Відсутність тиску</a:t>
            </a:r>
            <a:endParaRPr sz="1050"/>
          </a:p>
        </p:txBody>
      </p:sp>
      <p:sp>
        <p:nvSpPr>
          <p:cNvPr id="111" name="Google Shape;111;p14"/>
          <p:cNvSpPr txBox="1"/>
          <p:nvPr/>
        </p:nvSpPr>
        <p:spPr>
          <a:xfrm>
            <a:off x="3097369" y="4448950"/>
            <a:ext cx="3248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Відповідь: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— Б; </a:t>
            </a: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Г; </a:t>
            </a: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В.</a:t>
            </a:r>
            <a:endParaRPr sz="1050">
              <a:solidFill>
                <a:schemeClr val="dk1"/>
              </a:solidFill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402800" y="1008031"/>
            <a:ext cx="8338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Оберіть правильний варіант відповіді та поясніть свій вибір</a:t>
            </a:r>
            <a:endParaRPr sz="1050"/>
          </a:p>
        </p:txBody>
      </p:sp>
      <p:sp>
        <p:nvSpPr>
          <p:cNvPr id="113" name="Google Shape;113;p14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Без сумніву, ви це знаєте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4" name="Google Shape;114;p14" title="ChatGPT Image 9 янв. 2026 г., 10_44_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25" y="815004"/>
            <a:ext cx="963825" cy="9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/>
          <p:nvPr/>
        </p:nvSpPr>
        <p:spPr>
          <a:xfrm>
            <a:off x="4105375" y="1196700"/>
            <a:ext cx="3086100" cy="1996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8155236" y="4748958"/>
            <a:ext cx="988800" cy="4026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380" name="Google Shape;380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rgbClr val="76767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rgbClr val="7676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382" name="Google Shape;3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будівля, знімок екрана, просто неба, фабрика&#10;&#10;Вміст на основі ШІ може бути неправильним." id="383" name="Google Shape;383;p32"/>
          <p:cNvPicPr preferRelativeResize="0"/>
          <p:nvPr/>
        </p:nvPicPr>
        <p:blipFill rotWithShape="1">
          <a:blip r:embed="rId4">
            <a:alphaModFix/>
          </a:blip>
          <a:srcRect b="33965" l="47512" r="0" t="4303"/>
          <a:stretch/>
        </p:blipFill>
        <p:spPr>
          <a:xfrm>
            <a:off x="5300800" y="3014225"/>
            <a:ext cx="3497149" cy="168245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2"/>
          <p:cNvSpPr txBox="1"/>
          <p:nvPr/>
        </p:nvSpPr>
        <p:spPr>
          <a:xfrm>
            <a:off x="464025" y="1229175"/>
            <a:ext cx="34527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26 квітня 1986 р. </a:t>
            </a:r>
            <a:endParaRPr sz="105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відбулося неконтрольоване виділення ядерної енергії всередині реактора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 стався вибух.</a:t>
            </a:r>
            <a:endParaRPr sz="1050"/>
          </a:p>
        </p:txBody>
      </p:sp>
      <p:sp>
        <p:nvSpPr>
          <p:cNvPr id="385" name="Google Shape;385;p32"/>
          <p:cNvSpPr txBox="1"/>
          <p:nvPr/>
        </p:nvSpPr>
        <p:spPr>
          <a:xfrm>
            <a:off x="456160" y="2761975"/>
            <a:ext cx="45534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Вибух призвів до пожежі на 4-му енергоблоці й до катастрофічного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викиду радіоактивних речовин.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Корпус реактора почав працювати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 величезна піч, виносячи радіоактивний дим в атмосферу. Вітер розніс цей дим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багато сотень і тисяч кілометрів.</a:t>
            </a:r>
            <a:endParaRPr sz="1050"/>
          </a:p>
        </p:txBody>
      </p:sp>
      <p:sp>
        <p:nvSpPr>
          <p:cNvPr id="386" name="Google Shape;386;p32"/>
          <p:cNvSpPr/>
          <p:nvPr/>
        </p:nvSpPr>
        <p:spPr>
          <a:xfrm>
            <a:off x="4105375" y="1393525"/>
            <a:ext cx="17622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1404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Четвертий енергоблок Чорнобильської атомної електростанції: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а)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до вибуху; </a:t>
            </a:r>
            <a:b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б) 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після вибуху.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Зображення, що містить будівля, знімок екрана, просто неба, фабрика&#10;&#10;Вміст на основі ШІ може бути неправильним." id="387" name="Google Shape;387;p32"/>
          <p:cNvPicPr preferRelativeResize="0"/>
          <p:nvPr/>
        </p:nvPicPr>
        <p:blipFill rotWithShape="1">
          <a:blip r:embed="rId4">
            <a:alphaModFix/>
          </a:blip>
          <a:srcRect b="4904" l="1977" r="55686" t="5770"/>
          <a:stretch/>
        </p:blipFill>
        <p:spPr>
          <a:xfrm>
            <a:off x="5922100" y="495475"/>
            <a:ext cx="2820799" cy="243447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2"/>
          <p:cNvSpPr txBox="1"/>
          <p:nvPr/>
        </p:nvSpPr>
        <p:spPr>
          <a:xfrm>
            <a:off x="402800" y="520550"/>
            <a:ext cx="46620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Чорнобильська трагедія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3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395" name="Google Shape;395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rgbClr val="76767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rgbClr val="7676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33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397" name="Google Shape;3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3"/>
          <p:cNvSpPr/>
          <p:nvPr/>
        </p:nvSpPr>
        <p:spPr>
          <a:xfrm>
            <a:off x="487911" y="2089325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небо, будівля, просто неба, панорама&#10;&#10;Вміст на основі ШІ може бути неправильним." id="399" name="Google Shape;399;p33"/>
          <p:cNvPicPr preferRelativeResize="0"/>
          <p:nvPr/>
        </p:nvPicPr>
        <p:blipFill rotWithShape="1">
          <a:blip r:embed="rId4">
            <a:alphaModFix/>
          </a:blip>
          <a:srcRect b="14282" l="23960" r="0" t="19933"/>
          <a:stretch/>
        </p:blipFill>
        <p:spPr>
          <a:xfrm>
            <a:off x="198591" y="1289809"/>
            <a:ext cx="8777250" cy="18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3"/>
          <p:cNvSpPr txBox="1"/>
          <p:nvPr/>
        </p:nvSpPr>
        <p:spPr>
          <a:xfrm>
            <a:off x="393851" y="3200153"/>
            <a:ext cx="8570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Із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травня по листопад 1986 р. над зруйнованим реактором був побудований 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саркофаг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(об’єкт «Укриття») — бетонна конструкція, яка захищає від подальшого поширення радіаційного забруднення.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липня 2019 р. введено в експлуатацію ще одну, досконалішу, захисну споруду — Новий безпечний конфайнмент (НБК), який Україна побудувала разом                          із міжнародними організаціями.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33"/>
          <p:cNvSpPr txBox="1"/>
          <p:nvPr/>
        </p:nvSpPr>
        <p:spPr>
          <a:xfrm>
            <a:off x="402800" y="662114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Сьогодні всі енергоблоки Чорнобильської АЕС виведено з експлуатації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408" name="Google Shape;40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410" name="Google Shape;41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4"/>
          <p:cNvSpPr/>
          <p:nvPr/>
        </p:nvSpPr>
        <p:spPr>
          <a:xfrm>
            <a:off x="0" y="0"/>
            <a:ext cx="8794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4"/>
          <p:cNvSpPr txBox="1"/>
          <p:nvPr/>
        </p:nvSpPr>
        <p:spPr>
          <a:xfrm>
            <a:off x="349181" y="1179922"/>
            <a:ext cx="3684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 березня 2011 р., Японія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асштабна катастрофа на АЕС. </a:t>
            </a:r>
            <a:endParaRPr sz="1050"/>
          </a:p>
        </p:txBody>
      </p:sp>
      <p:pic>
        <p:nvPicPr>
          <p:cNvPr descr="undefined" id="413" name="Google Shape;413;p34"/>
          <p:cNvPicPr preferRelativeResize="0"/>
          <p:nvPr/>
        </p:nvPicPr>
        <p:blipFill rotWithShape="1">
          <a:blip r:embed="rId4">
            <a:alphaModFix/>
          </a:blip>
          <a:srcRect b="0" l="0" r="0" t="14104"/>
          <a:stretch/>
        </p:blipFill>
        <p:spPr>
          <a:xfrm>
            <a:off x="4085600" y="1242610"/>
            <a:ext cx="4619075" cy="29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4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Фукусіма 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5" name="Google Shape;415;p34"/>
          <p:cNvSpPr txBox="1"/>
          <p:nvPr/>
        </p:nvSpPr>
        <p:spPr>
          <a:xfrm>
            <a:off x="393850" y="2068411"/>
            <a:ext cx="33969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uk-UA" sz="1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«Фукусіма-1». 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Унаслідок землетрусу та цунамі припинили дію насоси, що перекачують теплоносій.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Відбулися перегрів                           і пошкодження атомного реактора, і радіаційна речовина забруднила довкілля.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421" name="Google Shape;421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422" name="Google Shape;42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5"/>
          <p:cNvSpPr txBox="1"/>
          <p:nvPr/>
        </p:nvSpPr>
        <p:spPr>
          <a:xfrm>
            <a:off x="450001" y="1054482"/>
            <a:ext cx="80655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Вправа 35, № 1.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Хмельницькій АЕС встановлено реактори типу ВВЕР-1000 (електрична потужність — 1000 МВт), теплова потужність кожного з яких дорівнює </a:t>
            </a:r>
            <a:b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3000 МВт. Визначте ККД реакторів цього типу.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Учимося розв’язувати задачі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Ein Bild, das Clipart, Zeichnung, Cartoon, Darstellung enthält.&#10;&#10;Automatisch generierte Beschreibung" id="425" name="Google Shape;42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192" y="3113276"/>
            <a:ext cx="1343906" cy="181002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5"/>
          <p:cNvSpPr txBox="1"/>
          <p:nvPr/>
        </p:nvSpPr>
        <p:spPr>
          <a:xfrm>
            <a:off x="1793150" y="2387602"/>
            <a:ext cx="6661500" cy="2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-UA" sz="1600">
                <a:latin typeface="Montserrat"/>
                <a:ea typeface="Montserrat"/>
                <a:cs typeface="Montserrat"/>
                <a:sym typeface="Montserrat"/>
              </a:rPr>
              <a:t>✓</a:t>
            </a: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 Оскільки в задачі слід знайти ККД, то скористаємося формулою для визначення ККД:                            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-UA" sz="1600">
                <a:latin typeface="Montserrat"/>
                <a:ea typeface="Montserrat"/>
                <a:cs typeface="Montserrat"/>
                <a:sym typeface="Montserrat"/>
              </a:rPr>
              <a:t>✓</a:t>
            </a: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 Корисна енергія          — це електрична енергія, </a:t>
            </a:r>
            <a:br>
              <a:rPr lang="uk-UA" sz="16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що виділяється в реакторах АЕС за певний час t.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-UA" sz="1600">
                <a:latin typeface="Montserrat"/>
                <a:ea typeface="Montserrat"/>
                <a:cs typeface="Montserrat"/>
                <a:sym typeface="Montserrat"/>
              </a:rPr>
              <a:t>✓</a:t>
            </a: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 Повна енергія            — це теплова енергія, що виділяється </a:t>
            </a:r>
            <a:br>
              <a:rPr lang="uk-UA" sz="16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600">
                <a:latin typeface="Montserrat"/>
                <a:ea typeface="Montserrat"/>
                <a:cs typeface="Montserrat"/>
                <a:sym typeface="Montserrat"/>
              </a:rPr>
              <a:t>в реакторах під час поділу Урану-235 за цей час.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7" name="Google Shape;427;p35"/>
          <p:cNvPicPr preferRelativeResize="0"/>
          <p:nvPr/>
        </p:nvPicPr>
        <p:blipFill rotWithShape="1">
          <a:blip r:embed="rId6">
            <a:alphaModFix/>
          </a:blip>
          <a:srcRect b="0" l="81328" r="0" t="0"/>
          <a:stretch/>
        </p:blipFill>
        <p:spPr>
          <a:xfrm>
            <a:off x="3609900" y="3756540"/>
            <a:ext cx="472000" cy="3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 rotWithShape="1">
          <a:blip r:embed="rId6">
            <a:alphaModFix/>
          </a:blip>
          <a:srcRect b="0" l="0" r="48888" t="0"/>
          <a:stretch/>
        </p:blipFill>
        <p:spPr>
          <a:xfrm>
            <a:off x="5350954" y="2654358"/>
            <a:ext cx="1310446" cy="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 rotWithShape="1">
          <a:blip r:embed="rId6">
            <a:alphaModFix/>
          </a:blip>
          <a:srcRect b="19238" l="61103" r="23769" t="0"/>
          <a:stretch/>
        </p:blipFill>
        <p:spPr>
          <a:xfrm>
            <a:off x="3848775" y="3059052"/>
            <a:ext cx="382400" cy="3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435" name="Google Shape;435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436" name="Google Shape;43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6"/>
          <p:cNvSpPr txBox="1"/>
          <p:nvPr/>
        </p:nvSpPr>
        <p:spPr>
          <a:xfrm>
            <a:off x="462250" y="4270675"/>
            <a:ext cx="7984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rgbClr val="165A97"/>
                </a:solidFill>
                <a:latin typeface="Montserrat"/>
                <a:ea typeface="Montserrat"/>
                <a:cs typeface="Montserrat"/>
                <a:sym typeface="Montserrat"/>
              </a:rPr>
              <a:t>Відповідь: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ККД реакторів типу ВВЕР-1000 становить 33,3%.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36"/>
          <p:cNvSpPr txBox="1"/>
          <p:nvPr/>
        </p:nvSpPr>
        <p:spPr>
          <a:xfrm>
            <a:off x="3108892" y="3312249"/>
            <a:ext cx="3591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Обчислимо значення ККД:</a:t>
            </a:r>
            <a:endParaRPr sz="1050"/>
          </a:p>
        </p:txBody>
      </p:sp>
      <p:sp>
        <p:nvSpPr>
          <p:cNvPr id="439" name="Google Shape;439;p36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Перевіримо себе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0" name="Google Shape;440;p36"/>
          <p:cNvSpPr txBox="1"/>
          <p:nvPr/>
        </p:nvSpPr>
        <p:spPr>
          <a:xfrm>
            <a:off x="3108901" y="1249944"/>
            <a:ext cx="3591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-UA" sz="1600">
                <a:solidFill>
                  <a:srgbClr val="165A98"/>
                </a:solidFill>
                <a:latin typeface="Montserrat"/>
                <a:ea typeface="Montserrat"/>
                <a:cs typeface="Montserrat"/>
                <a:sym typeface="Montserrat"/>
              </a:rPr>
              <a:t>Розв’язання:</a:t>
            </a:r>
            <a:endParaRPr b="1" sz="1600">
              <a:solidFill>
                <a:srgbClr val="165A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1" name="Google Shape;441;p36"/>
          <p:cNvPicPr preferRelativeResize="0"/>
          <p:nvPr/>
        </p:nvPicPr>
        <p:blipFill rotWithShape="1">
          <a:blip r:embed="rId5">
            <a:alphaModFix/>
          </a:blip>
          <a:srcRect b="0" l="42761" r="16901" t="70840"/>
          <a:stretch/>
        </p:blipFill>
        <p:spPr>
          <a:xfrm>
            <a:off x="3181471" y="3611774"/>
            <a:ext cx="2057398" cy="619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p36"/>
          <p:cNvGrpSpPr/>
          <p:nvPr/>
        </p:nvGrpSpPr>
        <p:grpSpPr>
          <a:xfrm>
            <a:off x="462250" y="1226341"/>
            <a:ext cx="2463475" cy="2957700"/>
            <a:chOff x="462250" y="1226341"/>
            <a:chExt cx="2463475" cy="2957700"/>
          </a:xfrm>
        </p:grpSpPr>
        <p:cxnSp>
          <p:nvCxnSpPr>
            <p:cNvPr id="443" name="Google Shape;443;p36"/>
            <p:cNvCxnSpPr/>
            <p:nvPr/>
          </p:nvCxnSpPr>
          <p:spPr>
            <a:xfrm>
              <a:off x="475325" y="2796977"/>
              <a:ext cx="2450400" cy="0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4" name="Google Shape;444;p36"/>
            <p:cNvCxnSpPr/>
            <p:nvPr/>
          </p:nvCxnSpPr>
          <p:spPr>
            <a:xfrm>
              <a:off x="2914170" y="1226341"/>
              <a:ext cx="0" cy="2957700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445" name="Google Shape;445;p36"/>
            <p:cNvGrpSpPr/>
            <p:nvPr/>
          </p:nvGrpSpPr>
          <p:grpSpPr>
            <a:xfrm>
              <a:off x="462250" y="1250795"/>
              <a:ext cx="2123152" cy="1108606"/>
              <a:chOff x="462250" y="1250795"/>
              <a:chExt cx="2123152" cy="1108606"/>
            </a:xfrm>
          </p:grpSpPr>
          <p:sp>
            <p:nvSpPr>
              <p:cNvPr id="446" name="Google Shape;446;p36"/>
              <p:cNvSpPr txBox="1"/>
              <p:nvPr/>
            </p:nvSpPr>
            <p:spPr>
              <a:xfrm>
                <a:off x="490450" y="1250795"/>
                <a:ext cx="121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uk-UA" sz="1600" u="none" cap="none" strike="noStrike">
                    <a:solidFill>
                      <a:srgbClr val="165A9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Дано:</a:t>
                </a:r>
                <a:endParaRPr b="1" i="1" sz="1600" u="none" cap="none" strike="noStrike">
                  <a:solidFill>
                    <a:srgbClr val="165A98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pic>
            <p:nvPicPr>
              <p:cNvPr id="447" name="Google Shape;447;p36"/>
              <p:cNvPicPr preferRelativeResize="0"/>
              <p:nvPr/>
            </p:nvPicPr>
            <p:blipFill rotWithShape="1">
              <a:blip r:embed="rId5">
                <a:alphaModFix/>
              </a:blip>
              <a:srcRect b="65549" l="0" r="58375" t="0"/>
              <a:stretch/>
            </p:blipFill>
            <p:spPr>
              <a:xfrm>
                <a:off x="462250" y="1627975"/>
                <a:ext cx="2123152" cy="7314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8" name="Google Shape;448;p36"/>
          <p:cNvGrpSpPr/>
          <p:nvPr/>
        </p:nvGrpSpPr>
        <p:grpSpPr>
          <a:xfrm>
            <a:off x="462250" y="2981965"/>
            <a:ext cx="1248000" cy="648636"/>
            <a:chOff x="462250" y="2981965"/>
            <a:chExt cx="1248000" cy="648636"/>
          </a:xfrm>
        </p:grpSpPr>
        <p:sp>
          <p:nvSpPr>
            <p:cNvPr id="449" name="Google Shape;449;p36"/>
            <p:cNvSpPr txBox="1"/>
            <p:nvPr/>
          </p:nvSpPr>
          <p:spPr>
            <a:xfrm>
              <a:off x="490450" y="2981965"/>
              <a:ext cx="12198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uk-UA" sz="1600" u="none" cap="none" strike="noStrike">
                  <a:solidFill>
                    <a:srgbClr val="165A9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Знайти:</a:t>
              </a:r>
              <a:endParaRPr b="1" i="1" sz="1600" u="none" cap="none" strike="noStrike">
                <a:solidFill>
                  <a:srgbClr val="165A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450" name="Google Shape;450;p36"/>
            <p:cNvPicPr preferRelativeResize="0"/>
            <p:nvPr/>
          </p:nvPicPr>
          <p:blipFill rotWithShape="1">
            <a:blip r:embed="rId5">
              <a:alphaModFix/>
            </a:blip>
            <a:srcRect b="26069" l="0" r="89850" t="58713"/>
            <a:stretch/>
          </p:blipFill>
          <p:spPr>
            <a:xfrm>
              <a:off x="462250" y="3307499"/>
              <a:ext cx="517700" cy="323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36"/>
          <p:cNvSpPr txBox="1"/>
          <p:nvPr/>
        </p:nvSpPr>
        <p:spPr>
          <a:xfrm>
            <a:off x="3085293" y="1559138"/>
            <a:ext cx="3086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За означенням ККД: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2" name="Google Shape;452;p36"/>
          <p:cNvPicPr preferRelativeResize="0"/>
          <p:nvPr/>
        </p:nvPicPr>
        <p:blipFill rotWithShape="1">
          <a:blip r:embed="rId5">
            <a:alphaModFix/>
          </a:blip>
          <a:srcRect b="38887" l="42762" r="0" t="0"/>
          <a:stretch/>
        </p:blipFill>
        <p:spPr>
          <a:xfrm>
            <a:off x="3129320" y="1903400"/>
            <a:ext cx="2919427" cy="129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Zeichnung, Darstellung, Kinderkunst, Kleidung enthält.&#10;&#10;Automatisch generierte Beschreibung" id="453" name="Google Shape;45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732922" y="2785678"/>
            <a:ext cx="1507457" cy="2271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459" name="Google Shape;459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460" name="Google Shape;46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7"/>
          <p:cNvSpPr txBox="1"/>
          <p:nvPr/>
        </p:nvSpPr>
        <p:spPr>
          <a:xfrm>
            <a:off x="450000" y="1081337"/>
            <a:ext cx="8065200" cy="1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rgbClr val="165A97"/>
                </a:solidFill>
                <a:latin typeface="Montserrat"/>
                <a:ea typeface="Montserrat"/>
                <a:cs typeface="Montserrat"/>
                <a:sym typeface="Montserrat"/>
              </a:rPr>
              <a:t>Вправа 35, № 2. </a:t>
            </a:r>
            <a:endParaRPr sz="1600">
              <a:solidFill>
                <a:srgbClr val="165A9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двох блоках Рівненської АЕС встановлено реактори типу ВВЕР-440 (електрична потужність — 440 МВт), а ще на двох блоках — реактори типу ВВЕР-1000 (електрична потужність — 1000 МВт). Скільки енергії (у кВт · год) може виробити Рівненська АЕС за добу, працюючи на повну потужність?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37"/>
          <p:cNvSpPr txBox="1"/>
          <p:nvPr/>
        </p:nvSpPr>
        <p:spPr>
          <a:xfrm>
            <a:off x="1701325" y="2422591"/>
            <a:ext cx="68475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Аналіз фізичної проблеми.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444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✔"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Повна енергія, що може вироблятися на АЕС, дорівнює сумі енергій, що може вироблятися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всіх чотирьох блоках (тобто коли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працюють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всі блоки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і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на повну потужність).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444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✔"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Електричну енергію, що виробляється в блоках, знайдемо, знаючи електричну потужність та час роботи — доба.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444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✔"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Оскільки енергію слід подати в кВт·год, то потужність подамо в кіловатах, а час — у годинах.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37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Учимося розв’язувати задачі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Ein Bild, das Clipart, Zeichnung, Cartoon, Darstellung enthält.&#10;&#10;Automatisch generierte Beschreibung" id="464" name="Google Shape;46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617" y="3136897"/>
            <a:ext cx="1343906" cy="1810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470" name="Google Shape;470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471" name="Google Shape;4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8"/>
          <p:cNvSpPr txBox="1"/>
          <p:nvPr/>
        </p:nvSpPr>
        <p:spPr>
          <a:xfrm>
            <a:off x="450003" y="4016804"/>
            <a:ext cx="69393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rgbClr val="165A97"/>
                </a:solidFill>
                <a:latin typeface="Montserrat"/>
                <a:ea typeface="Montserrat"/>
                <a:cs typeface="Montserrat"/>
                <a:sym typeface="Montserrat"/>
              </a:rPr>
              <a:t>Відповідь: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добу станція може виробляти 69,12 млн кВтˑгод електричної енергії.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38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Перевіримо себе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474" name="Google Shape;474;p38"/>
          <p:cNvGrpSpPr/>
          <p:nvPr/>
        </p:nvGrpSpPr>
        <p:grpSpPr>
          <a:xfrm>
            <a:off x="440175" y="1226341"/>
            <a:ext cx="2505453" cy="2449800"/>
            <a:chOff x="440175" y="1226341"/>
            <a:chExt cx="2505453" cy="2449800"/>
          </a:xfrm>
        </p:grpSpPr>
        <p:cxnSp>
          <p:nvCxnSpPr>
            <p:cNvPr id="475" name="Google Shape;475;p38"/>
            <p:cNvCxnSpPr/>
            <p:nvPr/>
          </p:nvCxnSpPr>
          <p:spPr>
            <a:xfrm>
              <a:off x="475325" y="2796977"/>
              <a:ext cx="2450400" cy="0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6" name="Google Shape;476;p38"/>
            <p:cNvCxnSpPr/>
            <p:nvPr/>
          </p:nvCxnSpPr>
          <p:spPr>
            <a:xfrm>
              <a:off x="2945628" y="1226341"/>
              <a:ext cx="0" cy="2449800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77" name="Google Shape;477;p38"/>
            <p:cNvSpPr txBox="1"/>
            <p:nvPr/>
          </p:nvSpPr>
          <p:spPr>
            <a:xfrm>
              <a:off x="490450" y="1250795"/>
              <a:ext cx="121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uk-UA" sz="1600" u="none" cap="none" strike="noStrike">
                  <a:solidFill>
                    <a:srgbClr val="165A9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Дано:</a:t>
              </a:r>
              <a:endParaRPr b="1" i="1" sz="1600" u="none" cap="none" strike="noStrike">
                <a:solidFill>
                  <a:srgbClr val="165A98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478" name="Google Shape;478;p38"/>
            <p:cNvPicPr preferRelativeResize="0"/>
            <p:nvPr/>
          </p:nvPicPr>
          <p:blipFill rotWithShape="1">
            <a:blip r:embed="rId5">
              <a:alphaModFix/>
            </a:blip>
            <a:srcRect b="46004" l="0" r="64142" t="0"/>
            <a:stretch/>
          </p:blipFill>
          <p:spPr>
            <a:xfrm>
              <a:off x="440175" y="1685875"/>
              <a:ext cx="2450401" cy="1041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" name="Google Shape;479;p38"/>
          <p:cNvGrpSpPr/>
          <p:nvPr/>
        </p:nvGrpSpPr>
        <p:grpSpPr>
          <a:xfrm>
            <a:off x="3078451" y="1249944"/>
            <a:ext cx="3622350" cy="940380"/>
            <a:chOff x="3078451" y="1249944"/>
            <a:chExt cx="3622350" cy="940380"/>
          </a:xfrm>
        </p:grpSpPr>
        <p:sp>
          <p:nvSpPr>
            <p:cNvPr id="480" name="Google Shape;480;p38"/>
            <p:cNvSpPr txBox="1"/>
            <p:nvPr/>
          </p:nvSpPr>
          <p:spPr>
            <a:xfrm>
              <a:off x="3108901" y="1249944"/>
              <a:ext cx="3591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uk-UA" sz="1600">
                  <a:solidFill>
                    <a:srgbClr val="165A9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Розв’язання:</a:t>
              </a:r>
              <a:endParaRPr b="1" sz="1600">
                <a:solidFill>
                  <a:srgbClr val="165A9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481" name="Google Shape;481;p38"/>
            <p:cNvPicPr preferRelativeResize="0"/>
            <p:nvPr/>
          </p:nvPicPr>
          <p:blipFill rotWithShape="1">
            <a:blip r:embed="rId5">
              <a:alphaModFix/>
            </a:blip>
            <a:srcRect b="70072" l="37463" r="14465" t="0"/>
            <a:stretch/>
          </p:blipFill>
          <p:spPr>
            <a:xfrm>
              <a:off x="3078451" y="1613125"/>
              <a:ext cx="3285125" cy="577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2" name="Google Shape;482;p38"/>
          <p:cNvGrpSpPr/>
          <p:nvPr/>
        </p:nvGrpSpPr>
        <p:grpSpPr>
          <a:xfrm>
            <a:off x="433596" y="2981965"/>
            <a:ext cx="1276654" cy="749946"/>
            <a:chOff x="433596" y="2981965"/>
            <a:chExt cx="1276654" cy="749946"/>
          </a:xfrm>
        </p:grpSpPr>
        <p:sp>
          <p:nvSpPr>
            <p:cNvPr id="483" name="Google Shape;483;p38"/>
            <p:cNvSpPr txBox="1"/>
            <p:nvPr/>
          </p:nvSpPr>
          <p:spPr>
            <a:xfrm>
              <a:off x="490450" y="2981965"/>
              <a:ext cx="12198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uk-UA" sz="1600" u="none" cap="none" strike="noStrike">
                  <a:solidFill>
                    <a:srgbClr val="165A9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Знайти:</a:t>
              </a:r>
              <a:endParaRPr b="1" i="1" sz="1600" u="none" cap="none" strike="noStrike">
                <a:solidFill>
                  <a:srgbClr val="165A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484" name="Google Shape;484;p38"/>
            <p:cNvPicPr preferRelativeResize="0"/>
            <p:nvPr/>
          </p:nvPicPr>
          <p:blipFill rotWithShape="1">
            <a:blip r:embed="rId5">
              <a:alphaModFix/>
            </a:blip>
            <a:srcRect b="0" l="0" r="88876" t="81848"/>
            <a:stretch/>
          </p:blipFill>
          <p:spPr>
            <a:xfrm>
              <a:off x="433596" y="3381810"/>
              <a:ext cx="760151" cy="350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5" name="Google Shape;485;p38"/>
          <p:cNvPicPr preferRelativeResize="0"/>
          <p:nvPr/>
        </p:nvPicPr>
        <p:blipFill rotWithShape="1">
          <a:blip r:embed="rId5">
            <a:alphaModFix/>
          </a:blip>
          <a:srcRect b="37307" l="37465" r="0" t="42005"/>
          <a:stretch/>
        </p:blipFill>
        <p:spPr>
          <a:xfrm>
            <a:off x="3094400" y="3316402"/>
            <a:ext cx="4273449" cy="399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Zeichnung, Darstellung, Kinderkunst, Kleidung enthält.&#10;&#10;Automatisch generierte Beschreibung" id="486" name="Google Shape;48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267208" y="2796978"/>
            <a:ext cx="1507457" cy="227129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8"/>
          <p:cNvSpPr txBox="1"/>
          <p:nvPr/>
        </p:nvSpPr>
        <p:spPr>
          <a:xfrm>
            <a:off x="3028957" y="2544177"/>
            <a:ext cx="49362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Обчислимо можливу загальну електричну енергію за добу: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9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494" name="Google Shape;494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rgbClr val="76767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rgbClr val="7676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39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496" name="Google Shape;4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текст, знімок екрана, Шрифт, шкала&#10;&#10;Вміст на основі ШІ може бути неправильним." id="497" name="Google Shape;49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7400" y="5109"/>
            <a:ext cx="4777824" cy="467531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9"/>
          <p:cNvSpPr txBox="1"/>
          <p:nvPr/>
        </p:nvSpPr>
        <p:spPr>
          <a:xfrm>
            <a:off x="393850" y="1382438"/>
            <a:ext cx="2775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переможе: переваги чи ризики атомної енергетики? Обґрунтуйте</a:t>
            </a: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свій вибір.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39"/>
          <p:cNvSpPr txBox="1"/>
          <p:nvPr/>
        </p:nvSpPr>
        <p:spPr>
          <a:xfrm>
            <a:off x="402800" y="496950"/>
            <a:ext cx="37926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Рефлексія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00" name="Google Shape;500;p39"/>
          <p:cNvPicPr preferRelativeResize="0"/>
          <p:nvPr/>
        </p:nvPicPr>
        <p:blipFill rotWithShape="1">
          <a:blip r:embed="rId5">
            <a:alphaModFix/>
          </a:blip>
          <a:srcRect b="35738" l="70130" r="16653" t="28903"/>
          <a:stretch/>
        </p:blipFill>
        <p:spPr>
          <a:xfrm flipH="1">
            <a:off x="1656462" y="3323625"/>
            <a:ext cx="1387426" cy="188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0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507" name="Google Shape;507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rgbClr val="76767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rgbClr val="7676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509" name="Google Shape;50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40"/>
          <p:cNvGrpSpPr/>
          <p:nvPr/>
        </p:nvGrpSpPr>
        <p:grpSpPr>
          <a:xfrm>
            <a:off x="546813" y="766909"/>
            <a:ext cx="8050374" cy="3609682"/>
            <a:chOff x="546813" y="766909"/>
            <a:chExt cx="8050374" cy="3609682"/>
          </a:xfrm>
        </p:grpSpPr>
        <p:pic>
          <p:nvPicPr>
            <p:cNvPr descr="Зображення, що містить текст, знімок екрана, Шрифт&#10;&#10;Вміст на основі ШІ може бути неправильним." id="511" name="Google Shape;511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6813" y="766909"/>
              <a:ext cx="8050374" cy="3609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40" title="ChatGPT Image 27 бер. 2026 р., 11_38_01.png"/>
            <p:cNvPicPr preferRelativeResize="0"/>
            <p:nvPr/>
          </p:nvPicPr>
          <p:blipFill rotWithShape="1">
            <a:blip r:embed="rId5">
              <a:alphaModFix/>
            </a:blip>
            <a:srcRect b="7599" l="8536" r="6618" t="5753"/>
            <a:stretch/>
          </p:blipFill>
          <p:spPr>
            <a:xfrm>
              <a:off x="717474" y="861270"/>
              <a:ext cx="605473" cy="618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1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519" name="Google Shape;519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rgbClr val="76767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rgbClr val="7676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41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521" name="Google Shape;52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p41"/>
          <p:cNvGrpSpPr/>
          <p:nvPr/>
        </p:nvGrpSpPr>
        <p:grpSpPr>
          <a:xfrm>
            <a:off x="402800" y="523183"/>
            <a:ext cx="8432751" cy="3956823"/>
            <a:chOff x="402800" y="523183"/>
            <a:chExt cx="8432751" cy="3956823"/>
          </a:xfrm>
        </p:grpSpPr>
        <p:pic>
          <p:nvPicPr>
            <p:cNvPr descr="Зображення, що містить текст, знімок екрана, Шрифт&#10;&#10;Вміст на основі ШІ може бути неправильним." id="523" name="Google Shape;523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2800" y="600175"/>
              <a:ext cx="8432751" cy="3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Зображення, що містить текст, знімок екрана, Шрифт&#10;&#10;Вміст на основі ШІ може бути неправильним." id="524" name="Google Shape;524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9963" y="1088273"/>
              <a:ext cx="8118423" cy="3391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41"/>
            <p:cNvPicPr preferRelativeResize="0"/>
            <p:nvPr/>
          </p:nvPicPr>
          <p:blipFill rotWithShape="1">
            <a:blip r:embed="rId6">
              <a:alphaModFix/>
            </a:blip>
            <a:srcRect b="0" l="4180" r="0" t="0"/>
            <a:stretch/>
          </p:blipFill>
          <p:spPr>
            <a:xfrm>
              <a:off x="465613" y="523183"/>
              <a:ext cx="885825" cy="891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41" title="ChatGPT Image 27 бер. 2026 р., 11_38_01.png"/>
            <p:cNvPicPr preferRelativeResize="0"/>
            <p:nvPr/>
          </p:nvPicPr>
          <p:blipFill rotWithShape="1">
            <a:blip r:embed="rId7">
              <a:alphaModFix/>
            </a:blip>
            <a:srcRect b="7599" l="8536" r="6618" t="5753"/>
            <a:stretch/>
          </p:blipFill>
          <p:spPr>
            <a:xfrm>
              <a:off x="523096" y="584446"/>
              <a:ext cx="784125" cy="8008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123" name="Google Shape;12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428965" y="2376275"/>
            <a:ext cx="2420700" cy="11658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38100" rotWithShape="0" algn="tl" dir="2700000" dist="28575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Паливо (ТВЕЛи)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Регулюючі стрижні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Бетонний корпус 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Теплоносій </a:t>
            </a:r>
            <a:endParaRPr sz="1050"/>
          </a:p>
        </p:txBody>
      </p:sp>
      <p:sp>
        <p:nvSpPr>
          <p:cNvPr id="125" name="Google Shape;125;p15"/>
          <p:cNvSpPr txBox="1"/>
          <p:nvPr/>
        </p:nvSpPr>
        <p:spPr>
          <a:xfrm>
            <a:off x="3066662" y="1770125"/>
            <a:ext cx="3704400" cy="23781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38100" rotWithShape="0" algn="tl" dir="2700000" dist="28575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Уповільнення нейтронів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b="0" i="0" lang="uk-UA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Поглинання </a:t>
            </a:r>
            <a:b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надлишкових нейтронів</a:t>
            </a:r>
            <a:endParaRPr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Виділення енергії під час поділу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Відведення тепла </a:t>
            </a:r>
            <a:b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активної зони</a:t>
            </a:r>
            <a:endParaRPr sz="1050"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</a:t>
            </a:r>
            <a:r>
              <a:rPr b="0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Запобігання виходу радіоактивного випромінювання   з 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реактора</a:t>
            </a:r>
            <a:endParaRPr sz="1050"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8050" y="1519409"/>
            <a:ext cx="1831900" cy="32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428964" y="4349493"/>
            <a:ext cx="4473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Відповідь: </a:t>
            </a: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— В; </a:t>
            </a: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Б; </a:t>
            </a: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Д; </a:t>
            </a:r>
            <a:r>
              <a:rPr b="1"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i="0" lang="uk-UA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Г. </a:t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128" name="Google Shape;128;p15" title="ChatGPT Image 9 янв. 2026 г., 10_44_0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575" y="1468154"/>
            <a:ext cx="963825" cy="963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402800" y="1008028"/>
            <a:ext cx="8338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між складовою частиною ядерного реактора та її призначенням</a:t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Установіть відповідність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2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533" name="Google Shape;533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rgbClr val="76767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rgbClr val="7676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42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535" name="Google Shape;5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2"/>
          <p:cNvSpPr txBox="1"/>
          <p:nvPr/>
        </p:nvSpPr>
        <p:spPr>
          <a:xfrm>
            <a:off x="450000" y="1152125"/>
            <a:ext cx="8338500" cy="2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44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b="1" lang="uk-UA" sz="1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b="1" lang="uk-UA" sz="1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працювати </a:t>
            </a:r>
            <a:r>
              <a:rPr b="1" lang="uk-UA" sz="1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§ 35: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уважно прочитати матеріал параграфа та усно надати відповіді на контрольні запитання.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444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b="1" lang="uk-UA" sz="1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b="1" lang="uk-UA" sz="1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права 35: </a:t>
            </a:r>
            <a:endParaRPr b="1" sz="16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3429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адача № 3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розв’язати письмово в зошиті;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3429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адача № 4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на бажання.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444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b="1" lang="uk-UA" sz="1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Підготувати коротке повідомлення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2-3 хвилини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Варіант 1.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АЕС України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обрати одну АЕС та розповісти про історію її побудови, перспективи розвитку, сучасні умови роботи тощо).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i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Варіант 2.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Найвідоміші катастрофи на АЕС </a:t>
            </a:r>
            <a:r>
              <a:rPr lang="uk-U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(причини виникнення, наслідки)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p42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Домашнє завдання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Ein Bild, das Clipart, Zeichnung, Darstellung, Animierter Cartoon enthält.&#10;&#10;Automatisch generierte Beschreibung" id="538" name="Google Shape;53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549115" y="3684136"/>
            <a:ext cx="907407" cy="1462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3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545" name="Google Shape;545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rgbClr val="76767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rgbClr val="7676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43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547" name="Google Shape;54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3"/>
          <p:cNvSpPr txBox="1"/>
          <p:nvPr/>
        </p:nvSpPr>
        <p:spPr>
          <a:xfrm>
            <a:off x="428977" y="1210250"/>
            <a:ext cx="80517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-262727" lvl="0" marL="257170" rtl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rgbClr val="165A97"/>
              </a:buClr>
              <a:buSzPts val="1700"/>
              <a:buFont typeface="Montserrat"/>
              <a:buAutoNum type="arabicPeriod"/>
            </a:pPr>
            <a:r>
              <a:rPr lang="uk-UA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Фізика : підруч. для 9 кл. закл. загал. серед. освіти / [В. Г. Бар’яхтар, </a:t>
            </a:r>
            <a:br>
              <a:rPr lang="uk-UA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Ф. Я. Божинова, С. О. Довгий, М. М. Кірюхін, О. О. Кірюхіна]; за ред. </a:t>
            </a:r>
            <a:br>
              <a:rPr lang="uk-UA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С. О. Довгого. — Харків : Вид-во «Ранок», 2026 — 288 с. : іл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43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Список використаних джерел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Ein Bild, das Zeichnung, Darstellung, Clipart, Cartoon enthält.&#10;&#10;Automatisch generierte Beschreibung" id="550" name="Google Shape;55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0229" y="3610758"/>
            <a:ext cx="1654492" cy="154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500" y="1290449"/>
            <a:ext cx="3721751" cy="372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138" name="Google Shape;138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140" name="Google Shape;14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1935649" y="967963"/>
            <a:ext cx="5272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5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між перетворенням енергії та складовою  частиною атомної електростанції</a:t>
            </a:r>
            <a:endParaRPr sz="1050"/>
          </a:p>
        </p:txBody>
      </p:sp>
      <p:sp>
        <p:nvSpPr>
          <p:cNvPr id="142" name="Google Shape;142;p16"/>
          <p:cNvSpPr txBox="1"/>
          <p:nvPr/>
        </p:nvSpPr>
        <p:spPr>
          <a:xfrm>
            <a:off x="3384611" y="1731675"/>
            <a:ext cx="2107200" cy="1377600"/>
          </a:xfrm>
          <a:prstGeom prst="rect">
            <a:avLst/>
          </a:prstGeom>
          <a:solidFill>
            <a:schemeClr val="lt1"/>
          </a:solidFill>
          <a:ln cap="flat" cmpd="sng" w="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l" dir="2700000" dist="28575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Ядерний реактор</a:t>
            </a:r>
            <a:endParaRPr sz="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</a:t>
            </a:r>
            <a:r>
              <a:rPr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Парогенератор</a:t>
            </a:r>
            <a:endParaRPr sz="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Парова турбіна</a:t>
            </a:r>
            <a:endParaRPr sz="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</a:t>
            </a:r>
            <a:r>
              <a:rPr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Конденсатор  </a:t>
            </a:r>
            <a:endParaRPr sz="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</a:t>
            </a:r>
            <a:r>
              <a:rPr i="0" lang="uk-UA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Електрогенератор </a:t>
            </a:r>
            <a:endParaRPr sz="9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385010" y="4349127"/>
            <a:ext cx="4473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Відповідь: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— Д; 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Б; 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В; 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А. </a:t>
            </a:r>
            <a:endParaRPr sz="1050">
              <a:solidFill>
                <a:schemeClr val="dk1"/>
              </a:solidFill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Установіть відповідність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385000" y="1731675"/>
            <a:ext cx="2776500" cy="249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38100" rotWithShape="0" algn="tl" dir="2700000" dist="28575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Механічна енергія → електрична енергія</a:t>
            </a:r>
            <a:b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Внутрішня енергія теплоносія → внутрішня енергія пари</a:t>
            </a:r>
            <a:b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Внутрішня енергія пари → механічна енергія</a:t>
            </a:r>
            <a:b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Ядерна енергія → внутрішня енергія теплоносія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16" title="ChatGPT Image 9 янв. 2026 г., 10_44_0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575" y="815016"/>
            <a:ext cx="963825" cy="9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153" name="Google Shape;153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155" name="Google Shape;1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558440" y="2098377"/>
            <a:ext cx="2544900" cy="1326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165A97"/>
                </a:solidFill>
                <a:latin typeface="Montserrat"/>
                <a:ea typeface="Montserrat"/>
                <a:cs typeface="Montserrat"/>
                <a:sym typeface="Montserrat"/>
              </a:rPr>
              <a:t>Чому досі </a:t>
            </a:r>
            <a:br>
              <a:rPr b="1" lang="uk-UA" sz="1800">
                <a:solidFill>
                  <a:srgbClr val="165A9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-UA" sz="1800">
                <a:solidFill>
                  <a:srgbClr val="165A97"/>
                </a:solidFill>
                <a:latin typeface="Montserrat"/>
                <a:ea typeface="Montserrat"/>
                <a:cs typeface="Montserrat"/>
                <a:sym typeface="Montserrat"/>
              </a:rPr>
              <a:t>існують теплові електростанції (ТЕС)?</a:t>
            </a:r>
            <a:endParaRPr sz="1050">
              <a:solidFill>
                <a:srgbClr val="165A97"/>
              </a:solidFill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402800" y="520550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Поміркуймо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8" name="Google Shape;158;p17" title="1412ыыы1212ec93378f-e92a-40c5-9497-fe0fd29d611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454" y="1139667"/>
            <a:ext cx="1015875" cy="102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8424" y="1262687"/>
            <a:ext cx="5192192" cy="316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/>
          <p:nvPr/>
        </p:nvSpPr>
        <p:spPr>
          <a:xfrm>
            <a:off x="8155236" y="4748958"/>
            <a:ext cx="988800" cy="4029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402803" y="0"/>
            <a:ext cx="8338500" cy="4029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167" name="Google Shape;1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/>
          <p:nvPr/>
        </p:nvSpPr>
        <p:spPr>
          <a:xfrm>
            <a:off x="413751" y="973021"/>
            <a:ext cx="8338500" cy="1297200"/>
          </a:xfrm>
          <a:prstGeom prst="roundRect">
            <a:avLst>
              <a:gd fmla="val 10000" name="adj"/>
            </a:avLst>
          </a:prstGeom>
          <a:solidFill>
            <a:srgbClr val="165A97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679501" y="1379646"/>
            <a:ext cx="8239500" cy="1074000"/>
          </a:xfrm>
          <a:prstGeom prst="roundRect">
            <a:avLst>
              <a:gd fmla="val 10000" name="adj"/>
            </a:avLst>
          </a:prstGeom>
          <a:solidFill>
            <a:schemeClr val="lt1"/>
          </a:solidFill>
          <a:ln cap="flat" cmpd="sng" w="14300">
            <a:solidFill>
              <a:srgbClr val="1260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855751" y="14241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875" lIns="42875" spcFirstLastPara="1" rIns="42875" wrap="square" tIns="4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Montserrat"/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Ядерний реактор можна порівняти з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величезним лайнером: </a:t>
            </a:r>
            <a:b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його 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важко швидко розігнати або зупинити.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25"/>
              <a:buFont typeface="Montserrat"/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ТЕС зручні, коли 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швидко 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потрібна додаткова енергія (наприклад </a:t>
            </a:r>
            <a:b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ввечері, коли в усіх домах вмикається світло).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724026" y="1056546"/>
            <a:ext cx="199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Маневровість </a:t>
            </a:r>
            <a:endParaRPr b="1" sz="1050">
              <a:solidFill>
                <a:schemeClr val="lt1"/>
              </a:solidFill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13801" y="2533587"/>
            <a:ext cx="8338500" cy="907200"/>
          </a:xfrm>
          <a:prstGeom prst="roundRect">
            <a:avLst>
              <a:gd fmla="val 10000" name="adj"/>
            </a:avLst>
          </a:prstGeom>
          <a:solidFill>
            <a:srgbClr val="165A97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679551" y="2955943"/>
            <a:ext cx="8239500" cy="543000"/>
          </a:xfrm>
          <a:prstGeom prst="roundRect">
            <a:avLst>
              <a:gd fmla="val 10000" name="adj"/>
            </a:avLst>
          </a:prstGeom>
          <a:solidFill>
            <a:schemeClr val="lt1"/>
          </a:solidFill>
          <a:ln cap="flat" cmpd="sng" w="14300">
            <a:solidFill>
              <a:srgbClr val="1260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855801" y="3000443"/>
            <a:ext cx="7886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875" lIns="42875" spcFirstLastPara="1" rIns="42875" wrap="square" tIns="4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25"/>
              <a:buFont typeface="Montserrat"/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Побудувати АЕС надзвичайно дорого і довго (10–15 років), а ТЕС будуються швидше.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724026" y="2617119"/>
            <a:ext cx="199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Вартість </a:t>
            </a:r>
            <a:endParaRPr b="1" sz="165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413801" y="3581523"/>
            <a:ext cx="8338500" cy="931500"/>
          </a:xfrm>
          <a:prstGeom prst="roundRect">
            <a:avLst>
              <a:gd fmla="val 10000" name="adj"/>
            </a:avLst>
          </a:prstGeom>
          <a:solidFill>
            <a:srgbClr val="165A97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679551" y="3988147"/>
            <a:ext cx="8239500" cy="590700"/>
          </a:xfrm>
          <a:prstGeom prst="roundRect">
            <a:avLst>
              <a:gd fmla="val 10000" name="adj"/>
            </a:avLst>
          </a:prstGeom>
          <a:solidFill>
            <a:schemeClr val="lt1"/>
          </a:solidFill>
          <a:ln cap="flat" cmpd="sng" w="14300">
            <a:solidFill>
              <a:srgbClr val="1260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855801" y="4032646"/>
            <a:ext cx="78867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875" lIns="42875" spcFirstLastPara="1" rIns="42875" wrap="square" tIns="4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25"/>
              <a:buFont typeface="Montserrat"/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Багато ТЕС є також теплоелектроцентралями (ТЕЦ)  — одночасно з виробленням електричної енергії вони гріють воду, яка тече в наші батареї взимку.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724026" y="3665042"/>
            <a:ext cx="199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 Опалення </a:t>
            </a:r>
            <a:endParaRPr b="1" sz="165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402800" y="496956"/>
            <a:ext cx="8338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Чому досі існують теплові електростанції?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Ein Bild, das Clipart, Darstellung, Animierter Cartoon, Zeichnung enthält.&#10;&#10;Automatisch generierte Beschreibung" id="181" name="Google Shape;18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518126" y="1606536"/>
            <a:ext cx="1058025" cy="10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188" name="Google Shape;188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9"/>
          <p:cNvSpPr txBox="1"/>
          <p:nvPr>
            <p:ph type="title"/>
          </p:nvPr>
        </p:nvSpPr>
        <p:spPr>
          <a:xfrm>
            <a:off x="567813" y="2156553"/>
            <a:ext cx="7947600" cy="20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</a:pPr>
            <a:r>
              <a:rPr b="1" lang="uk-UA" sz="3300">
                <a:latin typeface="Montserrat"/>
                <a:ea typeface="Montserrat"/>
                <a:cs typeface="Montserrat"/>
                <a:sym typeface="Montserrat"/>
              </a:rPr>
              <a:t>Атомна енергетика України. Екологічні проблеми атомної енергетики</a:t>
            </a:r>
            <a:endParaRPr sz="3300"/>
          </a:p>
        </p:txBody>
      </p:sp>
      <p:sp>
        <p:nvSpPr>
          <p:cNvPr id="190" name="Google Shape;190;p19"/>
          <p:cNvSpPr txBox="1"/>
          <p:nvPr/>
        </p:nvSpPr>
        <p:spPr>
          <a:xfrm>
            <a:off x="1382618" y="1437703"/>
            <a:ext cx="63789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uk-UA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Урок 82</a:t>
            </a:r>
            <a:endParaRPr sz="1050"/>
          </a:p>
        </p:txBody>
      </p:sp>
      <p:pic>
        <p:nvPicPr>
          <p:cNvPr descr="Ein Bild, das Schrift, Text, Grafiken, Logo enthält.&#10;&#10;Automatisch generierte Beschreibung" id="191" name="Google Shape;19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7455" y="0"/>
            <a:ext cx="929089" cy="49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>
            <a:off x="8155236" y="4706613"/>
            <a:ext cx="520500" cy="4452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6015210" y="0"/>
            <a:ext cx="1338600" cy="5143500"/>
          </a:xfrm>
          <a:prstGeom prst="rect">
            <a:avLst/>
          </a:prstGeom>
          <a:solidFill>
            <a:srgbClr val="FFD1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5809354" y="467213"/>
            <a:ext cx="1569900" cy="42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sp>
        <p:nvSpPr>
          <p:cNvPr id="200" name="Google Shape;20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8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78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in Bild, das Schrift, Text, Grafiken, Logo enthält.&#10;&#10;Automatisch generierte Beschreibung" id="201" name="Google Shape;2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/>
        </p:nvSpPr>
        <p:spPr>
          <a:xfrm>
            <a:off x="281100" y="2157725"/>
            <a:ext cx="45966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ослідовність усіх процесів,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пов’язаних із ядерним паливом, </a:t>
            </a:r>
            <a:endParaRPr sz="105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 </a:t>
            </a: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видобутку сировини </a:t>
            </a:r>
            <a:endParaRPr sz="105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</a:t>
            </a: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утилізації</a:t>
            </a: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відпрацьованих </a:t>
            </a: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відходів</a:t>
            </a: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6303" y="245983"/>
            <a:ext cx="2193608" cy="465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/>
          <p:nvPr/>
        </p:nvSpPr>
        <p:spPr>
          <a:xfrm rot="5400000">
            <a:off x="1386950" y="1213175"/>
            <a:ext cx="1022100" cy="86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65A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5142279" y="397625"/>
            <a:ext cx="207300" cy="4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5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05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05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05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5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442124" y="496950"/>
            <a:ext cx="34509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latin typeface="Montserrat SemiBold"/>
                <a:ea typeface="Montserrat SemiBold"/>
                <a:cs typeface="Montserrat SemiBold"/>
                <a:sym typeface="Montserrat SemiBold"/>
              </a:rPr>
              <a:t>Ядерний цикл</a:t>
            </a:r>
            <a:endParaRPr b="1"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7" name="Google Shape;207;p20" title="1212ec93378f-e92a-40c5-9497-fe0fd29d611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8496" y="3852106"/>
            <a:ext cx="894789" cy="894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448300" y="456150"/>
            <a:ext cx="8391600" cy="4176300"/>
          </a:xfrm>
          <a:prstGeom prst="rect">
            <a:avLst/>
          </a:prstGeom>
          <a:solidFill>
            <a:srgbClr val="FEFC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88">
                <a:latin typeface="Montserrat"/>
                <a:ea typeface="Montserrat"/>
                <a:cs typeface="Montserrat"/>
                <a:sym typeface="Montserrat"/>
              </a:rPr>
              <a:t>Фізика. 9 клас</a:t>
            </a:r>
            <a:endParaRPr sz="900"/>
          </a:p>
        </p:txBody>
      </p:sp>
      <p:pic>
        <p:nvPicPr>
          <p:cNvPr descr="Зображення, що містить срібло, сталь, дизайн&#10;&#10;Вміст на основі ШІ може бути неправильним." id="214" name="Google Shape;214;p21"/>
          <p:cNvPicPr preferRelativeResize="0"/>
          <p:nvPr/>
        </p:nvPicPr>
        <p:blipFill rotWithShape="1">
          <a:blip r:embed="rId3">
            <a:alphaModFix/>
          </a:blip>
          <a:srcRect b="4715" l="15628" r="1378" t="2838"/>
          <a:stretch/>
        </p:blipFill>
        <p:spPr>
          <a:xfrm>
            <a:off x="2681867" y="2060875"/>
            <a:ext cx="4086750" cy="15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6850800" y="2010650"/>
            <a:ext cx="19263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Усередині оболонки міститься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ядерне паливо (наприклад таблетки діоксиду урану).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512915" y="2010644"/>
            <a:ext cx="22839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Оболонки ТВЕЛів виготовляють             зі сплаву цирконію, сталі та інших металів (цирконій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захоплює нейтрони).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589850" y="3760425"/>
            <a:ext cx="8706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більшості сучасних промислових реакторів ТВЕЛом є стрижень, який </a:t>
            </a:r>
            <a:b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має </a:t>
            </a:r>
            <a:r>
              <a:rPr i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діаметр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приблизно 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два сантиметри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й </a:t>
            </a:r>
            <a:r>
              <a:rPr i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довжину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декілька метрів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5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зручності обслуговування та заміни ТВЕЛи збирають у 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тепловидільні збірки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50"/>
          </a:p>
        </p:txBody>
      </p:sp>
      <p:pic>
        <p:nvPicPr>
          <p:cNvPr id="218" name="Google Shape;218;p21" title="ChatGPT Image 9 янв. 2026 г., 13_38_42.png"/>
          <p:cNvPicPr preferRelativeResize="0"/>
          <p:nvPr/>
        </p:nvPicPr>
        <p:blipFill rotWithShape="1">
          <a:blip r:embed="rId4">
            <a:alphaModFix/>
          </a:blip>
          <a:srcRect b="23234" l="0" r="0" t="5759"/>
          <a:stretch/>
        </p:blipFill>
        <p:spPr>
          <a:xfrm>
            <a:off x="402800" y="379575"/>
            <a:ext cx="3560244" cy="168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1596018" y="847244"/>
            <a:ext cx="6846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Головним конструктивним елементом активної зони ядерного реактора є</a:t>
            </a:r>
            <a:r>
              <a:rPr b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ТВЕЛ</a:t>
            </a:r>
            <a:r>
              <a:rPr lang="uk-UA" sz="1050"/>
              <a:t> </a:t>
            </a:r>
            <a:r>
              <a:rPr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(тепловидільний елемент).  </a:t>
            </a:r>
            <a:endParaRPr sz="1050"/>
          </a:p>
        </p:txBody>
      </p:sp>
      <p:sp>
        <p:nvSpPr>
          <p:cNvPr id="220" name="Google Shape;220;p21"/>
          <p:cNvSpPr txBox="1"/>
          <p:nvPr/>
        </p:nvSpPr>
        <p:spPr>
          <a:xfrm>
            <a:off x="1670344" y="1456060"/>
            <a:ext cx="7426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i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ТВЕЛах відбувається </a:t>
            </a:r>
            <a:r>
              <a:rPr i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ядерна реакція поділу</a:t>
            </a:r>
            <a:r>
              <a:rPr i="1" lang="uk-UA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яка супроводжується виділенням енергії. </a:t>
            </a:r>
            <a:endParaRPr sz="1050"/>
          </a:p>
        </p:txBody>
      </p:sp>
      <p:sp>
        <p:nvSpPr>
          <p:cNvPr id="221" name="Google Shape;221;p21"/>
          <p:cNvSpPr/>
          <p:nvPr/>
        </p:nvSpPr>
        <p:spPr>
          <a:xfrm>
            <a:off x="8155236" y="4706613"/>
            <a:ext cx="520500" cy="4452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5837213" y="0"/>
            <a:ext cx="1338600" cy="4278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8231100" y="4767275"/>
            <a:ext cx="28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5837213" y="4715900"/>
            <a:ext cx="1338600" cy="427800"/>
          </a:xfrm>
          <a:prstGeom prst="rect">
            <a:avLst/>
          </a:prstGeom>
          <a:solidFill>
            <a:srgbClr val="165A97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n Bild, das Schrift, Text, Grafiken, Logo enthält.&#10;&#10;Automatisch generierte Beschreibung" id="225" name="Google Shape;22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851" y="4578695"/>
            <a:ext cx="929089" cy="49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