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5143500" cx="9144000"/>
  <p:notesSz cx="6858000" cy="9144000"/>
  <p:embeddedFontLst>
    <p:embeddedFont>
      <p:font typeface="Play"/>
      <p:regular r:id="rId40"/>
      <p:bold r:id="rId41"/>
    </p:embeddedFont>
    <p:embeddedFont>
      <p:font typeface="Montserrat SemiBold"/>
      <p:regular r:id="rId42"/>
      <p:bold r:id="rId43"/>
      <p:italic r:id="rId44"/>
      <p:boldItalic r:id="rId45"/>
    </p:embeddedFont>
    <p:embeddedFont>
      <p:font typeface="Playfair Display"/>
      <p:regular r:id="rId46"/>
      <p:bold r:id="rId47"/>
      <p:italic r:id="rId48"/>
      <p:boldItalic r:id="rId49"/>
    </p:embeddedFont>
    <p:embeddedFont>
      <p:font typeface="Montserrat Black"/>
      <p:bold r:id="rId50"/>
      <p:boldItalic r:id="rId51"/>
    </p:embeddedFont>
    <p:embeddedFont>
      <p:font typeface="Montserrat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pos="254">
          <p15:clr>
            <a:srgbClr val="747775"/>
          </p15:clr>
        </p15:guide>
        <p15:guide id="3" orient="horz" pos="567">
          <p15:clr>
            <a:srgbClr val="747775"/>
          </p15:clr>
        </p15:guide>
        <p15:guide id="4" orient="horz" pos="342">
          <p15:clr>
            <a:srgbClr val="747775"/>
          </p15:clr>
        </p15:guide>
        <p15:guide id="5" pos="3789">
          <p15:clr>
            <a:srgbClr val="747775"/>
          </p15:clr>
        </p15:guide>
        <p15:guide id="6" orient="horz" pos="1178">
          <p15:clr>
            <a:srgbClr val="747775"/>
          </p15:clr>
        </p15:guide>
        <p15:guide id="7" pos="357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C5BDF62-8678-45E1-96E8-06ED99B5E351}">
  <a:tblStyle styleId="{8C5BDF62-8678-45E1-96E8-06ED99B5E35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254"/>
        <p:guide pos="567" orient="horz"/>
        <p:guide pos="342" orient="horz"/>
        <p:guide pos="3789"/>
        <p:guide pos="1178" orient="horz"/>
        <p:guide pos="357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-regular.fntdata"/><Relationship Id="rId42" Type="http://schemas.openxmlformats.org/officeDocument/2006/relationships/font" Target="fonts/MontserratSemiBold-regular.fntdata"/><Relationship Id="rId41" Type="http://schemas.openxmlformats.org/officeDocument/2006/relationships/font" Target="fonts/Play-bold.fntdata"/><Relationship Id="rId44" Type="http://schemas.openxmlformats.org/officeDocument/2006/relationships/font" Target="fonts/MontserratSemiBold-italic.fntdata"/><Relationship Id="rId43" Type="http://schemas.openxmlformats.org/officeDocument/2006/relationships/font" Target="fonts/MontserratSemiBold-bold.fntdata"/><Relationship Id="rId46" Type="http://schemas.openxmlformats.org/officeDocument/2006/relationships/font" Target="fonts/PlayfairDisplay-regular.fntdata"/><Relationship Id="rId45" Type="http://schemas.openxmlformats.org/officeDocument/2006/relationships/font" Target="fonts/MontserratSemiBol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PlayfairDisplay-italic.fntdata"/><Relationship Id="rId47" Type="http://schemas.openxmlformats.org/officeDocument/2006/relationships/font" Target="fonts/PlayfairDisplay-bold.fntdata"/><Relationship Id="rId49" Type="http://schemas.openxmlformats.org/officeDocument/2006/relationships/font" Target="fonts/PlayfairDisplay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Black-boldItalic.fntdata"/><Relationship Id="rId50" Type="http://schemas.openxmlformats.org/officeDocument/2006/relationships/font" Target="fonts/MontserratBlack-bold.fntdata"/><Relationship Id="rId53" Type="http://schemas.openxmlformats.org/officeDocument/2006/relationships/font" Target="fonts/Montserrat-bold.fntdata"/><Relationship Id="rId52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55" Type="http://schemas.openxmlformats.org/officeDocument/2006/relationships/font" Target="fonts/Montserrat-boldItalic.fntdata"/><Relationship Id="rId10" Type="http://schemas.openxmlformats.org/officeDocument/2006/relationships/slide" Target="slides/slide4.xml"/><Relationship Id="rId54" Type="http://schemas.openxmlformats.org/officeDocument/2006/relationships/font" Target="fonts/Montserrat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uk-UA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3" name="Google Shape;23;p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350"/>
              <a:buNone/>
              <a:defRPr sz="135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2" name="Google Shape;52;p7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8" name="Google Shape;68;p10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7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35.png"/><Relationship Id="rId5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7.png"/><Relationship Id="rId5" Type="http://schemas.openxmlformats.org/officeDocument/2006/relationships/image" Target="../media/image31.png"/><Relationship Id="rId6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7.png"/><Relationship Id="rId5" Type="http://schemas.openxmlformats.org/officeDocument/2006/relationships/image" Target="../media/image6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image" Target="../media/image7.png"/><Relationship Id="rId5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Relationship Id="rId5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41.png"/><Relationship Id="rId6" Type="http://schemas.openxmlformats.org/officeDocument/2006/relationships/image" Target="../media/image4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47.png"/><Relationship Id="rId5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Relationship Id="rId4" Type="http://schemas.openxmlformats.org/officeDocument/2006/relationships/image" Target="../media/image49.png"/><Relationship Id="rId5" Type="http://schemas.openxmlformats.org/officeDocument/2006/relationships/image" Target="../media/image5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Relationship Id="rId4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Relationship Id="rId4" Type="http://schemas.openxmlformats.org/officeDocument/2006/relationships/image" Target="../media/image59.png"/><Relationship Id="rId5" Type="http://schemas.openxmlformats.org/officeDocument/2006/relationships/image" Target="../media/image7.png"/><Relationship Id="rId6" Type="http://schemas.openxmlformats.org/officeDocument/2006/relationships/image" Target="../media/image16.png"/><Relationship Id="rId7" Type="http://schemas.openxmlformats.org/officeDocument/2006/relationships/image" Target="../media/image5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Relationship Id="rId4" Type="http://schemas.openxmlformats.org/officeDocument/2006/relationships/image" Target="../media/image58.png"/><Relationship Id="rId5" Type="http://schemas.openxmlformats.org/officeDocument/2006/relationships/image" Target="../media/image5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Relationship Id="rId4" Type="http://schemas.openxmlformats.org/officeDocument/2006/relationships/hyperlink" Target="https://rnk.com.ua/106653" TargetMode="External"/><Relationship Id="rId5" Type="http://schemas.openxmlformats.org/officeDocument/2006/relationships/image" Target="../media/image57.png"/><Relationship Id="rId6" Type="http://schemas.openxmlformats.org/officeDocument/2006/relationships/image" Target="../media/image56.png"/><Relationship Id="rId7" Type="http://schemas.openxmlformats.org/officeDocument/2006/relationships/hyperlink" Target="https://rnk.com.ua/106654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6177667" y="3527961"/>
            <a:ext cx="2137800" cy="768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Grafiken, Text, Grafikdesign enthält.&#10;&#10;Automatisch generierte Beschreibung"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638" y="3633303"/>
            <a:ext cx="1369855" cy="50252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475025" y="910725"/>
            <a:ext cx="46056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8800" lIns="77625" spcFirstLastPara="1" rIns="77625" wrap="square" tIns="38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24"/>
              <a:buFont typeface="Arial"/>
              <a:buNone/>
            </a:pPr>
            <a:r>
              <a:rPr b="1" i="0" lang="uk-UA" sz="7424" u="none" cap="none" strike="noStrike">
                <a:solidFill>
                  <a:srgbClr val="00A3DA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Фізика</a:t>
            </a:r>
            <a:endParaRPr b="0" i="0" sz="5131" u="none" cap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4938764" y="902814"/>
            <a:ext cx="3377100" cy="1127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828136" y="2030454"/>
            <a:ext cx="5349900" cy="2266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6177667" y="2036279"/>
            <a:ext cx="2137800" cy="16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800" lIns="77625" spcFirstLastPara="1" rIns="77625" wrap="square" tIns="38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45"/>
              <a:buFont typeface="Arial"/>
              <a:buNone/>
            </a:pPr>
            <a:r>
              <a:rPr b="1" i="0" lang="uk-UA" sz="10044" u="none" cap="none" strike="noStrike">
                <a:solidFill>
                  <a:srgbClr val="165A9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</a:t>
            </a:r>
            <a:endParaRPr b="0" i="0" sz="10044" u="none" cap="none" strike="noStrike">
              <a:solidFill>
                <a:srgbClr val="165A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1072850" y="2270650"/>
            <a:ext cx="47076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16"/>
              <a:buFont typeface="Arial"/>
              <a:buNone/>
            </a:pPr>
            <a:r>
              <a:rPr b="1" lang="uk-UA" sz="3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Механічний рух</a:t>
            </a:r>
            <a:endParaRPr b="1"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Clipart, Zeichnung, Cartoon, Darstellung enthält.&#10;&#10;Automatisch generierte Beschreibung" id="95" name="Google Shape;9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2607" y="272477"/>
            <a:ext cx="1375324" cy="18517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Zeichnung, Darstellung, Animierter Cartoon enthält.&#10;&#10;Automatisch generierte Beschreibung" id="96" name="Google Shape;9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1047" y="2208023"/>
            <a:ext cx="870425" cy="14039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Katze, Zeichnung, Darstellung enthält.&#10;&#10;Automatisch generierte Beschreibung" id="97" name="Google Shape;9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03446" y="2762942"/>
            <a:ext cx="804908" cy="80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03" name="Google Shape;20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05" name="Google Shape;205;p22"/>
          <p:cNvSpPr txBox="1"/>
          <p:nvPr/>
        </p:nvSpPr>
        <p:spPr>
          <a:xfrm>
            <a:off x="603094" y="102394"/>
            <a:ext cx="2511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Пригадаймо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6" name="Google Shape;206;p22"/>
          <p:cNvPicPr preferRelativeResize="0"/>
          <p:nvPr/>
        </p:nvPicPr>
        <p:blipFill rotWithShape="1">
          <a:blip r:embed="rId5">
            <a:alphaModFix/>
          </a:blip>
          <a:srcRect b="37478" l="70130" r="16653" t="28901"/>
          <a:stretch/>
        </p:blipFill>
        <p:spPr>
          <a:xfrm>
            <a:off x="7223400" y="3064725"/>
            <a:ext cx="1387426" cy="170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0929" y="508308"/>
            <a:ext cx="5575646" cy="450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23"/>
          <p:cNvGraphicFramePr/>
          <p:nvPr/>
        </p:nvGraphicFramePr>
        <p:xfrm>
          <a:off x="570096" y="14417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{8C5BDF62-8678-45E1-96E8-06ED99B5E351}</a:tableStyleId>
              </a:tblPr>
              <a:tblGrid>
                <a:gridCol w="2068700"/>
                <a:gridCol w="2068700"/>
                <a:gridCol w="2068700"/>
                <a:gridCol w="2068700"/>
              </a:tblGrid>
              <a:tr h="304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ontserrat"/>
                        <a:buNone/>
                      </a:pPr>
                      <a:r>
                        <a:rPr b="1" lang="uk-UA" sz="2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Фізична величина</a:t>
                      </a:r>
                      <a:endParaRPr sz="2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ontserrat"/>
                        <a:buNone/>
                      </a:pPr>
                      <a:r>
                        <a:rPr b="1" lang="uk-UA" sz="2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Символ</a:t>
                      </a:r>
                      <a:endParaRPr sz="2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ontserrat"/>
                        <a:buNone/>
                      </a:pPr>
                      <a:r>
                        <a:rPr b="1" lang="uk-UA" sz="2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Одиниця </a:t>
                      </a:r>
                      <a:br>
                        <a:rPr b="1" lang="uk-UA" sz="2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b="1" lang="uk-UA" sz="2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 СІ</a:t>
                      </a:r>
                      <a:endParaRPr sz="2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ontserrat"/>
                        <a:buNone/>
                      </a:pPr>
                      <a:r>
                        <a:rPr b="1" lang="uk-UA" sz="2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Прилад</a:t>
                      </a:r>
                      <a:endParaRPr sz="2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ontserrat"/>
                        <a:buNone/>
                      </a:pPr>
                      <a:r>
                        <a:rPr lang="uk-UA" sz="2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Шлях</a:t>
                      </a:r>
                      <a:endParaRPr sz="850"/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i="1" lang="uk-UA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</a:t>
                      </a:r>
                      <a:endParaRPr sz="105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ontserrat"/>
                        <a:buNone/>
                      </a:pPr>
                      <a:r>
                        <a:rPr lang="uk-UA" sz="2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Час</a:t>
                      </a:r>
                      <a:endParaRPr sz="850"/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ontserrat"/>
                        <a:buNone/>
                      </a:pPr>
                      <a:r>
                        <a:rPr lang="uk-UA" sz="2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Секундомір</a:t>
                      </a:r>
                      <a:endParaRPr sz="650"/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ontserrat"/>
                        <a:buNone/>
                      </a:pPr>
                      <a:r>
                        <a:rPr lang="uk-UA" sz="2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Швидкість</a:t>
                      </a:r>
                      <a:endParaRPr sz="850"/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ontserrat"/>
                        <a:buNone/>
                      </a:pPr>
                      <a:r>
                        <a:rPr lang="uk-UA" sz="24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м/с</a:t>
                      </a:r>
                      <a:endParaRPr sz="1050"/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213" name="Google Shape;213;p23"/>
          <p:cNvSpPr txBox="1"/>
          <p:nvPr/>
        </p:nvSpPr>
        <p:spPr>
          <a:xfrm>
            <a:off x="3408137" y="2525621"/>
            <a:ext cx="587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endParaRPr sz="10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4" name="Google Shape;214;p23"/>
          <p:cNvSpPr txBox="1"/>
          <p:nvPr/>
        </p:nvSpPr>
        <p:spPr>
          <a:xfrm>
            <a:off x="3217975" y="3000416"/>
            <a:ext cx="972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0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23"/>
          <p:cNvSpPr txBox="1"/>
          <p:nvPr/>
        </p:nvSpPr>
        <p:spPr>
          <a:xfrm>
            <a:off x="5436734" y="2088794"/>
            <a:ext cx="690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</a:t>
            </a:r>
            <a:endParaRPr sz="1050"/>
          </a:p>
        </p:txBody>
      </p:sp>
      <p:sp>
        <p:nvSpPr>
          <p:cNvPr id="216" name="Google Shape;216;p23"/>
          <p:cNvSpPr txBox="1"/>
          <p:nvPr/>
        </p:nvSpPr>
        <p:spPr>
          <a:xfrm>
            <a:off x="5542967" y="2527397"/>
            <a:ext cx="474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</a:t>
            </a:r>
            <a:endParaRPr sz="1050"/>
          </a:p>
        </p:txBody>
      </p:sp>
      <p:sp>
        <p:nvSpPr>
          <p:cNvPr id="217" name="Google Shape;217;p23"/>
          <p:cNvSpPr txBox="1"/>
          <p:nvPr/>
        </p:nvSpPr>
        <p:spPr>
          <a:xfrm>
            <a:off x="7021470" y="2134479"/>
            <a:ext cx="14871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Лінійка</a:t>
            </a:r>
            <a:endParaRPr sz="2000"/>
          </a:p>
        </p:txBody>
      </p:sp>
      <p:sp>
        <p:nvSpPr>
          <p:cNvPr id="218" name="Google Shape;218;p23"/>
          <p:cNvSpPr txBox="1"/>
          <p:nvPr/>
        </p:nvSpPr>
        <p:spPr>
          <a:xfrm>
            <a:off x="6818561" y="2995005"/>
            <a:ext cx="19233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Спідометр</a:t>
            </a:r>
            <a:endParaRPr sz="2000"/>
          </a:p>
        </p:txBody>
      </p:sp>
      <p:sp>
        <p:nvSpPr>
          <p:cNvPr id="219" name="Google Shape;219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20" name="Google Shape;220;p23"/>
          <p:cNvSpPr/>
          <p:nvPr/>
        </p:nvSpPr>
        <p:spPr>
          <a:xfrm>
            <a:off x="5257801" y="4377455"/>
            <a:ext cx="3886200" cy="765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221" name="Google Shape;22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836180" cy="44883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23"/>
          <p:cNvSpPr txBox="1"/>
          <p:nvPr/>
        </p:nvSpPr>
        <p:spPr>
          <a:xfrm>
            <a:off x="402800" y="771175"/>
            <a:ext cx="8540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Заповніть пропуски в таблиці: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Clipart, Zeichnung, Cartoon, Darstellung enthält.&#10;&#10;Automatisch generierte Beschreibung" id="224" name="Google Shape;22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9925" y="3477205"/>
            <a:ext cx="1412690" cy="190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/>
          <p:nvPr/>
        </p:nvSpPr>
        <p:spPr>
          <a:xfrm>
            <a:off x="402800" y="0"/>
            <a:ext cx="3886200" cy="6105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5113" y="3098200"/>
            <a:ext cx="278625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32" name="Google Shape;23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/>
          <p:nvPr/>
        </p:nvSpPr>
        <p:spPr>
          <a:xfrm>
            <a:off x="5126362" y="437525"/>
            <a:ext cx="39066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i="0" lang="uk-UA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Бліцопитування:</a:t>
            </a:r>
            <a:endParaRPr b="0" i="0" sz="2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5212187" y="2122519"/>
            <a:ext cx="3553800" cy="11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Який вигляд має графік швидкості для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рівномірного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руху тіла? (Опишіть його положення відносно осі часу).</a:t>
            </a:r>
            <a:endParaRPr sz="1600"/>
          </a:p>
        </p:txBody>
      </p:sp>
      <p:sp>
        <p:nvSpPr>
          <p:cNvPr id="235" name="Google Shape;235;p24"/>
          <p:cNvSpPr txBox="1"/>
          <p:nvPr/>
        </p:nvSpPr>
        <p:spPr>
          <a:xfrm>
            <a:off x="5212177" y="3316743"/>
            <a:ext cx="34788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Назвіть три фізичні величини, які можна дізнатися або обчислити, аналізуючи графік швидкості.</a:t>
            </a:r>
            <a:endParaRPr sz="1600"/>
          </a:p>
        </p:txBody>
      </p:sp>
      <p:sp>
        <p:nvSpPr>
          <p:cNvPr id="236" name="Google Shape;236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37" name="Google Shape;237;p24"/>
          <p:cNvSpPr txBox="1"/>
          <p:nvPr/>
        </p:nvSpPr>
        <p:spPr>
          <a:xfrm>
            <a:off x="393842" y="103719"/>
            <a:ext cx="2378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гадай</a:t>
            </a: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24"/>
          <p:cNvSpPr txBox="1"/>
          <p:nvPr/>
        </p:nvSpPr>
        <p:spPr>
          <a:xfrm>
            <a:off x="5212187" y="979606"/>
            <a:ext cx="35538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Як за виглядом прямої </a:t>
            </a:r>
            <a:br>
              <a:rPr lang="uk-UA" sz="16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на графіку залежності шляху </a:t>
            </a:r>
            <a:br>
              <a:rPr lang="uk-UA" sz="16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від часу </a:t>
            </a:r>
            <a:r>
              <a:rPr i="1" lang="uk-UA" sz="1600">
                <a:latin typeface="Playfair Display"/>
                <a:ea typeface="Playfair Display"/>
                <a:cs typeface="Playfair Display"/>
                <a:sym typeface="Playfair Display"/>
              </a:rPr>
              <a:t>l(t)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визначити, яке тіло рухається швидше?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9" name="Google Shape;23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150" y="564867"/>
            <a:ext cx="4875725" cy="4154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/>
          <p:nvPr/>
        </p:nvSpPr>
        <p:spPr>
          <a:xfrm>
            <a:off x="5257800" y="4728000"/>
            <a:ext cx="3886200" cy="415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46" name="Google Shape;2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5"/>
          <p:cNvSpPr/>
          <p:nvPr/>
        </p:nvSpPr>
        <p:spPr>
          <a:xfrm>
            <a:off x="477350" y="1515022"/>
            <a:ext cx="3954600" cy="2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рисунку наведено графік руху слона. Уважно розгляньте рисунок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дайте відповіді на запитання.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5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Скільки часу спостерігали рух слона?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5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Скільки часу слон відпочивав?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5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3.</a:t>
            </a: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Який шлях подолав слон за першу годину свого руху?</a:t>
            </a:r>
            <a:endParaRPr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8" name="Google Shape;24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92" y="259374"/>
            <a:ext cx="4563259" cy="328716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50" name="Google Shape;250;p25"/>
          <p:cNvSpPr txBox="1"/>
          <p:nvPr/>
        </p:nvSpPr>
        <p:spPr>
          <a:xfrm>
            <a:off x="402800" y="869250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Прочитайте графік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25"/>
          <p:cNvSpPr txBox="1"/>
          <p:nvPr/>
        </p:nvSpPr>
        <p:spPr>
          <a:xfrm>
            <a:off x="477350" y="3715950"/>
            <a:ext cx="6106800" cy="8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spcBef>
                <a:spcPts val="45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На якій відстані від початкового положення був слон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через 2 год після початку спостереження?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45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5.</a:t>
            </a:r>
            <a:r>
              <a:rPr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якою швидкістю рухався слон до зупинки?</a:t>
            </a:r>
            <a:endParaRPr/>
          </a:p>
        </p:txBody>
      </p:sp>
      <p:pic>
        <p:nvPicPr>
          <p:cNvPr descr="Ein Bild, das Clipart, Darstellung, Animierter Cartoon, Zeichnung enthält.&#10;&#10;Automatisch generierte Beschreibung" id="252" name="Google Shape;25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7058841" y="3781329"/>
            <a:ext cx="1058025" cy="10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5"/>
          <p:cNvSpPr/>
          <p:nvPr/>
        </p:nvSpPr>
        <p:spPr>
          <a:xfrm>
            <a:off x="402800" y="0"/>
            <a:ext cx="3886200" cy="6105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/>
          <p:nvPr/>
        </p:nvSpPr>
        <p:spPr>
          <a:xfrm>
            <a:off x="5257800" y="4728000"/>
            <a:ext cx="3886200" cy="415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402800" y="0"/>
            <a:ext cx="3886200" cy="6105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1" name="Google Shape;26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274" y="632250"/>
            <a:ext cx="4362599" cy="31426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26"/>
          <p:cNvCxnSpPr/>
          <p:nvPr/>
        </p:nvCxnSpPr>
        <p:spPr>
          <a:xfrm>
            <a:off x="6490744" y="1792980"/>
            <a:ext cx="0" cy="1623600"/>
          </a:xfrm>
          <a:prstGeom prst="straightConnector1">
            <a:avLst/>
          </a:prstGeom>
          <a:noFill/>
          <a:ln cap="flat" cmpd="sng" w="13675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26"/>
          <p:cNvCxnSpPr/>
          <p:nvPr/>
        </p:nvCxnSpPr>
        <p:spPr>
          <a:xfrm>
            <a:off x="6880033" y="1792980"/>
            <a:ext cx="0" cy="1563900"/>
          </a:xfrm>
          <a:prstGeom prst="straightConnector1">
            <a:avLst/>
          </a:prstGeom>
          <a:noFill/>
          <a:ln cap="flat" cmpd="sng" w="13675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26"/>
          <p:cNvCxnSpPr/>
          <p:nvPr/>
        </p:nvCxnSpPr>
        <p:spPr>
          <a:xfrm>
            <a:off x="5329709" y="1792980"/>
            <a:ext cx="1161000" cy="0"/>
          </a:xfrm>
          <a:prstGeom prst="straightConnector1">
            <a:avLst/>
          </a:prstGeom>
          <a:noFill/>
          <a:ln cap="flat" cmpd="sng" w="136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26"/>
          <p:cNvCxnSpPr/>
          <p:nvPr/>
        </p:nvCxnSpPr>
        <p:spPr>
          <a:xfrm>
            <a:off x="6080967" y="2332522"/>
            <a:ext cx="0" cy="1024500"/>
          </a:xfrm>
          <a:prstGeom prst="straightConnector1">
            <a:avLst/>
          </a:prstGeom>
          <a:noFill/>
          <a:ln cap="flat" cmpd="sng" w="18200">
            <a:solidFill>
              <a:schemeClr val="accent2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266" name="Google Shape;266;p26"/>
          <p:cNvCxnSpPr/>
          <p:nvPr/>
        </p:nvCxnSpPr>
        <p:spPr>
          <a:xfrm>
            <a:off x="5329709" y="2318864"/>
            <a:ext cx="751200" cy="0"/>
          </a:xfrm>
          <a:prstGeom prst="straightConnector1">
            <a:avLst/>
          </a:prstGeom>
          <a:noFill/>
          <a:ln cap="flat" cmpd="sng" w="18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7" name="Google Shape;267;p26"/>
          <p:cNvSpPr/>
          <p:nvPr/>
        </p:nvSpPr>
        <p:spPr>
          <a:xfrm>
            <a:off x="431828" y="779511"/>
            <a:ext cx="3962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рухом слона спостерігали протягом трьох годин.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26"/>
          <p:cNvSpPr/>
          <p:nvPr/>
        </p:nvSpPr>
        <p:spPr>
          <a:xfrm>
            <a:off x="431828" y="1444596"/>
            <a:ext cx="3995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Слон відпочивав півгодини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(в інтервал часу від 1,5 до 2 год),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адже в цей час шлях, що долає слон не змінювався.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26"/>
          <p:cNvSpPr/>
          <p:nvPr/>
        </p:nvSpPr>
        <p:spPr>
          <a:xfrm>
            <a:off x="431828" y="2318889"/>
            <a:ext cx="40710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3.</a:t>
            </a: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Шлях, який подолав слон за першу годину свого руху дорівнює 10 км.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26"/>
          <p:cNvSpPr/>
          <p:nvPr/>
        </p:nvSpPr>
        <p:spPr>
          <a:xfrm>
            <a:off x="431825" y="2932202"/>
            <a:ext cx="4467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За 2 години слон подолав 15 км,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але на який відстані він був — визначити неможливо, адже невідомо, рухався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слон прямолінійною чи криволінійною траєкторією.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1" name="Google Shape;271;p26"/>
          <p:cNvCxnSpPr/>
          <p:nvPr/>
        </p:nvCxnSpPr>
        <p:spPr>
          <a:xfrm>
            <a:off x="7624461" y="1246607"/>
            <a:ext cx="0" cy="2110200"/>
          </a:xfrm>
          <a:prstGeom prst="straightConnector1">
            <a:avLst/>
          </a:prstGeom>
          <a:noFill/>
          <a:ln cap="flat" cmpd="sng" w="18200">
            <a:solidFill>
              <a:schemeClr val="accent6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272" name="Google Shape;272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73" name="Google Shape;273;p26"/>
          <p:cNvSpPr txBox="1"/>
          <p:nvPr/>
        </p:nvSpPr>
        <p:spPr>
          <a:xfrm>
            <a:off x="4572000" y="133650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Перевірте себе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74" name="Google Shape;274;p26"/>
          <p:cNvGrpSpPr/>
          <p:nvPr/>
        </p:nvGrpSpPr>
        <p:grpSpPr>
          <a:xfrm>
            <a:off x="431825" y="4110000"/>
            <a:ext cx="8375221" cy="542176"/>
            <a:chOff x="431825" y="4110000"/>
            <a:chExt cx="8375221" cy="542176"/>
          </a:xfrm>
        </p:grpSpPr>
        <p:sp>
          <p:nvSpPr>
            <p:cNvPr id="275" name="Google Shape;275;p26"/>
            <p:cNvSpPr/>
            <p:nvPr/>
          </p:nvSpPr>
          <p:spPr>
            <a:xfrm>
              <a:off x="431825" y="4110000"/>
              <a:ext cx="58296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0" spcFirstLastPara="1" rIns="68575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-UA" sz="160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r>
                <a:rPr b="1" lang="uk-UA" sz="160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r>
                <a:rPr lang="uk-UA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uk-UA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Швидкість руху слона до зупинки (перші </a:t>
              </a:r>
              <a:br>
                <a:rPr lang="uk-UA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uk-UA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1,5 години руху) була незмінною і становила 10 км/год:</a:t>
              </a:r>
              <a:endParaRPr sz="16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76" name="Google Shape;276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54674" y="4153576"/>
              <a:ext cx="2452373" cy="498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27"/>
          <p:cNvSpPr txBox="1"/>
          <p:nvPr/>
        </p:nvSpPr>
        <p:spPr>
          <a:xfrm>
            <a:off x="4822600" y="976525"/>
            <a:ext cx="3875700" cy="17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Діти капітана Ґранта в романі Жуля Верна в пошуках батька пройшли та пропливли вздовж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37  паралелі понад 10 000 км.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Яку форму мала траєкторія їхнього руху відносно Землі? Яким був їхній рух?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3" name="Google Shape;28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8850" y="2858025"/>
            <a:ext cx="2863800" cy="1909200"/>
          </a:xfrm>
          <a:prstGeom prst="roundRect">
            <a:avLst>
              <a:gd fmla="val 7220" name="adj"/>
            </a:avLst>
          </a:prstGeom>
          <a:noFill/>
          <a:ln>
            <a:noFill/>
          </a:ln>
        </p:spPr>
      </p:pic>
      <p:pic>
        <p:nvPicPr>
          <p:cNvPr descr="Ein Bild, das Clipart, Katze, Zeichnung, Darstellung enthält.&#10;&#10;Automatisch generierte Beschreibung" id="284" name="Google Shape;28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8980" y="3755277"/>
            <a:ext cx="1022900" cy="10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7"/>
          <p:cNvSpPr txBox="1"/>
          <p:nvPr/>
        </p:nvSpPr>
        <p:spPr>
          <a:xfrm>
            <a:off x="4572005" y="449525"/>
            <a:ext cx="4126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Поміркуйте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27"/>
          <p:cNvSpPr txBox="1"/>
          <p:nvPr/>
        </p:nvSpPr>
        <p:spPr>
          <a:xfrm>
            <a:off x="393842" y="103719"/>
            <a:ext cx="2378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гадай</a:t>
            </a: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52687"/>
            <a:ext cx="4822599" cy="4494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0575" y="474117"/>
            <a:ext cx="6707626" cy="42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94" name="Google Shape;29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96" name="Google Shape;296;p28"/>
          <p:cNvSpPr txBox="1"/>
          <p:nvPr/>
        </p:nvSpPr>
        <p:spPr>
          <a:xfrm>
            <a:off x="393842" y="103719"/>
            <a:ext cx="2378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гадай</a:t>
            </a: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9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9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9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05" name="Google Shape;30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07" name="Google Shape;307;p29"/>
          <p:cNvSpPr txBox="1"/>
          <p:nvPr/>
        </p:nvSpPr>
        <p:spPr>
          <a:xfrm>
            <a:off x="486025" y="1223206"/>
            <a:ext cx="81897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-224000" lvl="0" marL="244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Рівномірний рух матеріальної точки по колу — це такий рух, траєкторія руху якого є ______ і за будь-які рівні інтервали часу тіло проходить ________________.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Період обертання дорівнює часу ____________________.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Період обертання можна обчислити за формулою: </a:t>
            </a:r>
            <a:r>
              <a:rPr b="1" i="1" lang="uk-UA" sz="1500"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 = —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Одиниця періоду обертання в </a:t>
            </a:r>
            <a:r>
              <a:rPr b="1" i="1" lang="uk-UA" sz="1500">
                <a:latin typeface="Montserrat"/>
                <a:ea typeface="Montserrat"/>
                <a:cs typeface="Montserrat"/>
                <a:sym typeface="Montserrat"/>
              </a:rPr>
              <a:t>СІ</a:t>
            </a: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 — ____________________.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Обертова частота дорівнює ____________________ за одиницю часу.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Формула для обертової частоти: </a:t>
            </a:r>
            <a:r>
              <a:rPr b="1" i="1" lang="uk-UA" sz="150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 = _________________ 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Одиниця обертової частоти в </a:t>
            </a:r>
            <a:r>
              <a:rPr b="1" i="1" lang="uk-UA" sz="1500">
                <a:latin typeface="Montserrat"/>
                <a:ea typeface="Montserrat"/>
                <a:cs typeface="Montserrat"/>
                <a:sym typeface="Montserrat"/>
              </a:rPr>
              <a:t>СІ</a:t>
            </a: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: ____________________.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Період і обертова частота пов’язані співвідношенням: </a:t>
            </a:r>
            <a:r>
              <a:rPr b="1" i="1" lang="uk-UA" sz="1500"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 = — 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Швидкість рівномірного руху по колу визначається формулою: v = — 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У формулах руху по колу:</a:t>
            </a:r>
            <a:r>
              <a:rPr i="1" lang="uk-UA" sz="15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uk-UA" sz="1500"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i="1" lang="uk-UA" sz="15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— ____________________; </a:t>
            </a:r>
            <a:br>
              <a:rPr lang="uk-UA" sz="15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1" lang="uk-UA" sz="150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 — ____________________; </a:t>
            </a:r>
            <a:r>
              <a:rPr b="1" i="1" lang="uk-UA" sz="1500"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 — ____________________.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29"/>
          <p:cNvSpPr txBox="1"/>
          <p:nvPr/>
        </p:nvSpPr>
        <p:spPr>
          <a:xfrm>
            <a:off x="402800" y="542333"/>
            <a:ext cx="8540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Вставте пропущені слова, </a:t>
            </a:r>
            <a:br>
              <a:rPr b="1" lang="uk-UA" sz="26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символи та словосполучення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Clipart, Zeichnung, Darstellung, Animierter Cartoon enthält.&#10;&#10;Automatisch generierte Beschreibung" id="309" name="Google Shape;30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961778" y="3244061"/>
            <a:ext cx="907407" cy="1462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0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0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18" name="Google Shape;31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20" name="Google Shape;320;p30"/>
          <p:cNvSpPr txBox="1"/>
          <p:nvPr/>
        </p:nvSpPr>
        <p:spPr>
          <a:xfrm>
            <a:off x="611522" y="893603"/>
            <a:ext cx="8445300" cy="37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4000" lvl="0" marL="12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Рівномірний рух матеріальної точки по колу — </a:t>
            </a:r>
            <a:br>
              <a:rPr lang="uk-UA" sz="16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це такий рух, траєкторія руху якого є </a:t>
            </a:r>
            <a:r>
              <a:rPr b="1" lang="uk-UA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коло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uk-UA" sz="16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і за будь-які рівні інтервали часу тіло проходить </a:t>
            </a:r>
            <a:r>
              <a:rPr b="1" lang="uk-UA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однаковий шлях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12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Період обертання дорівнює часу </a:t>
            </a:r>
            <a:r>
              <a:rPr b="1" lang="uk-UA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одного оберту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12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Період обертання можна обчислити за формулою: 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12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Одиниця періоду обертання в </a:t>
            </a:r>
            <a:r>
              <a:rPr i="1" lang="uk-UA" sz="1600">
                <a:latin typeface="Montserrat"/>
                <a:ea typeface="Montserrat"/>
                <a:cs typeface="Montserrat"/>
                <a:sym typeface="Montserrat"/>
              </a:rPr>
              <a:t>СІ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 — </a:t>
            </a:r>
            <a:r>
              <a:rPr b="1" lang="uk-UA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секунда (с)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12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Обертова частота дорівнює </a:t>
            </a:r>
            <a:r>
              <a:rPr b="1" lang="uk-UA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кількості обертів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 за одиницю часу.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12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Формула для обертової частоти: 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12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Одиниця обертової частоти в </a:t>
            </a:r>
            <a:r>
              <a:rPr i="1" lang="uk-UA" sz="1600">
                <a:latin typeface="Montserrat"/>
                <a:ea typeface="Montserrat"/>
                <a:cs typeface="Montserrat"/>
                <a:sym typeface="Montserrat"/>
              </a:rPr>
              <a:t>СІ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b="1" lang="uk-UA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оберт за секунду (об/с або 1/с)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12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Період і обертова частота пов’язані співвідношенням: 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12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Швидкість рівномірного руху по колу визначається формулою: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12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У формулах руху по колу: </a:t>
            </a:r>
            <a:r>
              <a:rPr b="1" i="1" lang="uk-UA" sz="1600"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1" lang="uk-UA" sz="16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— </a:t>
            </a:r>
            <a:r>
              <a:rPr b="1" lang="uk-UA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час спостереження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; </a:t>
            </a:r>
            <a:br>
              <a:rPr lang="uk-UA" sz="16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1" lang="uk-UA" sz="160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 — </a:t>
            </a:r>
            <a:r>
              <a:rPr b="1" lang="uk-UA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кількість обертів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; </a:t>
            </a:r>
            <a:r>
              <a:rPr b="1" i="1" lang="uk-UA" sz="1600"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 — </a:t>
            </a:r>
            <a:r>
              <a:rPr b="1" lang="uk-UA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радіус колової траєкторії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30"/>
          <p:cNvSpPr txBox="1"/>
          <p:nvPr/>
        </p:nvSpPr>
        <p:spPr>
          <a:xfrm>
            <a:off x="402800" y="542329"/>
            <a:ext cx="8540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Перевірте себе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2" name="Google Shape;322;p30"/>
          <p:cNvPicPr preferRelativeResize="0"/>
          <p:nvPr/>
        </p:nvPicPr>
        <p:blipFill rotWithShape="1">
          <a:blip r:embed="rId4">
            <a:alphaModFix/>
          </a:blip>
          <a:srcRect b="0" l="83410" r="0" t="-16509"/>
          <a:stretch/>
        </p:blipFill>
        <p:spPr>
          <a:xfrm>
            <a:off x="7562675" y="3654800"/>
            <a:ext cx="697399" cy="4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0"/>
          <p:cNvPicPr preferRelativeResize="0"/>
          <p:nvPr/>
        </p:nvPicPr>
        <p:blipFill rotWithShape="1">
          <a:blip r:embed="rId4">
            <a:alphaModFix/>
          </a:blip>
          <a:srcRect b="0" l="0" r="84941" t="0"/>
          <a:stretch/>
        </p:blipFill>
        <p:spPr>
          <a:xfrm>
            <a:off x="6368000" y="2033525"/>
            <a:ext cx="633002" cy="3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0"/>
          <p:cNvPicPr preferRelativeResize="0"/>
          <p:nvPr/>
        </p:nvPicPr>
        <p:blipFill rotWithShape="1">
          <a:blip r:embed="rId4">
            <a:alphaModFix/>
          </a:blip>
          <a:srcRect b="0" l="26583" r="56826" t="0"/>
          <a:stretch/>
        </p:blipFill>
        <p:spPr>
          <a:xfrm>
            <a:off x="4241233" y="2889522"/>
            <a:ext cx="697399" cy="3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0"/>
          <p:cNvPicPr preferRelativeResize="0"/>
          <p:nvPr/>
        </p:nvPicPr>
        <p:blipFill rotWithShape="1">
          <a:blip r:embed="rId4">
            <a:alphaModFix/>
          </a:blip>
          <a:srcRect b="0" l="54480" r="30462" t="-16509"/>
          <a:stretch/>
        </p:blipFill>
        <p:spPr>
          <a:xfrm>
            <a:off x="6552659" y="3404008"/>
            <a:ext cx="633002" cy="44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Darstellung, Katze, Zeichnung enthält.&#10;&#10;Automatisch generierte Beschreibung" id="326" name="Google Shape;32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291116" y="0"/>
            <a:ext cx="1641872" cy="154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"/>
          <p:cNvSpPr/>
          <p:nvPr/>
        </p:nvSpPr>
        <p:spPr>
          <a:xfrm>
            <a:off x="5257800" y="4701806"/>
            <a:ext cx="3886200" cy="4416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402804" y="0"/>
            <a:ext cx="3886200" cy="765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34" name="Google Shape;33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1"/>
          <p:cNvSpPr txBox="1"/>
          <p:nvPr/>
        </p:nvSpPr>
        <p:spPr>
          <a:xfrm>
            <a:off x="326619" y="3580575"/>
            <a:ext cx="83382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У скільки разів обертова частота секундної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стрілки перевищує обертову частоту хвилинної стрілки?</a:t>
            </a:r>
            <a:endParaRPr sz="1050"/>
          </a:p>
        </p:txBody>
      </p:sp>
      <p:sp>
        <p:nvSpPr>
          <p:cNvPr id="336" name="Google Shape;336;p31"/>
          <p:cNvSpPr txBox="1"/>
          <p:nvPr/>
        </p:nvSpPr>
        <p:spPr>
          <a:xfrm>
            <a:off x="326519" y="911425"/>
            <a:ext cx="47238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Порівняйте період обертання Землі навколо осі з періодом обертання Землі навколо Сонця. (Який період більше й у скільки разів?)</a:t>
            </a:r>
            <a:endParaRPr sz="1050"/>
          </a:p>
        </p:txBody>
      </p:sp>
      <p:sp>
        <p:nvSpPr>
          <p:cNvPr id="337" name="Google Shape;337;p31"/>
          <p:cNvSpPr txBox="1"/>
          <p:nvPr/>
        </p:nvSpPr>
        <p:spPr>
          <a:xfrm>
            <a:off x="402194" y="4301500"/>
            <a:ext cx="1844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60 разів</a:t>
            </a:r>
            <a:endParaRPr b="1" sz="1050">
              <a:solidFill>
                <a:srgbClr val="165A97"/>
              </a:solidFill>
            </a:endParaRPr>
          </a:p>
        </p:txBody>
      </p:sp>
      <p:pic>
        <p:nvPicPr>
          <p:cNvPr id="338" name="Google Shape;338;p31"/>
          <p:cNvPicPr preferRelativeResize="0"/>
          <p:nvPr/>
        </p:nvPicPr>
        <p:blipFill rotWithShape="1">
          <a:blip r:embed="rId4">
            <a:alphaModFix/>
          </a:blip>
          <a:srcRect b="2893" l="0" r="0" t="6429"/>
          <a:stretch/>
        </p:blipFill>
        <p:spPr>
          <a:xfrm>
            <a:off x="5197850" y="941525"/>
            <a:ext cx="4006099" cy="24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1"/>
          <p:cNvSpPr txBox="1"/>
          <p:nvPr/>
        </p:nvSpPr>
        <p:spPr>
          <a:xfrm>
            <a:off x="317571" y="2185675"/>
            <a:ext cx="47238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Період обертання Землі навколо Сонця (1 рік) більший за період обертання Землі навколо осі </a:t>
            </a:r>
            <a:b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(1 доба) у 365 разів.</a:t>
            </a:r>
            <a:endParaRPr b="1" sz="1050">
              <a:solidFill>
                <a:srgbClr val="165A97"/>
              </a:solidFill>
            </a:endParaRPr>
          </a:p>
        </p:txBody>
      </p:sp>
      <p:sp>
        <p:nvSpPr>
          <p:cNvPr id="340" name="Google Shape;340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41" name="Google Shape;341;p31"/>
          <p:cNvSpPr txBox="1"/>
          <p:nvPr/>
        </p:nvSpPr>
        <p:spPr>
          <a:xfrm>
            <a:off x="4572000" y="133650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Виконайте завдання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Зображення, що містить кіт, Мультфільм, ілюстрація, малюнок&#10;&#10;Вміст, створений ШІ, може бути неправильним." id="342" name="Google Shape;342;p31"/>
          <p:cNvPicPr preferRelativeResize="0"/>
          <p:nvPr/>
        </p:nvPicPr>
        <p:blipFill rotWithShape="1">
          <a:blip r:embed="rId5">
            <a:alphaModFix/>
          </a:blip>
          <a:srcRect b="3316" l="0" r="0" t="0"/>
          <a:stretch/>
        </p:blipFill>
        <p:spPr>
          <a:xfrm>
            <a:off x="7297000" y="3127567"/>
            <a:ext cx="1218350" cy="159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450000" y="1823678"/>
            <a:ext cx="2646900" cy="15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Сугестія:</a:t>
            </a:r>
            <a:r>
              <a:rPr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«Я уважний /</a:t>
            </a:r>
            <a:r>
              <a:rPr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уважна. Я легко засвоюю нові знання. </a:t>
            </a:r>
            <a:br>
              <a:rPr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Моя думка цінна </a:t>
            </a:r>
            <a:br>
              <a:rPr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класу».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07" name="Google Shape;1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pic>
        <p:nvPicPr>
          <p:cNvPr descr="Зображення для шкільної рефлексії з сугестією: учень або учениця стоїть у класі, навколо — світлі кольори, книги, символи знань. На обличчі — впевненість і доброзичливість. Над головою — світло або сяйво, що символізує уважність. У повітрі — легкі символи знань (лампочка, атом, листок, серце). Поруч — інші учні, які слухають або усміхаються, що символізує цінність думки для класу. Атмосфера — тепла, натхненна, з елементами фантазії." id="109" name="Google Shape;10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4625" y="810225"/>
            <a:ext cx="5351100" cy="3567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48" name="Google Shape;34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50" name="Google Shape;350;p32"/>
          <p:cNvSpPr txBox="1"/>
          <p:nvPr/>
        </p:nvSpPr>
        <p:spPr>
          <a:xfrm>
            <a:off x="393842" y="103719"/>
            <a:ext cx="2378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гадай</a:t>
            </a: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1" name="Google Shape;35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7275" y="542325"/>
            <a:ext cx="5541825" cy="4515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eichnung, Darstellung, Kinderkunst, Kleidung enthält.&#10;&#10;Automatisch generierte Beschreibung" id="352" name="Google Shape;352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009097" y="2806103"/>
            <a:ext cx="1507457" cy="227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58" name="Google Shape;35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3"/>
          <p:cNvSpPr txBox="1"/>
          <p:nvPr/>
        </p:nvSpPr>
        <p:spPr>
          <a:xfrm>
            <a:off x="430781" y="1205191"/>
            <a:ext cx="43584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1"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Коливальний рух — це:</a:t>
            </a:r>
            <a:endParaRPr sz="9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А) рівномірний прямолінійний рух;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Б) періодичний рух;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В) рух із постійною швидкістю;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Г) рух по колу.</a:t>
            </a:r>
            <a:endParaRPr sz="9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33"/>
          <p:cNvSpPr txBox="1"/>
          <p:nvPr/>
        </p:nvSpPr>
        <p:spPr>
          <a:xfrm>
            <a:off x="4752040" y="1208386"/>
            <a:ext cx="39981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1"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Які коливання розрізняють?</a:t>
            </a:r>
            <a:endParaRPr sz="9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А) рівномірні і нерівномірні;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Б) прямолінійні і криволінійні;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В) затухаючі та незатухаючі;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Г) швидкі та повільні.</a:t>
            </a:r>
            <a:endParaRPr sz="9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33"/>
          <p:cNvSpPr txBox="1"/>
          <p:nvPr/>
        </p:nvSpPr>
        <p:spPr>
          <a:xfrm>
            <a:off x="351575" y="2685392"/>
            <a:ext cx="4064100" cy="19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1"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Амплітуда коливань — це:</a:t>
            </a:r>
            <a:endParaRPr sz="9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А) час одного коливання;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Б) максимальне відхилення тіла від положення рівноваги;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В) кількість коливань за секунду;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Г) відстань, яку проходить тіло за час руху.</a:t>
            </a:r>
            <a:endParaRPr sz="9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33"/>
          <p:cNvSpPr txBox="1"/>
          <p:nvPr/>
        </p:nvSpPr>
        <p:spPr>
          <a:xfrm>
            <a:off x="4757390" y="2709585"/>
            <a:ext cx="39981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1"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Частота коливань — це:</a:t>
            </a:r>
            <a:endParaRPr sz="9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А) час одного коливання;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Б) відстань між крайніми точками;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В) максимальна швидкість тіла;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Г) кількість коливань 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одиницю часу.</a:t>
            </a:r>
            <a:endParaRPr sz="95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63" name="Google Shape;363;p33"/>
          <p:cNvGrpSpPr/>
          <p:nvPr/>
        </p:nvGrpSpPr>
        <p:grpSpPr>
          <a:xfrm>
            <a:off x="253234" y="1768149"/>
            <a:ext cx="388591" cy="346713"/>
            <a:chOff x="2179340" y="459756"/>
            <a:chExt cx="279040" cy="256540"/>
          </a:xfrm>
        </p:grpSpPr>
        <p:sp>
          <p:nvSpPr>
            <p:cNvPr id="364" name="Google Shape;364;p33"/>
            <p:cNvSpPr/>
            <p:nvPr/>
          </p:nvSpPr>
          <p:spPr>
            <a:xfrm>
              <a:off x="2278380" y="459756"/>
              <a:ext cx="180000" cy="180000"/>
            </a:xfrm>
            <a:prstGeom prst="ellipse">
              <a:avLst/>
            </a:prstGeom>
            <a:noFill/>
            <a:ln cap="flat" cmpd="sng" w="428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5" name="Google Shape;365;p33"/>
            <p:cNvCxnSpPr>
              <a:stCxn id="364" idx="3"/>
            </p:cNvCxnSpPr>
            <p:nvPr/>
          </p:nvCxnSpPr>
          <p:spPr>
            <a:xfrm flipH="1">
              <a:off x="2179340" y="613396"/>
              <a:ext cx="125400" cy="102900"/>
            </a:xfrm>
            <a:prstGeom prst="straightConnector1">
              <a:avLst/>
            </a:prstGeom>
            <a:noFill/>
            <a:ln cap="flat" cmpd="sng" w="428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66" name="Google Shape;366;p33"/>
          <p:cNvGrpSpPr/>
          <p:nvPr/>
        </p:nvGrpSpPr>
        <p:grpSpPr>
          <a:xfrm>
            <a:off x="4627178" y="2036992"/>
            <a:ext cx="388591" cy="346713"/>
            <a:chOff x="2179340" y="459756"/>
            <a:chExt cx="279040" cy="256540"/>
          </a:xfrm>
        </p:grpSpPr>
        <p:sp>
          <p:nvSpPr>
            <p:cNvPr id="367" name="Google Shape;367;p33"/>
            <p:cNvSpPr/>
            <p:nvPr/>
          </p:nvSpPr>
          <p:spPr>
            <a:xfrm>
              <a:off x="2278380" y="459756"/>
              <a:ext cx="180000" cy="180000"/>
            </a:xfrm>
            <a:prstGeom prst="ellipse">
              <a:avLst/>
            </a:prstGeom>
            <a:noFill/>
            <a:ln cap="flat" cmpd="sng" w="428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8" name="Google Shape;368;p33"/>
            <p:cNvCxnSpPr>
              <a:stCxn id="367" idx="3"/>
            </p:cNvCxnSpPr>
            <p:nvPr/>
          </p:nvCxnSpPr>
          <p:spPr>
            <a:xfrm flipH="1">
              <a:off x="2179340" y="613396"/>
              <a:ext cx="125400" cy="102900"/>
            </a:xfrm>
            <a:prstGeom prst="straightConnector1">
              <a:avLst/>
            </a:prstGeom>
            <a:noFill/>
            <a:ln cap="flat" cmpd="sng" w="428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69" name="Google Shape;369;p33"/>
          <p:cNvGrpSpPr/>
          <p:nvPr/>
        </p:nvGrpSpPr>
        <p:grpSpPr>
          <a:xfrm>
            <a:off x="236789" y="3259019"/>
            <a:ext cx="388591" cy="346713"/>
            <a:chOff x="2179340" y="459756"/>
            <a:chExt cx="279040" cy="256540"/>
          </a:xfrm>
        </p:grpSpPr>
        <p:sp>
          <p:nvSpPr>
            <p:cNvPr id="370" name="Google Shape;370;p33"/>
            <p:cNvSpPr/>
            <p:nvPr/>
          </p:nvSpPr>
          <p:spPr>
            <a:xfrm>
              <a:off x="2278380" y="459756"/>
              <a:ext cx="180000" cy="180000"/>
            </a:xfrm>
            <a:prstGeom prst="ellipse">
              <a:avLst/>
            </a:prstGeom>
            <a:noFill/>
            <a:ln cap="flat" cmpd="sng" w="428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1" name="Google Shape;371;p33"/>
            <p:cNvCxnSpPr>
              <a:stCxn id="370" idx="3"/>
            </p:cNvCxnSpPr>
            <p:nvPr/>
          </p:nvCxnSpPr>
          <p:spPr>
            <a:xfrm flipH="1">
              <a:off x="2179340" y="613396"/>
              <a:ext cx="125400" cy="102900"/>
            </a:xfrm>
            <a:prstGeom prst="straightConnector1">
              <a:avLst/>
            </a:prstGeom>
            <a:noFill/>
            <a:ln cap="flat" cmpd="sng" w="428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72" name="Google Shape;372;p33"/>
          <p:cNvGrpSpPr/>
          <p:nvPr/>
        </p:nvGrpSpPr>
        <p:grpSpPr>
          <a:xfrm>
            <a:off x="4634360" y="3801387"/>
            <a:ext cx="388591" cy="346713"/>
            <a:chOff x="2179340" y="459756"/>
            <a:chExt cx="279040" cy="256540"/>
          </a:xfrm>
        </p:grpSpPr>
        <p:sp>
          <p:nvSpPr>
            <p:cNvPr id="373" name="Google Shape;373;p33"/>
            <p:cNvSpPr/>
            <p:nvPr/>
          </p:nvSpPr>
          <p:spPr>
            <a:xfrm>
              <a:off x="2278380" y="459756"/>
              <a:ext cx="180000" cy="180000"/>
            </a:xfrm>
            <a:prstGeom prst="ellipse">
              <a:avLst/>
            </a:prstGeom>
            <a:noFill/>
            <a:ln cap="flat" cmpd="sng" w="428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4" name="Google Shape;374;p33"/>
            <p:cNvCxnSpPr>
              <a:stCxn id="373" idx="3"/>
            </p:cNvCxnSpPr>
            <p:nvPr/>
          </p:nvCxnSpPr>
          <p:spPr>
            <a:xfrm flipH="1">
              <a:off x="2179340" y="613396"/>
              <a:ext cx="125400" cy="102900"/>
            </a:xfrm>
            <a:prstGeom prst="straightConnector1">
              <a:avLst/>
            </a:prstGeom>
            <a:noFill/>
            <a:ln cap="flat" cmpd="sng" w="428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75" name="Google Shape;375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76" name="Google Shape;376;p33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Оберіть одну правильну, </a:t>
            </a:r>
            <a:b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на вашу думку, відповідь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77" name="Google Shape;377;p33" title="1212ec93378f-e92a-40c5-9497-fe0fd29d611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2171" y="3948756"/>
            <a:ext cx="894789" cy="894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389" y="2165403"/>
            <a:ext cx="3886199" cy="2590828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4"/>
          <p:cNvSpPr/>
          <p:nvPr/>
        </p:nvSpPr>
        <p:spPr>
          <a:xfrm>
            <a:off x="5257800" y="4701675"/>
            <a:ext cx="3886200" cy="4416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34"/>
          <p:cNvSpPr/>
          <p:nvPr/>
        </p:nvSpPr>
        <p:spPr>
          <a:xfrm>
            <a:off x="402804" y="0"/>
            <a:ext cx="3886200" cy="765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86" name="Google Shape;38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4"/>
          <p:cNvSpPr txBox="1"/>
          <p:nvPr/>
        </p:nvSpPr>
        <p:spPr>
          <a:xfrm>
            <a:off x="402900" y="757933"/>
            <a:ext cx="41691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Чи зміняться (якщо зміняться,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 як?) період і частота малих коливань нитяного маятника, якщо амплітуду коливань зменшити? збільшити?</a:t>
            </a:r>
            <a:endParaRPr sz="1050"/>
          </a:p>
        </p:txBody>
      </p:sp>
      <p:sp>
        <p:nvSpPr>
          <p:cNvPr id="388" name="Google Shape;388;p34"/>
          <p:cNvSpPr txBox="1"/>
          <p:nvPr/>
        </p:nvSpPr>
        <p:spPr>
          <a:xfrm>
            <a:off x="4746356" y="2867447"/>
            <a:ext cx="40173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Чи зміняться (якщо зміняться,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 як?) період і частота малих коливань нитяного маятника, якщо масу тіла, яке прикріплено до нитки, зменшити? збільшити?</a:t>
            </a:r>
            <a:endParaRPr sz="1050"/>
          </a:p>
        </p:txBody>
      </p:sp>
      <p:pic>
        <p:nvPicPr>
          <p:cNvPr id="389" name="Google Shape;38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7000" y="858038"/>
            <a:ext cx="3767304" cy="1805337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91" name="Google Shape;391;p34"/>
          <p:cNvSpPr txBox="1"/>
          <p:nvPr/>
        </p:nvSpPr>
        <p:spPr>
          <a:xfrm>
            <a:off x="4572000" y="133650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Поясніть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"/>
          <p:cNvSpPr txBox="1"/>
          <p:nvPr/>
        </p:nvSpPr>
        <p:spPr>
          <a:xfrm>
            <a:off x="402900" y="475911"/>
            <a:ext cx="2944800" cy="3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Завдання для групи І: «Аналітики графіків»</a:t>
            </a:r>
            <a:endParaRPr sz="16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Розв’яжіть задачу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рисунку показано графіки залежності пройденого шляху від часу для трьох різних тіл. Яке з тіл рухається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найменшою швидкістю?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скільки разів більші швидкості руху двох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інших тіл?</a:t>
            </a:r>
            <a:endParaRPr sz="1150"/>
          </a:p>
        </p:txBody>
      </p:sp>
      <p:sp>
        <p:nvSpPr>
          <p:cNvPr id="397" name="Google Shape;397;p35"/>
          <p:cNvSpPr txBox="1"/>
          <p:nvPr/>
        </p:nvSpPr>
        <p:spPr>
          <a:xfrm>
            <a:off x="3271348" y="2577050"/>
            <a:ext cx="30861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Завдання для групи ІІІ: </a:t>
            </a:r>
            <a:b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«Майстри інтелект-карт»</a:t>
            </a:r>
            <a:endParaRPr sz="16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Доповніть інтелект-карту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8" name="Google Shape;398;p35"/>
          <p:cNvPicPr preferRelativeResize="0"/>
          <p:nvPr/>
        </p:nvPicPr>
        <p:blipFill rotWithShape="1">
          <a:blip r:embed="rId3">
            <a:alphaModFix/>
          </a:blip>
          <a:srcRect b="38666" l="43235" r="42500" t="43922"/>
          <a:stretch/>
        </p:blipFill>
        <p:spPr>
          <a:xfrm>
            <a:off x="276200" y="3595908"/>
            <a:ext cx="2328936" cy="159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5"/>
          <p:cNvPicPr preferRelativeResize="0"/>
          <p:nvPr/>
        </p:nvPicPr>
        <p:blipFill rotWithShape="1">
          <a:blip r:embed="rId4">
            <a:alphaModFix/>
          </a:blip>
          <a:srcRect b="28862" l="5694" r="7090" t="20946"/>
          <a:stretch/>
        </p:blipFill>
        <p:spPr>
          <a:xfrm>
            <a:off x="6289277" y="2523149"/>
            <a:ext cx="2679068" cy="102783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5"/>
          <p:cNvSpPr txBox="1"/>
          <p:nvPr/>
        </p:nvSpPr>
        <p:spPr>
          <a:xfrm>
            <a:off x="3347699" y="490580"/>
            <a:ext cx="5328000" cy="19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Завдання для групи ІІ: «Експериментатори»</a:t>
            </a:r>
            <a:endParaRPr sz="16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Проведіть дослідження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изначте середню швидкість руху кульки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 жолобу.</a:t>
            </a:r>
            <a:endParaRPr sz="115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Обладнання: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жолоб, кулька, секундомір, стрічка.</a:t>
            </a:r>
            <a:endParaRPr sz="115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Прокоментуйте результат.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Чи був рух рівномірним? Аргументуйте.</a:t>
            </a:r>
            <a:endParaRPr sz="1150"/>
          </a:p>
        </p:txBody>
      </p:sp>
      <p:sp>
        <p:nvSpPr>
          <p:cNvPr id="401" name="Google Shape;401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02" name="Google Shape;402;p35"/>
          <p:cNvSpPr txBox="1"/>
          <p:nvPr/>
        </p:nvSpPr>
        <p:spPr>
          <a:xfrm>
            <a:off x="402900" y="-8019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Робота в групах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35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5"/>
          <p:cNvSpPr/>
          <p:nvPr/>
        </p:nvSpPr>
        <p:spPr>
          <a:xfrm>
            <a:off x="5837213" y="0"/>
            <a:ext cx="1338600" cy="4278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5"/>
          <p:cNvSpPr txBox="1"/>
          <p:nvPr/>
        </p:nvSpPr>
        <p:spPr>
          <a:xfrm>
            <a:off x="8231100" y="4767275"/>
            <a:ext cx="28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6" name="Google Shape;406;p35"/>
          <p:cNvSpPr/>
          <p:nvPr/>
        </p:nvSpPr>
        <p:spPr>
          <a:xfrm>
            <a:off x="5837213" y="4715900"/>
            <a:ext cx="1338600" cy="4278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5"/>
          <p:cNvSpPr/>
          <p:nvPr/>
        </p:nvSpPr>
        <p:spPr>
          <a:xfrm>
            <a:off x="3271350" y="527425"/>
            <a:ext cx="5524900" cy="1939700"/>
          </a:xfrm>
          <a:custGeom>
            <a:rect b="b" l="l" r="r" t="t"/>
            <a:pathLst>
              <a:path extrusionOk="0" h="77588" w="220996">
                <a:moveTo>
                  <a:pt x="0" y="0"/>
                </a:moveTo>
                <a:lnTo>
                  <a:pt x="0" y="77588"/>
                </a:lnTo>
                <a:lnTo>
                  <a:pt x="220996" y="77588"/>
                </a:ln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8" name="Google Shape;408;p35"/>
          <p:cNvSpPr/>
          <p:nvPr/>
        </p:nvSpPr>
        <p:spPr>
          <a:xfrm>
            <a:off x="3271350" y="2574675"/>
            <a:ext cx="5519390" cy="1027828"/>
          </a:xfrm>
          <a:custGeom>
            <a:rect b="b" l="l" r="r" t="t"/>
            <a:pathLst>
              <a:path extrusionOk="0" h="27025" w="17000">
                <a:moveTo>
                  <a:pt x="0" y="0"/>
                </a:moveTo>
                <a:lnTo>
                  <a:pt x="0" y="27025"/>
                </a:lnTo>
                <a:lnTo>
                  <a:pt x="17000" y="27025"/>
                </a:ln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9" name="Google Shape;409;p35"/>
          <p:cNvSpPr/>
          <p:nvPr/>
        </p:nvSpPr>
        <p:spPr>
          <a:xfrm>
            <a:off x="3277575" y="3795100"/>
            <a:ext cx="5453400" cy="6960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35"/>
          <p:cNvSpPr txBox="1"/>
          <p:nvPr/>
        </p:nvSpPr>
        <p:spPr>
          <a:xfrm>
            <a:off x="3405550" y="3868900"/>
            <a:ext cx="5328000" cy="696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27000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1"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Прокоментуйте отримані результати </a:t>
            </a:r>
            <a:br>
              <a:rPr b="1"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й ргументуйте власні відповіді однокласникам </a:t>
            </a:r>
            <a:br>
              <a:rPr b="1"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однокласницям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1" name="Google Shape;411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86018" y="3814686"/>
            <a:ext cx="628859" cy="61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6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6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6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20" name="Google Shape;42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6"/>
          <p:cNvSpPr txBox="1"/>
          <p:nvPr/>
        </p:nvSpPr>
        <p:spPr>
          <a:xfrm>
            <a:off x="5069125" y="905486"/>
            <a:ext cx="30861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 час змагань на іподромі жокей на коні долає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ділянку дистанції від 1-го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 26-го стовпчика за 1 хв.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якою швидкістю біжить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кінь, якщо відстань між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двома сусідніми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стовпчиками — 30 м?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p36"/>
          <p:cNvSpPr/>
          <p:nvPr/>
        </p:nvSpPr>
        <p:spPr>
          <a:xfrm>
            <a:off x="402898" y="3123556"/>
            <a:ext cx="8050200" cy="14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1" i="0" lang="uk-UA" sz="1600" u="none" cap="none" strike="noStrike">
                <a:solidFill>
                  <a:srgbClr val="215F9A"/>
                </a:solidFill>
                <a:latin typeface="Montserrat"/>
                <a:ea typeface="Montserrat"/>
                <a:cs typeface="Montserrat"/>
                <a:sym typeface="Montserrat"/>
              </a:rPr>
              <a:t>Аналіз фізичної проблеми.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Найпоширеніша помилка в таких задачах — множення відстані на кількість стовпчиків. Проте шлях складається не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зі стовпчиків, а з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відстаней між ними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50"/>
          </a:p>
          <a:p>
            <a:pPr indent="-188001" lvl="0" marL="172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●"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Кількість стовпчиків: 26.</a:t>
            </a:r>
            <a:endParaRPr sz="1150">
              <a:latin typeface="Montserrat"/>
              <a:ea typeface="Montserrat"/>
              <a:cs typeface="Montserrat"/>
              <a:sym typeface="Montserrat"/>
            </a:endParaRPr>
          </a:p>
          <a:p>
            <a:pPr indent="-188001" lvl="0" marL="172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●"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Кількість проміжків між ними: 26 – 1 = 25.</a:t>
            </a:r>
            <a:endParaRPr sz="1150">
              <a:latin typeface="Montserrat"/>
              <a:ea typeface="Montserrat"/>
              <a:cs typeface="Montserrat"/>
              <a:sym typeface="Montserrat"/>
            </a:endParaRPr>
          </a:p>
          <a:p>
            <a:pPr indent="-188001" lvl="0" marL="172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●"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Відстань між двома сусідніми стовпчиками (</a:t>
            </a:r>
            <a:r>
              <a:rPr i="1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aseline="-2500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): 30 м.</a:t>
            </a:r>
            <a:endParaRPr sz="11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24" name="Google Shape;424;p36"/>
          <p:cNvSpPr txBox="1"/>
          <p:nvPr/>
        </p:nvSpPr>
        <p:spPr>
          <a:xfrm>
            <a:off x="402900" y="-8019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Розв’яжіть задачу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5" name="Google Shape;425;p36"/>
          <p:cNvPicPr preferRelativeResize="0"/>
          <p:nvPr/>
        </p:nvPicPr>
        <p:blipFill rotWithShape="1">
          <a:blip r:embed="rId4">
            <a:alphaModFix/>
          </a:blip>
          <a:srcRect b="0" l="4159" r="0" t="0"/>
          <a:stretch/>
        </p:blipFill>
        <p:spPr>
          <a:xfrm>
            <a:off x="402900" y="617853"/>
            <a:ext cx="4358174" cy="236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7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7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7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34" name="Google Shape;43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кіт, Мультфільм, ілюстрація, малюнок&#10;&#10;Вміст, створений ШІ, може бути неправильним." id="435" name="Google Shape;435;p37"/>
          <p:cNvPicPr preferRelativeResize="0"/>
          <p:nvPr/>
        </p:nvPicPr>
        <p:blipFill rotWithShape="1">
          <a:blip r:embed="rId4">
            <a:alphaModFix/>
          </a:blip>
          <a:srcRect b="4562" l="0" r="0" t="0"/>
          <a:stretch/>
        </p:blipFill>
        <p:spPr>
          <a:xfrm>
            <a:off x="5872450" y="2903842"/>
            <a:ext cx="1391675" cy="17980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7"/>
          <p:cNvSpPr txBox="1"/>
          <p:nvPr/>
        </p:nvSpPr>
        <p:spPr>
          <a:xfrm>
            <a:off x="402900" y="498300"/>
            <a:ext cx="82728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 час змагань на іподромі жокей на коні долає ділянку дистанції від 1-го до 26-го стовпчика за 1 хв. З якою швидкістю біжить кінь, якщо відстань між двома сусідніми стовпчиками — 30 м?</a:t>
            </a:r>
            <a:endParaRPr sz="1050"/>
          </a:p>
        </p:txBody>
      </p:sp>
      <p:sp>
        <p:nvSpPr>
          <p:cNvPr id="437" name="Google Shape;437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38" name="Google Shape;438;p37"/>
          <p:cNvSpPr txBox="1"/>
          <p:nvPr/>
        </p:nvSpPr>
        <p:spPr>
          <a:xfrm>
            <a:off x="402900" y="-8019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Перевірте себе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39" name="Google Shape;439;p37"/>
          <p:cNvCxnSpPr/>
          <p:nvPr/>
        </p:nvCxnSpPr>
        <p:spPr>
          <a:xfrm>
            <a:off x="475325" y="3231534"/>
            <a:ext cx="1679400" cy="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37"/>
          <p:cNvCxnSpPr/>
          <p:nvPr/>
        </p:nvCxnSpPr>
        <p:spPr>
          <a:xfrm>
            <a:off x="2167025" y="1619575"/>
            <a:ext cx="0" cy="27438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1" name="Google Shape;441;p37"/>
          <p:cNvSpPr txBox="1"/>
          <p:nvPr/>
        </p:nvSpPr>
        <p:spPr>
          <a:xfrm>
            <a:off x="490450" y="1603943"/>
            <a:ext cx="1219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600" u="none" cap="none" strike="noStrike">
                <a:solidFill>
                  <a:srgbClr val="165A98"/>
                </a:solidFill>
                <a:latin typeface="Montserrat"/>
                <a:ea typeface="Montserrat"/>
                <a:cs typeface="Montserrat"/>
                <a:sym typeface="Montserrat"/>
              </a:rPr>
              <a:t>Дано:</a:t>
            </a:r>
            <a:endParaRPr b="1" i="1" sz="1600" u="none" cap="none" strike="noStrike">
              <a:solidFill>
                <a:srgbClr val="165A9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2" name="Google Shape;442;p37"/>
          <p:cNvSpPr txBox="1"/>
          <p:nvPr/>
        </p:nvSpPr>
        <p:spPr>
          <a:xfrm>
            <a:off x="490450" y="3514597"/>
            <a:ext cx="1219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Знайти:</a:t>
            </a:r>
            <a:endParaRPr b="1" i="1" sz="1600" u="none" cap="none" strike="noStrike">
              <a:solidFill>
                <a:srgbClr val="165A9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3" name="Google Shape;443;p37"/>
          <p:cNvSpPr txBox="1"/>
          <p:nvPr/>
        </p:nvSpPr>
        <p:spPr>
          <a:xfrm>
            <a:off x="2385354" y="1603943"/>
            <a:ext cx="510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uk-UA" sz="1600">
                <a:solidFill>
                  <a:srgbClr val="165A98"/>
                </a:solidFill>
                <a:latin typeface="Montserrat"/>
                <a:ea typeface="Montserrat"/>
                <a:cs typeface="Montserrat"/>
                <a:sym typeface="Montserrat"/>
              </a:rPr>
              <a:t>Розв’язання:</a:t>
            </a:r>
            <a:endParaRPr b="1" sz="1600">
              <a:solidFill>
                <a:srgbClr val="165A9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p37"/>
          <p:cNvSpPr txBox="1"/>
          <p:nvPr/>
        </p:nvSpPr>
        <p:spPr>
          <a:xfrm>
            <a:off x="2311404" y="4033953"/>
            <a:ext cx="13011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Відповідь:</a:t>
            </a:r>
            <a:endParaRPr b="1" i="0" sz="1600" u="none" cap="none" strike="noStrike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5" name="Google Shape;445;p37"/>
          <p:cNvPicPr preferRelativeResize="0"/>
          <p:nvPr/>
        </p:nvPicPr>
        <p:blipFill rotWithShape="1">
          <a:blip r:embed="rId5">
            <a:alphaModFix/>
          </a:blip>
          <a:srcRect b="11817" l="47881" r="0" t="56964"/>
          <a:stretch/>
        </p:blipFill>
        <p:spPr>
          <a:xfrm>
            <a:off x="2348475" y="3026863"/>
            <a:ext cx="3086101" cy="7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7"/>
          <p:cNvPicPr preferRelativeResize="0"/>
          <p:nvPr/>
        </p:nvPicPr>
        <p:blipFill rotWithShape="1">
          <a:blip r:embed="rId5">
            <a:alphaModFix/>
          </a:blip>
          <a:srcRect b="47860" l="0" r="76498" t="0"/>
          <a:stretch/>
        </p:blipFill>
        <p:spPr>
          <a:xfrm>
            <a:off x="475325" y="1862588"/>
            <a:ext cx="1391675" cy="11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7"/>
          <p:cNvPicPr preferRelativeResize="0"/>
          <p:nvPr/>
        </p:nvPicPr>
        <p:blipFill rotWithShape="1">
          <a:blip r:embed="rId5">
            <a:alphaModFix/>
          </a:blip>
          <a:srcRect b="0" l="0" r="87005" t="85513"/>
          <a:stretch/>
        </p:blipFill>
        <p:spPr>
          <a:xfrm>
            <a:off x="479488" y="3838713"/>
            <a:ext cx="769498" cy="3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7"/>
          <p:cNvPicPr preferRelativeResize="0"/>
          <p:nvPr/>
        </p:nvPicPr>
        <p:blipFill rotWithShape="1">
          <a:blip r:embed="rId5">
            <a:alphaModFix/>
          </a:blip>
          <a:srcRect b="56963" l="47881" r="0" t="0"/>
          <a:stretch/>
        </p:blipFill>
        <p:spPr>
          <a:xfrm>
            <a:off x="2348475" y="1947600"/>
            <a:ext cx="3086101" cy="97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0375" y="3980913"/>
            <a:ext cx="1210425" cy="44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8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38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38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58" name="Google Shape;45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8"/>
          <p:cNvSpPr txBox="1"/>
          <p:nvPr/>
        </p:nvSpPr>
        <p:spPr>
          <a:xfrm>
            <a:off x="2314017" y="1261100"/>
            <a:ext cx="46545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Зустрічні поїзди розминулися. Пасажир першого поїзда помітив,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другий поїзд пройшов повз за 10 с. Яка довжина другого поїзда? Швидкості поїздів — 48 і 60 км/год.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0" name="Google Shape;46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42325"/>
            <a:ext cx="2175475" cy="25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8525" y="542324"/>
            <a:ext cx="2175475" cy="267482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8"/>
          <p:cNvSpPr txBox="1"/>
          <p:nvPr/>
        </p:nvSpPr>
        <p:spPr>
          <a:xfrm>
            <a:off x="367201" y="3122790"/>
            <a:ext cx="84096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Аналіз фізичної проблеми. 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Оскільки поїзди рухаються </a:t>
            </a: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назустріч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один одному, пасажир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першому поїзді бачить, як другий поїзд наближається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зі швидкістю, що дорівнює сумі швидкостей обох потягів.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✔"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Швидкості зручно подати в км/год, тоді час слід подати в годинах.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p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64" name="Google Shape;464;p38"/>
          <p:cNvSpPr txBox="1"/>
          <p:nvPr/>
        </p:nvSpPr>
        <p:spPr>
          <a:xfrm>
            <a:off x="334650" y="716704"/>
            <a:ext cx="8540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Розв’яжіть задачу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9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39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9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3" name="Google Shape;47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4376" y="527350"/>
            <a:ext cx="2969626" cy="177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9"/>
          <p:cNvSpPr txBox="1"/>
          <p:nvPr/>
        </p:nvSpPr>
        <p:spPr>
          <a:xfrm>
            <a:off x="402900" y="527350"/>
            <a:ext cx="58977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Зустрічні поїзди розминулися. Пасажир першого поїзда помітив, що другий поїзд пройшов повз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за 10 с. Яка довжина другого поїзда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 Швидкості поїздів — 48 і 60 км/год.</a:t>
            </a:r>
            <a:endParaRPr sz="10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5" name="Google Shape;475;p3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76" name="Google Shape;476;p39"/>
          <p:cNvSpPr txBox="1"/>
          <p:nvPr/>
        </p:nvSpPr>
        <p:spPr>
          <a:xfrm>
            <a:off x="402900" y="-8019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Перевірте себе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7" name="Google Shape;477;p39"/>
          <p:cNvSpPr txBox="1"/>
          <p:nvPr/>
        </p:nvSpPr>
        <p:spPr>
          <a:xfrm>
            <a:off x="2614196" y="1800093"/>
            <a:ext cx="510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uk-UA" sz="1600">
                <a:solidFill>
                  <a:srgbClr val="165A98"/>
                </a:solidFill>
                <a:latin typeface="Montserrat"/>
                <a:ea typeface="Montserrat"/>
                <a:cs typeface="Montserrat"/>
                <a:sym typeface="Montserrat"/>
              </a:rPr>
              <a:t>Розв’язання:</a:t>
            </a:r>
            <a:endParaRPr b="1" sz="1600">
              <a:solidFill>
                <a:srgbClr val="165A9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2540246" y="4107594"/>
            <a:ext cx="2157453" cy="352609"/>
            <a:chOff x="2540246" y="4107594"/>
            <a:chExt cx="2157453" cy="352609"/>
          </a:xfrm>
        </p:grpSpPr>
        <p:sp>
          <p:nvSpPr>
            <p:cNvPr id="479" name="Google Shape;479;p39"/>
            <p:cNvSpPr txBox="1"/>
            <p:nvPr/>
          </p:nvSpPr>
          <p:spPr>
            <a:xfrm>
              <a:off x="2540246" y="4230104"/>
              <a:ext cx="1301100" cy="2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Відповідь:</a:t>
              </a:r>
              <a:endParaRPr b="1" i="0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80" name="Google Shape;480;p39"/>
            <p:cNvPicPr preferRelativeResize="0"/>
            <p:nvPr/>
          </p:nvPicPr>
          <p:blipFill rotWithShape="1">
            <a:blip r:embed="rId4">
              <a:alphaModFix/>
            </a:blip>
            <a:srcRect b="0" l="11817" r="76355" t="92194"/>
            <a:stretch/>
          </p:blipFill>
          <p:spPr>
            <a:xfrm>
              <a:off x="3713374" y="4107594"/>
              <a:ext cx="984325" cy="3225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1" name="Google Shape;481;p39"/>
          <p:cNvGrpSpPr/>
          <p:nvPr/>
        </p:nvGrpSpPr>
        <p:grpSpPr>
          <a:xfrm>
            <a:off x="399050" y="4299198"/>
            <a:ext cx="1234919" cy="618676"/>
            <a:chOff x="399050" y="4299198"/>
            <a:chExt cx="1234919" cy="618676"/>
          </a:xfrm>
        </p:grpSpPr>
        <p:sp>
          <p:nvSpPr>
            <p:cNvPr id="482" name="Google Shape;482;p39"/>
            <p:cNvSpPr txBox="1"/>
            <p:nvPr/>
          </p:nvSpPr>
          <p:spPr>
            <a:xfrm>
              <a:off x="414169" y="4299198"/>
              <a:ext cx="12198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Знайти:</a:t>
              </a:r>
              <a:endParaRPr b="1" i="1" sz="1600" u="none" cap="none" strike="noStrike">
                <a:solidFill>
                  <a:srgbClr val="165A97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483" name="Google Shape;483;p39"/>
            <p:cNvPicPr preferRelativeResize="0"/>
            <p:nvPr/>
          </p:nvPicPr>
          <p:blipFill rotWithShape="1">
            <a:blip r:embed="rId4">
              <a:alphaModFix/>
            </a:blip>
            <a:srcRect b="22578" l="529" r="91414" t="69617"/>
            <a:stretch/>
          </p:blipFill>
          <p:spPr>
            <a:xfrm>
              <a:off x="399050" y="4595325"/>
              <a:ext cx="670438" cy="3225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4" name="Google Shape;484;p39"/>
          <p:cNvGrpSpPr/>
          <p:nvPr/>
        </p:nvGrpSpPr>
        <p:grpSpPr>
          <a:xfrm>
            <a:off x="399044" y="1800093"/>
            <a:ext cx="1996823" cy="3031832"/>
            <a:chOff x="399044" y="1800093"/>
            <a:chExt cx="1996823" cy="3031832"/>
          </a:xfrm>
        </p:grpSpPr>
        <p:cxnSp>
          <p:nvCxnSpPr>
            <p:cNvPr id="485" name="Google Shape;485;p39"/>
            <p:cNvCxnSpPr/>
            <p:nvPr/>
          </p:nvCxnSpPr>
          <p:spPr>
            <a:xfrm>
              <a:off x="399044" y="4223183"/>
              <a:ext cx="1967700" cy="0"/>
            </a:xfrm>
            <a:prstGeom prst="straightConnector1">
              <a:avLst/>
            </a:prstGeom>
            <a:noFill/>
            <a:ln cap="flat" cmpd="sng" w="19050">
              <a:solidFill>
                <a:srgbClr val="15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6" name="Google Shape;486;p39"/>
            <p:cNvCxnSpPr/>
            <p:nvPr/>
          </p:nvCxnSpPr>
          <p:spPr>
            <a:xfrm>
              <a:off x="2395867" y="1815725"/>
              <a:ext cx="0" cy="3016200"/>
            </a:xfrm>
            <a:prstGeom prst="straightConnector1">
              <a:avLst/>
            </a:prstGeom>
            <a:noFill/>
            <a:ln cap="flat" cmpd="sng" w="19050">
              <a:solidFill>
                <a:srgbClr val="15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87" name="Google Shape;487;p39"/>
            <p:cNvSpPr txBox="1"/>
            <p:nvPr/>
          </p:nvSpPr>
          <p:spPr>
            <a:xfrm>
              <a:off x="414169" y="1800093"/>
              <a:ext cx="121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Дано:</a:t>
              </a:r>
              <a:endParaRPr b="1" i="1" sz="1600" u="none" cap="none" strike="noStrike">
                <a:solidFill>
                  <a:srgbClr val="165A98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488" name="Google Shape;488;p39"/>
            <p:cNvPicPr preferRelativeResize="0"/>
            <p:nvPr/>
          </p:nvPicPr>
          <p:blipFill rotWithShape="1">
            <a:blip r:embed="rId4">
              <a:alphaModFix/>
            </a:blip>
            <a:srcRect b="44318" l="529" r="77130" t="7911"/>
            <a:stretch/>
          </p:blipFill>
          <p:spPr>
            <a:xfrm>
              <a:off x="399050" y="2163013"/>
              <a:ext cx="1859123" cy="1974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9" name="Google Shape;489;p39"/>
          <p:cNvPicPr preferRelativeResize="0"/>
          <p:nvPr/>
        </p:nvPicPr>
        <p:blipFill rotWithShape="1">
          <a:blip r:embed="rId4">
            <a:alphaModFix/>
          </a:blip>
          <a:srcRect b="78777" l="50608" r="30527" t="13418"/>
          <a:stretch/>
        </p:blipFill>
        <p:spPr>
          <a:xfrm>
            <a:off x="4158700" y="2507634"/>
            <a:ext cx="1569900" cy="32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9"/>
          <p:cNvPicPr preferRelativeResize="0"/>
          <p:nvPr/>
        </p:nvPicPr>
        <p:blipFill rotWithShape="1">
          <a:blip r:embed="rId4">
            <a:alphaModFix/>
          </a:blip>
          <a:srcRect b="72350" l="33035" r="49444" t="7825"/>
          <a:stretch/>
        </p:blipFill>
        <p:spPr>
          <a:xfrm>
            <a:off x="2622700" y="2259289"/>
            <a:ext cx="1458099" cy="8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9"/>
          <p:cNvPicPr preferRelativeResize="0"/>
          <p:nvPr/>
        </p:nvPicPr>
        <p:blipFill rotWithShape="1">
          <a:blip r:embed="rId4">
            <a:alphaModFix/>
          </a:blip>
          <a:srcRect b="48096" l="33032" r="45321" t="37400"/>
          <a:stretch/>
        </p:blipFill>
        <p:spPr>
          <a:xfrm>
            <a:off x="2614200" y="3163414"/>
            <a:ext cx="1801375" cy="59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9"/>
          <p:cNvPicPr preferRelativeResize="0"/>
          <p:nvPr/>
        </p:nvPicPr>
        <p:blipFill rotWithShape="1">
          <a:blip r:embed="rId4">
            <a:alphaModFix/>
          </a:blip>
          <a:srcRect b="48096" l="55207" r="6334" t="37400"/>
          <a:stretch/>
        </p:blipFill>
        <p:spPr>
          <a:xfrm>
            <a:off x="4572001" y="3163414"/>
            <a:ext cx="3200302" cy="59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0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0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0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501" name="Google Shape;50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0"/>
          <p:cNvSpPr txBox="1"/>
          <p:nvPr/>
        </p:nvSpPr>
        <p:spPr>
          <a:xfrm>
            <a:off x="388118" y="495527"/>
            <a:ext cx="68610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стіні кают-компанії теплохода висить годинник, маятник якого коливається з частотою 0,5  Гц. Скільки коливань здійснить маятник протягом морського переходу за маршрутом 600 км завдовжки?</a:t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Середня швидкість руху теплохода дорівнює 15 км/год.</a:t>
            </a:r>
            <a:endParaRPr sz="1600"/>
          </a:p>
        </p:txBody>
      </p:sp>
      <p:sp>
        <p:nvSpPr>
          <p:cNvPr id="503" name="Google Shape;503;p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504" name="Google Shape;504;p40"/>
          <p:cNvSpPr txBox="1"/>
          <p:nvPr/>
        </p:nvSpPr>
        <p:spPr>
          <a:xfrm>
            <a:off x="402900" y="-8019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Розв’яжіть задачу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5" name="Google Shape;505;p40"/>
          <p:cNvSpPr txBox="1"/>
          <p:nvPr/>
        </p:nvSpPr>
        <p:spPr>
          <a:xfrm>
            <a:off x="2171310" y="1947816"/>
            <a:ext cx="510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uk-UA" sz="1600" u="none" cap="none" strike="noStrike">
                <a:solidFill>
                  <a:srgbClr val="165A98"/>
                </a:solidFill>
                <a:latin typeface="Montserrat"/>
                <a:ea typeface="Montserrat"/>
                <a:cs typeface="Montserrat"/>
                <a:sym typeface="Montserrat"/>
              </a:rPr>
              <a:t>Пошук математичної моделі, розв’язання: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06" name="Google Shape;506;p40"/>
          <p:cNvGrpSpPr/>
          <p:nvPr/>
        </p:nvGrpSpPr>
        <p:grpSpPr>
          <a:xfrm>
            <a:off x="2270235" y="4331868"/>
            <a:ext cx="3188129" cy="295580"/>
            <a:chOff x="2270235" y="4331868"/>
            <a:chExt cx="3188129" cy="295580"/>
          </a:xfrm>
        </p:grpSpPr>
        <p:pic>
          <p:nvPicPr>
            <p:cNvPr id="507" name="Google Shape;507;p40"/>
            <p:cNvPicPr preferRelativeResize="0"/>
            <p:nvPr/>
          </p:nvPicPr>
          <p:blipFill rotWithShape="1">
            <a:blip r:embed="rId4">
              <a:alphaModFix/>
            </a:blip>
            <a:srcRect b="0" l="11568" r="62548" t="93328"/>
            <a:stretch/>
          </p:blipFill>
          <p:spPr>
            <a:xfrm>
              <a:off x="3478240" y="4331868"/>
              <a:ext cx="1980124" cy="273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40"/>
            <p:cNvSpPr txBox="1"/>
            <p:nvPr/>
          </p:nvSpPr>
          <p:spPr>
            <a:xfrm>
              <a:off x="2270235" y="4397349"/>
              <a:ext cx="1301100" cy="2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Відповідь:</a:t>
              </a:r>
              <a:endParaRPr b="1" i="0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09" name="Google Shape;509;p40"/>
          <p:cNvSpPr txBox="1"/>
          <p:nvPr/>
        </p:nvSpPr>
        <p:spPr>
          <a:xfrm>
            <a:off x="2270235" y="2322875"/>
            <a:ext cx="3932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Час, протягом якого рухалося судно: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10" name="Google Shape;510;p40"/>
          <p:cNvGrpSpPr/>
          <p:nvPr/>
        </p:nvGrpSpPr>
        <p:grpSpPr>
          <a:xfrm>
            <a:off x="409950" y="1962604"/>
            <a:ext cx="1574350" cy="2743887"/>
            <a:chOff x="409950" y="1962604"/>
            <a:chExt cx="1574350" cy="2743887"/>
          </a:xfrm>
        </p:grpSpPr>
        <p:cxnSp>
          <p:nvCxnSpPr>
            <p:cNvPr id="511" name="Google Shape;511;p40"/>
            <p:cNvCxnSpPr/>
            <p:nvPr/>
          </p:nvCxnSpPr>
          <p:spPr>
            <a:xfrm>
              <a:off x="409950" y="3704042"/>
              <a:ext cx="1571100" cy="0"/>
            </a:xfrm>
            <a:prstGeom prst="straightConnector1">
              <a:avLst/>
            </a:prstGeom>
            <a:noFill/>
            <a:ln cap="flat" cmpd="sng" w="19050">
              <a:solidFill>
                <a:srgbClr val="15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2" name="Google Shape;512;p40"/>
            <p:cNvCxnSpPr/>
            <p:nvPr/>
          </p:nvCxnSpPr>
          <p:spPr>
            <a:xfrm>
              <a:off x="1984300" y="2022391"/>
              <a:ext cx="0" cy="2684100"/>
            </a:xfrm>
            <a:prstGeom prst="straightConnector1">
              <a:avLst/>
            </a:prstGeom>
            <a:noFill/>
            <a:ln cap="flat" cmpd="sng" w="19050">
              <a:solidFill>
                <a:srgbClr val="15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13" name="Google Shape;513;p40"/>
            <p:cNvSpPr txBox="1"/>
            <p:nvPr/>
          </p:nvSpPr>
          <p:spPr>
            <a:xfrm>
              <a:off x="486150" y="1962604"/>
              <a:ext cx="121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Дано:</a:t>
              </a:r>
              <a:endParaRPr b="1" i="1" sz="1600" u="none" cap="none" strike="noStrike">
                <a:solidFill>
                  <a:srgbClr val="165A98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514" name="Google Shape;514;p40"/>
            <p:cNvPicPr preferRelativeResize="0"/>
            <p:nvPr/>
          </p:nvPicPr>
          <p:blipFill rotWithShape="1">
            <a:blip r:embed="rId4">
              <a:alphaModFix/>
            </a:blip>
            <a:srcRect b="61571" l="1080" r="85550" t="6748"/>
            <a:stretch/>
          </p:blipFill>
          <p:spPr>
            <a:xfrm>
              <a:off x="486150" y="2322875"/>
              <a:ext cx="1022751" cy="1300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5" name="Google Shape;515;p40"/>
          <p:cNvGrpSpPr/>
          <p:nvPr/>
        </p:nvGrpSpPr>
        <p:grpSpPr>
          <a:xfrm>
            <a:off x="486150" y="3815078"/>
            <a:ext cx="1244075" cy="609048"/>
            <a:chOff x="486150" y="3815078"/>
            <a:chExt cx="1244075" cy="609048"/>
          </a:xfrm>
        </p:grpSpPr>
        <p:sp>
          <p:nvSpPr>
            <p:cNvPr id="516" name="Google Shape;516;p40"/>
            <p:cNvSpPr txBox="1"/>
            <p:nvPr/>
          </p:nvSpPr>
          <p:spPr>
            <a:xfrm>
              <a:off x="510425" y="3815078"/>
              <a:ext cx="1219800" cy="3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Знайти:</a:t>
              </a:r>
              <a:endParaRPr b="1" i="1" sz="1600" u="none" cap="none" strike="noStrike">
                <a:solidFill>
                  <a:srgbClr val="165A97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517" name="Google Shape;517;p40"/>
            <p:cNvPicPr preferRelativeResize="0"/>
            <p:nvPr/>
          </p:nvPicPr>
          <p:blipFill rotWithShape="1">
            <a:blip r:embed="rId4">
              <a:alphaModFix/>
            </a:blip>
            <a:srcRect b="41680" l="1080" r="85550" t="51648"/>
            <a:stretch/>
          </p:blipFill>
          <p:spPr>
            <a:xfrm>
              <a:off x="486150" y="4150225"/>
              <a:ext cx="1022751" cy="2739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8" name="Google Shape;518;p40"/>
          <p:cNvPicPr preferRelativeResize="0"/>
          <p:nvPr/>
        </p:nvPicPr>
        <p:blipFill rotWithShape="1">
          <a:blip r:embed="rId4">
            <a:alphaModFix/>
          </a:blip>
          <a:srcRect b="21896" l="33324" r="34760" t="71359"/>
          <a:stretch/>
        </p:blipFill>
        <p:spPr>
          <a:xfrm>
            <a:off x="2276885" y="3849864"/>
            <a:ext cx="2441523" cy="27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0"/>
          <p:cNvPicPr preferRelativeResize="0"/>
          <p:nvPr/>
        </p:nvPicPr>
        <p:blipFill rotWithShape="1">
          <a:blip r:embed="rId4">
            <a:alphaModFix/>
          </a:blip>
          <a:srcRect b="80268" l="33324" r="57700" t="5900"/>
          <a:stretch/>
        </p:blipFill>
        <p:spPr>
          <a:xfrm>
            <a:off x="6126635" y="2177412"/>
            <a:ext cx="686602" cy="5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0"/>
          <p:cNvPicPr preferRelativeResize="0"/>
          <p:nvPr/>
        </p:nvPicPr>
        <p:blipFill rotWithShape="1">
          <a:blip r:embed="rId4">
            <a:alphaModFix/>
          </a:blip>
          <a:srcRect b="59698" l="33327" r="26331" t="28156"/>
          <a:stretch/>
        </p:blipFill>
        <p:spPr>
          <a:xfrm>
            <a:off x="2276885" y="2712929"/>
            <a:ext cx="3086100" cy="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0"/>
          <p:cNvSpPr txBox="1"/>
          <p:nvPr/>
        </p:nvSpPr>
        <p:spPr>
          <a:xfrm>
            <a:off x="2270235" y="3403147"/>
            <a:ext cx="3932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Кількість коливань за час руху: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2" name="Google Shape;522;p40"/>
          <p:cNvPicPr preferRelativeResize="0"/>
          <p:nvPr/>
        </p:nvPicPr>
        <p:blipFill rotWithShape="1">
          <a:blip r:embed="rId4">
            <a:alphaModFix/>
          </a:blip>
          <a:srcRect b="38603" l="33323" r="58474" t="50552"/>
          <a:stretch/>
        </p:blipFill>
        <p:spPr>
          <a:xfrm>
            <a:off x="5575148" y="3273400"/>
            <a:ext cx="627476" cy="4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0"/>
          <p:cNvPicPr preferRelativeResize="0"/>
          <p:nvPr/>
        </p:nvPicPr>
        <p:blipFill rotWithShape="1">
          <a:blip r:embed="rId4">
            <a:alphaModFix/>
          </a:blip>
          <a:srcRect b="38603" l="40477" r="46154" t="54196"/>
          <a:stretch/>
        </p:blipFill>
        <p:spPr>
          <a:xfrm>
            <a:off x="6115050" y="3393813"/>
            <a:ext cx="1022751" cy="29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0"/>
          <p:cNvPicPr preferRelativeResize="0"/>
          <p:nvPr/>
        </p:nvPicPr>
        <p:blipFill rotWithShape="1">
          <a:blip r:embed="rId5">
            <a:alphaModFix/>
          </a:blip>
          <a:srcRect b="5696" l="0" r="0" t="0"/>
          <a:stretch/>
        </p:blipFill>
        <p:spPr>
          <a:xfrm>
            <a:off x="7353800" y="0"/>
            <a:ext cx="1734349" cy="2453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1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41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41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533" name="Google Shape;53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1"/>
          <p:cNvSpPr txBox="1"/>
          <p:nvPr/>
        </p:nvSpPr>
        <p:spPr>
          <a:xfrm>
            <a:off x="393862" y="731524"/>
            <a:ext cx="8044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Радіуси двох дисків, з’єднаних ремінною передачею (див. рисунок), відрізняються у 2 рази. Перший диск обертається за ходом годинникової стрілки.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✔"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якому напрямі обертається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другий диск?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✔"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Порівняйте періоди, обертові частоти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швидкості руху точок ободів дисків.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5" name="Google Shape;535;p41"/>
          <p:cNvPicPr preferRelativeResize="0"/>
          <p:nvPr/>
        </p:nvPicPr>
        <p:blipFill rotWithShape="1">
          <a:blip r:embed="rId4">
            <a:alphaModFix/>
          </a:blip>
          <a:srcRect b="46981" l="45353" r="37479" t="40000"/>
          <a:stretch/>
        </p:blipFill>
        <p:spPr>
          <a:xfrm>
            <a:off x="5593177" y="1360336"/>
            <a:ext cx="3235099" cy="1379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1"/>
          <p:cNvSpPr txBox="1"/>
          <p:nvPr/>
        </p:nvSpPr>
        <p:spPr>
          <a:xfrm>
            <a:off x="393850" y="2979331"/>
            <a:ext cx="85332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Аналіз фізичної проблеми.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задачах на ремінну передачу ключовим фактором є те, що ремінь </a:t>
            </a: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проковзує відносно ободів дисків.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7" name="Google Shape;537;p41"/>
          <p:cNvSpPr txBox="1"/>
          <p:nvPr/>
        </p:nvSpPr>
        <p:spPr>
          <a:xfrm>
            <a:off x="402551" y="3842578"/>
            <a:ext cx="84258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Висновок: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другий диск також обертається </a:t>
            </a: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ходом годинникової стрілки;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лінійні швидкості точок на ободах обох дисків </a:t>
            </a: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однакові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8" name="Google Shape;538;p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539" name="Google Shape;539;p41"/>
          <p:cNvSpPr txBox="1"/>
          <p:nvPr/>
        </p:nvSpPr>
        <p:spPr>
          <a:xfrm>
            <a:off x="402900" y="54492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Розв’яжіть задачу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417308" y="745475"/>
            <a:ext cx="4566600" cy="3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uk-UA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Дорогі дев’ятикласники!</a:t>
            </a:r>
            <a:endParaRPr sz="1050"/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Ми з вами виходимо на фінішну пряму нашого курсу фізики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основній школі. Попереду — надзвичайно важливий розділ: </a:t>
            </a:r>
            <a:r>
              <a:rPr b="1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«Повторення та узагальнення знань»</a:t>
            </a: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Це ваш шанс систематизувати все, </a:t>
            </a:r>
            <a:b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ми вивчали протягом </a:t>
            </a:r>
            <a:b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останніх трьох років, заповнити «прогалини» та побачити фізику </a:t>
            </a:r>
            <a:b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 як набір окремих формул,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як цілісну й логічну картину світу.</a:t>
            </a:r>
            <a:endParaRPr sz="1050"/>
          </a:p>
        </p:txBody>
      </p:sp>
      <p:pic>
        <p:nvPicPr>
          <p:cNvPr descr="Ein Bild, das Schrift, Text, Grafiken, Logo enthält.&#10;&#10;Automatisch generierte Beschreibung" id="119" name="Google Shape;11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46629" y="1130749"/>
            <a:ext cx="4397380" cy="293158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2"/>
          <p:cNvSpPr txBox="1"/>
          <p:nvPr/>
        </p:nvSpPr>
        <p:spPr>
          <a:xfrm>
            <a:off x="393850" y="544325"/>
            <a:ext cx="85767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Радіуси двох дисків, з’єднаних ремінною передачею,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відрізняються у 2 рази. Перший диск обертається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ходом годинникової стрілки.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6352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✔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Порівняйте періоди, обертові частоти та швидкості руху точок ободів дисків.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5" name="Google Shape;545;p42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2"/>
          <p:cNvSpPr/>
          <p:nvPr/>
        </p:nvSpPr>
        <p:spPr>
          <a:xfrm>
            <a:off x="6015200" y="0"/>
            <a:ext cx="13386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8" name="Google Shape;548;p42"/>
          <p:cNvPicPr preferRelativeResize="0"/>
          <p:nvPr/>
        </p:nvPicPr>
        <p:blipFill rotWithShape="1">
          <a:blip r:embed="rId3">
            <a:alphaModFix/>
          </a:blip>
          <a:srcRect b="48369" l="46054" r="38679" t="41045"/>
          <a:stretch/>
        </p:blipFill>
        <p:spPr>
          <a:xfrm>
            <a:off x="6423625" y="511719"/>
            <a:ext cx="1990925" cy="77655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42"/>
          <p:cNvSpPr txBox="1"/>
          <p:nvPr/>
        </p:nvSpPr>
        <p:spPr>
          <a:xfrm>
            <a:off x="402900" y="-8019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Перевірте себе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0" name="Google Shape;550;p42"/>
          <p:cNvPicPr preferRelativeResize="0"/>
          <p:nvPr/>
        </p:nvPicPr>
        <p:blipFill rotWithShape="1">
          <a:blip r:embed="rId4">
            <a:alphaModFix/>
          </a:blip>
          <a:srcRect b="21354" l="46764" r="36859" t="65512"/>
          <a:stretch/>
        </p:blipFill>
        <p:spPr>
          <a:xfrm>
            <a:off x="2662842" y="3737113"/>
            <a:ext cx="1084723" cy="632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1" name="Google Shape;551;p42"/>
          <p:cNvGrpSpPr/>
          <p:nvPr/>
        </p:nvGrpSpPr>
        <p:grpSpPr>
          <a:xfrm>
            <a:off x="409950" y="1657481"/>
            <a:ext cx="1345475" cy="3294109"/>
            <a:chOff x="409950" y="1657481"/>
            <a:chExt cx="1345475" cy="3294109"/>
          </a:xfrm>
        </p:grpSpPr>
        <p:grpSp>
          <p:nvGrpSpPr>
            <p:cNvPr id="552" name="Google Shape;552;p42"/>
            <p:cNvGrpSpPr/>
            <p:nvPr/>
          </p:nvGrpSpPr>
          <p:grpSpPr>
            <a:xfrm>
              <a:off x="409950" y="1668391"/>
              <a:ext cx="1345475" cy="3283200"/>
              <a:chOff x="409950" y="1668391"/>
              <a:chExt cx="1345475" cy="3283200"/>
            </a:xfrm>
          </p:grpSpPr>
          <p:cxnSp>
            <p:nvCxnSpPr>
              <p:cNvPr id="553" name="Google Shape;553;p42"/>
              <p:cNvCxnSpPr/>
              <p:nvPr/>
            </p:nvCxnSpPr>
            <p:spPr>
              <a:xfrm>
                <a:off x="409950" y="2439961"/>
                <a:ext cx="13359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5608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554" name="Google Shape;554;p42"/>
              <p:cNvCxnSpPr/>
              <p:nvPr/>
            </p:nvCxnSpPr>
            <p:spPr>
              <a:xfrm>
                <a:off x="1755425" y="1668391"/>
                <a:ext cx="0" cy="3283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5608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555" name="Google Shape;555;p42"/>
            <p:cNvGrpSpPr/>
            <p:nvPr/>
          </p:nvGrpSpPr>
          <p:grpSpPr>
            <a:xfrm>
              <a:off x="463762" y="1657481"/>
              <a:ext cx="1242188" cy="680207"/>
              <a:chOff x="463762" y="1657481"/>
              <a:chExt cx="1242188" cy="680207"/>
            </a:xfrm>
          </p:grpSpPr>
          <p:sp>
            <p:nvSpPr>
              <p:cNvPr id="556" name="Google Shape;556;p42"/>
              <p:cNvSpPr txBox="1"/>
              <p:nvPr/>
            </p:nvSpPr>
            <p:spPr>
              <a:xfrm>
                <a:off x="486150" y="1657481"/>
                <a:ext cx="12198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91425" wrap="square" tIns="0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uk-UA" sz="1600" u="none" cap="none" strike="noStrike">
                    <a:solidFill>
                      <a:srgbClr val="165A98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Дано:</a:t>
                </a:r>
                <a:endParaRPr b="1" i="1" sz="1600" u="none" cap="none" strike="noStrike">
                  <a:solidFill>
                    <a:srgbClr val="165A98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pic>
            <p:nvPicPr>
              <p:cNvPr id="557" name="Google Shape;557;p42"/>
              <p:cNvPicPr preferRelativeResize="0"/>
              <p:nvPr/>
            </p:nvPicPr>
            <p:blipFill rotWithShape="1">
              <a:blip r:embed="rId4">
                <a:alphaModFix/>
              </a:blip>
              <a:srcRect b="91933" l="0" r="88084" t="0"/>
              <a:stretch/>
            </p:blipFill>
            <p:spPr>
              <a:xfrm>
                <a:off x="463762" y="1949488"/>
                <a:ext cx="789274" cy="3882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58" name="Google Shape;558;p42"/>
          <p:cNvGrpSpPr/>
          <p:nvPr/>
        </p:nvGrpSpPr>
        <p:grpSpPr>
          <a:xfrm>
            <a:off x="463750" y="2529203"/>
            <a:ext cx="1266475" cy="2135602"/>
            <a:chOff x="463750" y="2529203"/>
            <a:chExt cx="1266475" cy="2135602"/>
          </a:xfrm>
        </p:grpSpPr>
        <p:sp>
          <p:nvSpPr>
            <p:cNvPr id="559" name="Google Shape;559;p42"/>
            <p:cNvSpPr txBox="1"/>
            <p:nvPr/>
          </p:nvSpPr>
          <p:spPr>
            <a:xfrm>
              <a:off x="510425" y="2529203"/>
              <a:ext cx="12198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Знайти:</a:t>
              </a:r>
              <a:endParaRPr b="1" i="1" sz="1600" u="none" cap="none" strike="noStrike">
                <a:solidFill>
                  <a:srgbClr val="165A97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560" name="Google Shape;560;p42"/>
            <p:cNvPicPr preferRelativeResize="0"/>
            <p:nvPr/>
          </p:nvPicPr>
          <p:blipFill rotWithShape="1">
            <a:blip r:embed="rId4">
              <a:alphaModFix/>
            </a:blip>
            <a:srcRect b="43060" l="0" r="88084" t="18934"/>
            <a:stretch/>
          </p:blipFill>
          <p:spPr>
            <a:xfrm>
              <a:off x="463750" y="2835782"/>
              <a:ext cx="789274" cy="18290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1" name="Google Shape;561;p42"/>
          <p:cNvPicPr preferRelativeResize="0"/>
          <p:nvPr/>
        </p:nvPicPr>
        <p:blipFill rotWithShape="1">
          <a:blip r:embed="rId4">
            <a:alphaModFix/>
          </a:blip>
          <a:srcRect b="91933" l="35754" r="54096" t="0"/>
          <a:stretch/>
        </p:blipFill>
        <p:spPr>
          <a:xfrm>
            <a:off x="1947350" y="1859801"/>
            <a:ext cx="740951" cy="42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2"/>
          <p:cNvPicPr preferRelativeResize="0"/>
          <p:nvPr/>
        </p:nvPicPr>
        <p:blipFill rotWithShape="1">
          <a:blip r:embed="rId4">
            <a:alphaModFix/>
          </a:blip>
          <a:srcRect b="74559" l="35752" r="34189" t="15080"/>
          <a:stretch/>
        </p:blipFill>
        <p:spPr>
          <a:xfrm>
            <a:off x="1947350" y="2337191"/>
            <a:ext cx="1990927" cy="49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2"/>
          <p:cNvPicPr preferRelativeResize="0"/>
          <p:nvPr/>
        </p:nvPicPr>
        <p:blipFill rotWithShape="1">
          <a:blip r:embed="rId4">
            <a:alphaModFix/>
          </a:blip>
          <a:srcRect b="65587" l="35755" r="34186" t="25163"/>
          <a:stretch/>
        </p:blipFill>
        <p:spPr>
          <a:xfrm>
            <a:off x="1947350" y="2927475"/>
            <a:ext cx="1990927" cy="44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42"/>
          <p:cNvPicPr preferRelativeResize="0"/>
          <p:nvPr/>
        </p:nvPicPr>
        <p:blipFill rotWithShape="1">
          <a:blip r:embed="rId4">
            <a:alphaModFix/>
          </a:blip>
          <a:srcRect b="63592" l="66049" r="31951" t="12672"/>
          <a:stretch/>
        </p:blipFill>
        <p:spPr>
          <a:xfrm>
            <a:off x="4007225" y="2335183"/>
            <a:ext cx="132500" cy="11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42"/>
          <p:cNvPicPr preferRelativeResize="0"/>
          <p:nvPr/>
        </p:nvPicPr>
        <p:blipFill rotWithShape="1">
          <a:blip r:embed="rId4">
            <a:alphaModFix/>
          </a:blip>
          <a:srcRect b="63592" l="67945" r="13639" t="12672"/>
          <a:stretch/>
        </p:blipFill>
        <p:spPr>
          <a:xfrm>
            <a:off x="4208675" y="2335183"/>
            <a:ext cx="1219799" cy="11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2"/>
          <p:cNvPicPr preferRelativeResize="0"/>
          <p:nvPr/>
        </p:nvPicPr>
        <p:blipFill rotWithShape="1">
          <a:blip r:embed="rId4">
            <a:alphaModFix/>
          </a:blip>
          <a:srcRect b="63592" l="85852" r="0" t="12672"/>
          <a:stretch/>
        </p:blipFill>
        <p:spPr>
          <a:xfrm>
            <a:off x="5486533" y="2302491"/>
            <a:ext cx="937098" cy="11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2"/>
          <p:cNvPicPr preferRelativeResize="0"/>
          <p:nvPr/>
        </p:nvPicPr>
        <p:blipFill rotWithShape="1">
          <a:blip r:embed="rId4">
            <a:alphaModFix/>
          </a:blip>
          <a:srcRect b="46854" l="35755" r="39254" t="43895"/>
          <a:stretch/>
        </p:blipFill>
        <p:spPr>
          <a:xfrm>
            <a:off x="6481675" y="2727333"/>
            <a:ext cx="1655276" cy="44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2"/>
          <p:cNvPicPr preferRelativeResize="0"/>
          <p:nvPr/>
        </p:nvPicPr>
        <p:blipFill rotWithShape="1">
          <a:blip r:embed="rId4">
            <a:alphaModFix/>
          </a:blip>
          <a:srcRect b="49167" l="60419" r="28394" t="45079"/>
          <a:stretch/>
        </p:blipFill>
        <p:spPr>
          <a:xfrm>
            <a:off x="8253375" y="2793133"/>
            <a:ext cx="740951" cy="27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2"/>
          <p:cNvPicPr preferRelativeResize="0"/>
          <p:nvPr/>
        </p:nvPicPr>
        <p:blipFill rotWithShape="1">
          <a:blip r:embed="rId4">
            <a:alphaModFix/>
          </a:blip>
          <a:srcRect b="19241" l="35754" r="53060" t="61059"/>
          <a:stretch/>
        </p:blipFill>
        <p:spPr>
          <a:xfrm>
            <a:off x="1866188" y="3626574"/>
            <a:ext cx="740951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2"/>
          <p:cNvPicPr preferRelativeResize="0"/>
          <p:nvPr/>
        </p:nvPicPr>
        <p:blipFill rotWithShape="1">
          <a:blip r:embed="rId4">
            <a:alphaModFix/>
          </a:blip>
          <a:srcRect b="21354" l="64727" r="25123" t="65512"/>
          <a:stretch/>
        </p:blipFill>
        <p:spPr>
          <a:xfrm>
            <a:off x="3747578" y="3737085"/>
            <a:ext cx="672323" cy="6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2"/>
          <p:cNvPicPr preferRelativeResize="0"/>
          <p:nvPr/>
        </p:nvPicPr>
        <p:blipFill rotWithShape="1">
          <a:blip r:embed="rId4">
            <a:alphaModFix/>
          </a:blip>
          <a:srcRect b="24128" l="75535" r="11570" t="65511"/>
          <a:stretch/>
        </p:blipFill>
        <p:spPr>
          <a:xfrm>
            <a:off x="4430925" y="3747982"/>
            <a:ext cx="854077" cy="498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chrift, Text, Grafiken, Logo enthält.&#10;&#10;Automatisch generierte Beschreibung" id="572" name="Google Shape;572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2"/>
          <p:cNvSpPr/>
          <p:nvPr/>
        </p:nvSpPr>
        <p:spPr>
          <a:xfrm>
            <a:off x="6015200" y="4692522"/>
            <a:ext cx="13386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Clipart, Zeichnung, Cartoon, Darstellung enthält.&#10;&#10;Automatisch generierte Beschreibung" id="574" name="Google Shape;574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68349" y="3241497"/>
            <a:ext cx="1242200" cy="1673074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2"/>
          <p:cNvSpPr txBox="1"/>
          <p:nvPr/>
        </p:nvSpPr>
        <p:spPr>
          <a:xfrm>
            <a:off x="1866200" y="1659174"/>
            <a:ext cx="510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uk-UA" sz="1600">
                <a:solidFill>
                  <a:srgbClr val="165A98"/>
                </a:solidFill>
                <a:latin typeface="Montserrat"/>
                <a:ea typeface="Montserrat"/>
                <a:cs typeface="Montserrat"/>
                <a:sym typeface="Montserrat"/>
              </a:rPr>
              <a:t>Р</a:t>
            </a:r>
            <a:r>
              <a:rPr b="1" i="0" lang="uk-UA" sz="1600" u="none" cap="none" strike="noStrike">
                <a:solidFill>
                  <a:srgbClr val="165A98"/>
                </a:solidFill>
                <a:latin typeface="Montserrat"/>
                <a:ea typeface="Montserrat"/>
                <a:cs typeface="Montserrat"/>
                <a:sym typeface="Montserrat"/>
              </a:rPr>
              <a:t>озв’язання: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76" name="Google Shape;576;p42"/>
          <p:cNvGrpSpPr/>
          <p:nvPr/>
        </p:nvGrpSpPr>
        <p:grpSpPr>
          <a:xfrm>
            <a:off x="1866200" y="4729999"/>
            <a:ext cx="3620325" cy="254448"/>
            <a:chOff x="1866200" y="4729999"/>
            <a:chExt cx="3620325" cy="254448"/>
          </a:xfrm>
        </p:grpSpPr>
        <p:sp>
          <p:nvSpPr>
            <p:cNvPr id="577" name="Google Shape;577;p42"/>
            <p:cNvSpPr txBox="1"/>
            <p:nvPr/>
          </p:nvSpPr>
          <p:spPr>
            <a:xfrm>
              <a:off x="1866200" y="4729999"/>
              <a:ext cx="1301100" cy="2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Відповідь:</a:t>
              </a:r>
              <a:endParaRPr b="1" i="0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78" name="Google Shape;578;p4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129050" y="4787171"/>
              <a:ext cx="2357475" cy="197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3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43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43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587" name="Google Shape;58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хлопчик, одежа, ілюстрація, Мультфільм&#10;&#10;Вміст на основі ШІ може бути неправильним." id="588" name="Google Shape;58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6037" y="732483"/>
            <a:ext cx="3126103" cy="312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3"/>
          <p:cNvSpPr txBox="1"/>
          <p:nvPr/>
        </p:nvSpPr>
        <p:spPr>
          <a:xfrm>
            <a:off x="325275" y="585850"/>
            <a:ext cx="3195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«Сигнали рукою»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0" name="Google Shape;590;p43"/>
          <p:cNvSpPr txBox="1"/>
          <p:nvPr/>
        </p:nvSpPr>
        <p:spPr>
          <a:xfrm>
            <a:off x="402900" y="2797300"/>
            <a:ext cx="2367300" cy="1454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Великий палець вгору: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«Усе зрозуміло, можу пояснити іншому».</a:t>
            </a:r>
            <a:endParaRPr sz="1050"/>
          </a:p>
        </p:txBody>
      </p:sp>
      <p:sp>
        <p:nvSpPr>
          <p:cNvPr id="591" name="Google Shape;591;p43"/>
          <p:cNvSpPr txBox="1"/>
          <p:nvPr/>
        </p:nvSpPr>
        <p:spPr>
          <a:xfrm>
            <a:off x="402898" y="1132353"/>
            <a:ext cx="26259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допомогою сигналів рукою оцініть свою роботу та рівень розуміння матеріалу:</a:t>
            </a:r>
            <a:endParaRPr sz="1050"/>
          </a:p>
        </p:txBody>
      </p:sp>
      <p:sp>
        <p:nvSpPr>
          <p:cNvPr id="592" name="Google Shape;592;p43"/>
          <p:cNvSpPr txBox="1"/>
          <p:nvPr/>
        </p:nvSpPr>
        <p:spPr>
          <a:xfrm>
            <a:off x="6178659" y="2022200"/>
            <a:ext cx="2531400" cy="1454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54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Великий палець вниз:</a:t>
            </a: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«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</a:t>
            </a: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уло важко, я не зрозумів / </a:t>
            </a:r>
            <a:b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 зрозуміла </a:t>
            </a: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матеріал».</a:t>
            </a:r>
            <a:endParaRPr sz="1050"/>
          </a:p>
        </p:txBody>
      </p:sp>
      <p:sp>
        <p:nvSpPr>
          <p:cNvPr id="593" name="Google Shape;593;p43"/>
          <p:cNvSpPr txBox="1"/>
          <p:nvPr/>
        </p:nvSpPr>
        <p:spPr>
          <a:xfrm>
            <a:off x="3118802" y="3878900"/>
            <a:ext cx="4483500" cy="623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54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Великий палець вбік:</a:t>
            </a: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«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цілому зрозумі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ло</a:t>
            </a: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але маю деякі питання».</a:t>
            </a:r>
            <a:endParaRPr sz="1050"/>
          </a:p>
        </p:txBody>
      </p:sp>
      <p:sp>
        <p:nvSpPr>
          <p:cNvPr id="594" name="Google Shape;594;p4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595" name="Google Shape;595;p43"/>
          <p:cNvSpPr txBox="1"/>
          <p:nvPr/>
        </p:nvSpPr>
        <p:spPr>
          <a:xfrm>
            <a:off x="402900" y="185456"/>
            <a:ext cx="41691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Рефлексія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Katze, Clipart, Darstellung, Animierter Cartoon enthält.&#10;&#10;Automatisch generierte Beschreibung" id="596" name="Google Shape;596;p43"/>
          <p:cNvPicPr preferRelativeResize="0"/>
          <p:nvPr/>
        </p:nvPicPr>
        <p:blipFill rotWithShape="1">
          <a:blip r:embed="rId5">
            <a:alphaModFix/>
          </a:blip>
          <a:srcRect b="0" l="0" r="44528" t="0"/>
          <a:stretch/>
        </p:blipFill>
        <p:spPr>
          <a:xfrm>
            <a:off x="6772409" y="436900"/>
            <a:ext cx="1224698" cy="15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4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44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4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605" name="Google Shape;60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44"/>
          <p:cNvSpPr txBox="1"/>
          <p:nvPr/>
        </p:nvSpPr>
        <p:spPr>
          <a:xfrm>
            <a:off x="409788" y="1099273"/>
            <a:ext cx="7412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1" lang="uk-UA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Опрацювати презентацію.</a:t>
            </a:r>
            <a:endParaRPr sz="1050"/>
          </a:p>
        </p:txBody>
      </p:sp>
      <p:sp>
        <p:nvSpPr>
          <p:cNvPr id="607" name="Google Shape;607;p44"/>
          <p:cNvSpPr txBox="1"/>
          <p:nvPr/>
        </p:nvSpPr>
        <p:spPr>
          <a:xfrm>
            <a:off x="393839" y="1453932"/>
            <a:ext cx="7412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1" lang="uk-UA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Виконати тренувальні тестові завдання:</a:t>
            </a:r>
            <a:endParaRPr sz="1050"/>
          </a:p>
        </p:txBody>
      </p:sp>
      <p:sp>
        <p:nvSpPr>
          <p:cNvPr id="608" name="Google Shape;608;p44"/>
          <p:cNvSpPr txBox="1"/>
          <p:nvPr/>
        </p:nvSpPr>
        <p:spPr>
          <a:xfrm>
            <a:off x="409801" y="1939332"/>
            <a:ext cx="48855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Тренувальні тестові завдання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 розділу 2 «Механічний рух», частина 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«Прямолінійний рівномірний рух».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9" name="Google Shape;609;p44"/>
          <p:cNvSpPr txBox="1"/>
          <p:nvPr/>
        </p:nvSpPr>
        <p:spPr>
          <a:xfrm>
            <a:off x="398914" y="3151906"/>
            <a:ext cx="48840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Тренувальні тестові завдання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 розділу 2 «Механічний рух»,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частина 2 «Рівномірний рух по колу.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Коливальний рух».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0" name="Google Shape;610;p44"/>
          <p:cNvSpPr/>
          <p:nvPr/>
        </p:nvSpPr>
        <p:spPr>
          <a:xfrm>
            <a:off x="6692357" y="2239487"/>
            <a:ext cx="1931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rnk.com.ua/106653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1" name="Google Shape;61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3226" y="1800127"/>
            <a:ext cx="1178719" cy="117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10366" y="3195394"/>
            <a:ext cx="1178719" cy="1178719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4"/>
          <p:cNvSpPr/>
          <p:nvPr/>
        </p:nvSpPr>
        <p:spPr>
          <a:xfrm>
            <a:off x="6690163" y="3590656"/>
            <a:ext cx="1950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rnk.com.ua/106654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4" name="Google Shape;614;p4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615" name="Google Shape;615;p44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Домашнє завдання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5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4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2" name="Google Shape;622;p45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623" name="Google Shape;62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5"/>
          <p:cNvSpPr txBox="1"/>
          <p:nvPr/>
        </p:nvSpPr>
        <p:spPr>
          <a:xfrm>
            <a:off x="393844" y="1255931"/>
            <a:ext cx="85218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1144" lvl="0" marL="342892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Montserrat"/>
              <a:buAutoNum type="arabicPeriod"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Фізика : підруч. для 9 кл. закл. загал. серед. освіти / [В. Г. Бар’яхтар, Ф. Я. Божинова, С. О. Довгий, М. М. Кірюхін, О. О. Кірюхіна]; за ред. С. О. Довгого. — Харків : Вид-во «Ранок», 2026 — 288 с. : іл</a:t>
            </a:r>
            <a:endParaRPr sz="1050">
              <a:latin typeface="Montserrat"/>
              <a:ea typeface="Montserrat"/>
              <a:cs typeface="Montserrat"/>
              <a:sym typeface="Montserrat"/>
            </a:endParaRPr>
          </a:p>
          <a:p>
            <a:pPr indent="-311144" lvl="0" marL="342892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Montserrat"/>
              <a:buAutoNum type="arabicPeriod"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Фізика. 7 клас. Збірник задач / Гельфгат І. М., Ненашев І. Ю. — Х. : Вид-во «Ранок», 2024.</a:t>
            </a:r>
            <a:endParaRPr sz="1050">
              <a:latin typeface="Montserrat"/>
              <a:ea typeface="Montserrat"/>
              <a:cs typeface="Montserrat"/>
              <a:sym typeface="Montserrat"/>
            </a:endParaRPr>
          </a:p>
          <a:p>
            <a:pPr indent="-311144" lvl="0" marL="342892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Montserrat"/>
              <a:buAutoNum type="arabicPeriod"/>
            </a:pP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Емоційне налаштування як важливий компонент сучасного уроку : практичний посібник / Бардак С. А., 2019.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5" name="Google Shape;625;p4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626" name="Google Shape;626;p45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Список використаних джерел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406411" y="855691"/>
            <a:ext cx="8322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перший крок у цьому марафоні присвячений темі, з якої для вас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колись і розпочалася справжня фізика —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«Механічному руху»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Сьогодні ми:</a:t>
            </a:r>
            <a:endParaRPr b="1" sz="16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Знову замислимося над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відносністю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адже те, що здається нерухомим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одного спостерігача, для іншого — мчить із шаленою швидкістю.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Відновимо в пам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’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яті різницю між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шляхом та переміщенням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щоб більше ніколи їх не плутати.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Приборкаємо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графіки руху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які вміють «розповідати» про шлях,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швидкість та час без жодного слова.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Згадаємо особливості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рівномірного та нерівномірного руху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також зазирнемо у світ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обертального та коливального рухів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 панують період і частота.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310061" y="4330706"/>
            <a:ext cx="71322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7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Тож</a:t>
            </a:r>
            <a:r>
              <a:rPr b="1" lang="uk-UA" sz="17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uk-UA" sz="17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налаштову</a:t>
            </a:r>
            <a:r>
              <a:rPr b="1" lang="uk-UA" sz="17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й</a:t>
            </a:r>
            <a:r>
              <a:rPr b="1" i="0" lang="uk-UA" sz="17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мося на продуктивну роботу. </a:t>
            </a:r>
            <a:br>
              <a:rPr b="1" i="0" lang="uk-UA" sz="17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7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Час пішов! Починаємо рух до успіху!</a:t>
            </a:r>
            <a:endParaRPr b="1" i="0" sz="1700" u="none" cap="none" strike="noStrike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402800" y="367989"/>
            <a:ext cx="83385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Світ у русі: від відносності до обертання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16" title="1412ыыы1212ec93378f-e92a-40c5-9497-fe0fd29d611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7529" y="3737792"/>
            <a:ext cx="1015875" cy="1029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17"/>
          <p:cNvSpPr txBox="1"/>
          <p:nvPr>
            <p:ph type="title"/>
          </p:nvPr>
        </p:nvSpPr>
        <p:spPr>
          <a:xfrm>
            <a:off x="821100" y="2493927"/>
            <a:ext cx="75018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SemiBold"/>
              <a:buNone/>
            </a:pPr>
            <a:r>
              <a:rPr b="1" lang="uk-UA" sz="3600">
                <a:latin typeface="Montserrat SemiBold"/>
                <a:ea typeface="Montserrat SemiBold"/>
                <a:cs typeface="Montserrat SemiBold"/>
                <a:sym typeface="Montserrat SemiBold"/>
              </a:rPr>
              <a:t>Механічний рух</a:t>
            </a:r>
            <a:endParaRPr sz="3300"/>
          </a:p>
        </p:txBody>
      </p:sp>
      <p:sp>
        <p:nvSpPr>
          <p:cNvPr id="140" name="Google Shape;140;p17"/>
          <p:cNvSpPr txBox="1"/>
          <p:nvPr/>
        </p:nvSpPr>
        <p:spPr>
          <a:xfrm>
            <a:off x="1382618" y="1775078"/>
            <a:ext cx="63789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uk-UA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Урок 87</a:t>
            </a:r>
            <a:endParaRPr sz="1050"/>
          </a:p>
        </p:txBody>
      </p:sp>
      <p:pic>
        <p:nvPicPr>
          <p:cNvPr descr="Ein Bild, das Schrift, Text, Grafiken, Logo enthält.&#10;&#10;Automatisch generierte Beschreibung" id="141" name="Google Shape;14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7455" y="0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0560" y="456087"/>
            <a:ext cx="6142879" cy="440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chrift, Text, Grafiken, Logo enthält.&#10;&#10;Automatisch generierte Beschreibung" id="148" name="Google Shape;14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/>
          <p:nvPr/>
        </p:nvSpPr>
        <p:spPr>
          <a:xfrm>
            <a:off x="393842" y="103719"/>
            <a:ext cx="2378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гадай</a:t>
            </a: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51" name="Google Shape;151;p18"/>
          <p:cNvSpPr/>
          <p:nvPr/>
        </p:nvSpPr>
        <p:spPr>
          <a:xfrm>
            <a:off x="7189175" y="4767275"/>
            <a:ext cx="1954800" cy="3876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Clipart, Darstellung, Animierter Cartoon, Zeichnung enthält.&#10;&#10;Automatisch generierte Beschreibung" id="157" name="Google Shape;15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812305" y="3857888"/>
            <a:ext cx="1053088" cy="93491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/>
          <p:nvPr/>
        </p:nvSpPr>
        <p:spPr>
          <a:xfrm>
            <a:off x="450000" y="1080105"/>
            <a:ext cx="3170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«Ви зараз абсолютно нерухомі». </a:t>
            </a:r>
            <a:endParaRPr sz="1050"/>
          </a:p>
        </p:txBody>
      </p:sp>
      <p:sp>
        <p:nvSpPr>
          <p:cNvPr id="159" name="Google Shape;159;p19"/>
          <p:cNvSpPr txBox="1"/>
          <p:nvPr/>
        </p:nvSpPr>
        <p:spPr>
          <a:xfrm>
            <a:off x="450001" y="1944903"/>
            <a:ext cx="37149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«Тіло відліку — </a:t>
            </a:r>
            <a:br>
              <a:rPr b="1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 будь-яке тіло, відносно якого розглядається положення рухомого тіла.»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449999" y="3359888"/>
            <a:ext cx="35259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«Матеріальна точка — </a:t>
            </a:r>
            <a:b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 тіло, розмірами якого можна знехтувати незалежно від задачі.»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4572000" y="945375"/>
            <a:ext cx="40770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8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Фейк.</a:t>
            </a: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Ви нерухомі відносно стільця, але рухаєтеся разом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із Землею навколо Сонця </a:t>
            </a:r>
            <a:b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не лише.</a:t>
            </a:r>
            <a:endParaRPr sz="1050"/>
          </a:p>
        </p:txBody>
      </p:sp>
      <p:sp>
        <p:nvSpPr>
          <p:cNvPr id="162" name="Google Shape;162;p19"/>
          <p:cNvSpPr txBox="1"/>
          <p:nvPr/>
        </p:nvSpPr>
        <p:spPr>
          <a:xfrm>
            <a:off x="4571993" y="2411982"/>
            <a:ext cx="1926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Правда.</a:t>
            </a:r>
            <a:endParaRPr sz="1050"/>
          </a:p>
        </p:txBody>
      </p:sp>
      <p:sp>
        <p:nvSpPr>
          <p:cNvPr id="163" name="Google Shape;163;p19"/>
          <p:cNvSpPr txBox="1"/>
          <p:nvPr/>
        </p:nvSpPr>
        <p:spPr>
          <a:xfrm>
            <a:off x="4571989" y="3433289"/>
            <a:ext cx="35829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Фейк.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Розмірами тіла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можна знехтувати лише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умовах цієї задачі.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65" name="Google Shape;165;p19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8206575" y="4767275"/>
            <a:ext cx="30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800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800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19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68" name="Google Shape;16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836180" cy="44883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 txBox="1"/>
          <p:nvPr/>
        </p:nvSpPr>
        <p:spPr>
          <a:xfrm>
            <a:off x="402800" y="367989"/>
            <a:ext cx="83385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Гра «Фейк чи правда»: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01" y="556151"/>
            <a:ext cx="7789499" cy="41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76" name="Google Shape;17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 9 клас</a:t>
            </a:r>
            <a:endParaRPr sz="900"/>
          </a:p>
        </p:txBody>
      </p:sp>
      <p:sp>
        <p:nvSpPr>
          <p:cNvPr id="178" name="Google Shape;178;p20"/>
          <p:cNvSpPr txBox="1"/>
          <p:nvPr/>
        </p:nvSpPr>
        <p:spPr>
          <a:xfrm>
            <a:off x="603094" y="102394"/>
            <a:ext cx="2511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b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гадаймо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84" name="Google Shape;18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1761792" y="1316638"/>
            <a:ext cx="21456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КРТЯОРАТІЄ </a:t>
            </a:r>
            <a:endParaRPr sz="1050"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ИШВДСТЬКІ </a:t>
            </a:r>
            <a:endParaRPr sz="1050"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ЛЯШХ </a:t>
            </a:r>
            <a:endParaRPr sz="1050"/>
          </a:p>
        </p:txBody>
      </p:sp>
      <p:sp>
        <p:nvSpPr>
          <p:cNvPr id="186" name="Google Shape;186;p21"/>
          <p:cNvSpPr txBox="1"/>
          <p:nvPr/>
        </p:nvSpPr>
        <p:spPr>
          <a:xfrm>
            <a:off x="5301630" y="2434113"/>
            <a:ext cx="3330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Шлях</a:t>
            </a:r>
            <a:endParaRPr sz="1050"/>
          </a:p>
        </p:txBody>
      </p:sp>
      <p:sp>
        <p:nvSpPr>
          <p:cNvPr id="187" name="Google Shape;187;p21"/>
          <p:cNvSpPr/>
          <p:nvPr/>
        </p:nvSpPr>
        <p:spPr>
          <a:xfrm>
            <a:off x="4062508" y="1369739"/>
            <a:ext cx="941400" cy="282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4062508" y="1935641"/>
            <a:ext cx="941400" cy="282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4062509" y="2503367"/>
            <a:ext cx="941400" cy="282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402750" y="3039550"/>
            <a:ext cx="83385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Бесіда з елементами опитування: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395513" y="3464782"/>
            <a:ext cx="71367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Поміркуйте: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чи може шлях бути меншим за модуль переміщення? </a:t>
            </a:r>
            <a:endParaRPr sz="1050"/>
          </a:p>
        </p:txBody>
      </p:sp>
      <p:sp>
        <p:nvSpPr>
          <p:cNvPr id="192" name="Google Shape;192;p21"/>
          <p:cNvSpPr txBox="1"/>
          <p:nvPr/>
        </p:nvSpPr>
        <p:spPr>
          <a:xfrm>
            <a:off x="395510" y="4055275"/>
            <a:ext cx="58290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Поясніть: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чому водій таксі бере гроші за шлях,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не за переміщення?</a:t>
            </a:r>
            <a:endParaRPr sz="1050"/>
          </a:p>
        </p:txBody>
      </p:sp>
      <p:sp>
        <p:nvSpPr>
          <p:cNvPr id="193" name="Google Shape;193;p21"/>
          <p:cNvSpPr txBox="1"/>
          <p:nvPr/>
        </p:nvSpPr>
        <p:spPr>
          <a:xfrm>
            <a:off x="5301630" y="1892677"/>
            <a:ext cx="3330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Швидкість</a:t>
            </a:r>
            <a:endParaRPr sz="1050"/>
          </a:p>
        </p:txBody>
      </p:sp>
      <p:sp>
        <p:nvSpPr>
          <p:cNvPr id="194" name="Google Shape;194;p21"/>
          <p:cNvSpPr txBox="1"/>
          <p:nvPr/>
        </p:nvSpPr>
        <p:spPr>
          <a:xfrm>
            <a:off x="5301593" y="1351238"/>
            <a:ext cx="3330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Траєкторія</a:t>
            </a:r>
            <a:endParaRPr sz="1050"/>
          </a:p>
        </p:txBody>
      </p:sp>
      <p:sp>
        <p:nvSpPr>
          <p:cNvPr id="195" name="Google Shape;195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8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96" name="Google Shape;196;p21"/>
          <p:cNvSpPr txBox="1"/>
          <p:nvPr/>
        </p:nvSpPr>
        <p:spPr>
          <a:xfrm>
            <a:off x="402750" y="342410"/>
            <a:ext cx="83385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"/>
                <a:ea typeface="Montserrat"/>
                <a:cs typeface="Montserrat"/>
                <a:sym typeface="Montserrat"/>
              </a:rPr>
              <a:t>Анаграми: 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200">
                <a:latin typeface="Montserrat"/>
                <a:ea typeface="Montserrat"/>
                <a:cs typeface="Montserrat"/>
                <a:sym typeface="Montserrat"/>
              </a:rPr>
              <a:t>Розшифруйте терміни та надайте їхні означення.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Зображення, що містить кіт, Мультфільм, ілюстрація, малюнок&#10;&#10;Вміст, створений ШІ, може бути неправильним." id="197" name="Google Shape;197;p21"/>
          <p:cNvPicPr preferRelativeResize="0"/>
          <p:nvPr/>
        </p:nvPicPr>
        <p:blipFill rotWithShape="1">
          <a:blip r:embed="rId5">
            <a:alphaModFix/>
          </a:blip>
          <a:srcRect b="3316" l="0" r="0" t="0"/>
          <a:stretch/>
        </p:blipFill>
        <p:spPr>
          <a:xfrm>
            <a:off x="7228646" y="3172487"/>
            <a:ext cx="1218350" cy="159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