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Play"/>
      <p:regular r:id="rId37"/>
      <p:bold r:id="rId38"/>
    </p:embeddedFont>
    <p:embeddedFont>
      <p:font typeface="Montserrat SemiBold"/>
      <p:regular r:id="rId39"/>
      <p:bold r:id="rId40"/>
      <p:italic r:id="rId41"/>
      <p:boldItalic r:id="rId42"/>
    </p:embeddedFont>
    <p:embeddedFont>
      <p:font typeface="Playfair Display"/>
      <p:regular r:id="rId43"/>
      <p:bold r:id="rId44"/>
      <p:italic r:id="rId45"/>
      <p:boldItalic r:id="rId46"/>
    </p:embeddedFont>
    <p:embeddedFont>
      <p:font typeface="Montserrat Black"/>
      <p:bold r:id="rId47"/>
      <p:boldItalic r:id="rId48"/>
    </p:embeddedFont>
    <p:embeddedFont>
      <p:font typeface="Montserrat"/>
      <p:regular r:id="rId49"/>
      <p:bold r:id="rId50"/>
      <p:italic r:id="rId51"/>
      <p:boldItalic r:id="rId52"/>
    </p:embeddedFont>
    <p:embeddedFont>
      <p:font typeface="Montserrat Medium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13">
          <p15:clr>
            <a:srgbClr val="747775"/>
          </p15:clr>
        </p15:guide>
      </p15:sldGuideLst>
    </p:ext>
    <p:ext uri="GoogleSlidesCustomDataVersion2">
      <go:slidesCustomData xmlns:go="http://customooxmlschemas.google.com/" r:id="rId57" roundtripDataSignature="AMtx7mij+kTcVjlvOInXJW3HTOWBnTdC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1DA3EED-7E84-41D2-BCBF-85ACFF222AB1}">
  <a:tblStyle styleId="{41DA3EED-7E84-41D2-BCBF-85ACFF222AB1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9EC"/>
          </a:solidFill>
        </a:fill>
      </a:tcStyle>
    </a:wholeTbl>
    <a:band1H>
      <a:tcTxStyle b="off" i="off"/>
      <a:tcStyle>
        <a:fill>
          <a:solidFill>
            <a:srgbClr val="CAD1D8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D1D8"/>
          </a:solidFill>
        </a:fill>
      </a:tcStyle>
    </a:band1V>
    <a:band2V>
      <a:tcTxStyle b="off" i="off"/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SemiBold-bold.fntdata"/><Relationship Id="rId42" Type="http://schemas.openxmlformats.org/officeDocument/2006/relationships/font" Target="fonts/MontserratSemiBold-boldItalic.fntdata"/><Relationship Id="rId41" Type="http://schemas.openxmlformats.org/officeDocument/2006/relationships/font" Target="fonts/MontserratSemiBold-italic.fntdata"/><Relationship Id="rId44" Type="http://schemas.openxmlformats.org/officeDocument/2006/relationships/font" Target="fonts/PlayfairDisplay-bold.fntdata"/><Relationship Id="rId43" Type="http://schemas.openxmlformats.org/officeDocument/2006/relationships/font" Target="fonts/PlayfairDisplay-regular.fntdata"/><Relationship Id="rId46" Type="http://schemas.openxmlformats.org/officeDocument/2006/relationships/font" Target="fonts/PlayfairDisplay-boldItalic.fntdata"/><Relationship Id="rId45" Type="http://schemas.openxmlformats.org/officeDocument/2006/relationships/font" Target="fonts/PlayfairDispl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MontserratBlack-boldItalic.fntdata"/><Relationship Id="rId47" Type="http://schemas.openxmlformats.org/officeDocument/2006/relationships/font" Target="fonts/MontserratBlack-bold.fntdata"/><Relationship Id="rId49" Type="http://schemas.openxmlformats.org/officeDocument/2006/relationships/font" Target="fonts/Montserrat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Play-regular.fntdata"/><Relationship Id="rId36" Type="http://schemas.openxmlformats.org/officeDocument/2006/relationships/slide" Target="slides/slide30.xml"/><Relationship Id="rId39" Type="http://schemas.openxmlformats.org/officeDocument/2006/relationships/font" Target="fonts/MontserratSemiBold-regular.fntdata"/><Relationship Id="rId38" Type="http://schemas.openxmlformats.org/officeDocument/2006/relationships/font" Target="fonts/Play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-italic.fntdata"/><Relationship Id="rId50" Type="http://schemas.openxmlformats.org/officeDocument/2006/relationships/font" Target="fonts/Montserrat-bold.fntdata"/><Relationship Id="rId53" Type="http://schemas.openxmlformats.org/officeDocument/2006/relationships/font" Target="fonts/MontserratMedium-regular.fntdata"/><Relationship Id="rId52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55" Type="http://schemas.openxmlformats.org/officeDocument/2006/relationships/font" Target="fonts/MontserratMedium-italic.fntdata"/><Relationship Id="rId10" Type="http://schemas.openxmlformats.org/officeDocument/2006/relationships/slide" Target="slides/slide4.xml"/><Relationship Id="rId54" Type="http://schemas.openxmlformats.org/officeDocument/2006/relationships/font" Target="fonts/MontserratMedium-bold.fntdata"/><Relationship Id="rId13" Type="http://schemas.openxmlformats.org/officeDocument/2006/relationships/slide" Target="slides/slide7.xml"/><Relationship Id="rId57" Type="http://customschemas.google.com/relationships/presentationmetadata" Target="metadata"/><Relationship Id="rId12" Type="http://schemas.openxmlformats.org/officeDocument/2006/relationships/slide" Target="slides/slide6.xml"/><Relationship Id="rId56" Type="http://schemas.openxmlformats.org/officeDocument/2006/relationships/font" Target="fonts/MontserratMedium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uk-UA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9" name="Google Shape;25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8" name="Google Shape;30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5" name="Google Shape;33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0" name="Google Shape;39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7" name="Google Shape;40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3" name="Google Shape;42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9" name="Google Shape;43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2" name="Google Shape;46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2" name="Google Shape;47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5" name="Google Shape;48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0" name="Google Shape;50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0" name="Google Shape;51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9" name="Google Shape;52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4" name="Google Shape;54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6" name="Google Shape;55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4" name="Google Shape;74;p4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75" name="Google Shape;75;p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6" name="Google Shape;76;p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7" name="Google Shape;77;p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0" name="Google Shape;80;p4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81" name="Google Shape;81;p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2" name="Google Shape;82;p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3" name="Google Shape;83;p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3" name="Google Shape;23;p3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33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5" name="Google Shape;25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6" name="Google Shape;26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7" name="Google Shape;27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0" name="Google Shape;30;p34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1" name="Google Shape;31;p34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2" name="Google Shape;32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3" name="Google Shape;33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4" name="Google Shape;34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7" name="Google Shape;37;p3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8" name="Google Shape;38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9" name="Google Shape;39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0" name="Google Shape;40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6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3" name="Google Shape;43;p3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350"/>
              <a:buNone/>
              <a:defRPr sz="135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4" name="Google Shape;44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5" name="Google Shape;45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6" name="Google Shape;46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9" name="Google Shape;49;p37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0" name="Google Shape;50;p37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51" name="Google Shape;51;p37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2" name="Google Shape;52;p37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53" name="Google Shape;53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4" name="Google Shape;54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5" name="Google Shape;55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8" name="Google Shape;58;p3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9" name="Google Shape;59;p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0" name="Google Shape;60;p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3" name="Google Shape;63;p3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4" name="Google Shape;64;p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0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7" name="Google Shape;67;p40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8" name="Google Shape;68;p40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9" name="Google Shape;69;p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0" name="Google Shape;70;p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1" name="Google Shape;71;p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5" Type="http://schemas.openxmlformats.org/officeDocument/2006/relationships/image" Target="../media/image31.png"/><Relationship Id="rId6" Type="http://schemas.openxmlformats.org/officeDocument/2006/relationships/image" Target="../media/image45.png"/><Relationship Id="rId7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5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5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4.png"/><Relationship Id="rId4" Type="http://schemas.openxmlformats.org/officeDocument/2006/relationships/image" Target="../media/image19.png"/><Relationship Id="rId5" Type="http://schemas.openxmlformats.org/officeDocument/2006/relationships/image" Target="../media/image55.png"/><Relationship Id="rId6" Type="http://schemas.openxmlformats.org/officeDocument/2006/relationships/image" Target="../media/image1.png"/><Relationship Id="rId7" Type="http://schemas.openxmlformats.org/officeDocument/2006/relationships/image" Target="../media/image40.png"/><Relationship Id="rId8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14.png"/><Relationship Id="rId5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52.png"/><Relationship Id="rId5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6177667" y="3527961"/>
            <a:ext cx="2137800" cy="768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Grafiken, Text, Grafikdesign enthält.&#10;&#10;Automatisch generierte Beschreibung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638" y="3633303"/>
            <a:ext cx="1369855" cy="50252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475025" y="910725"/>
            <a:ext cx="46056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8800" lIns="77625" spcFirstLastPara="1" rIns="77625" wrap="square" tIns="38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24"/>
              <a:buFont typeface="Arial"/>
              <a:buNone/>
            </a:pPr>
            <a:r>
              <a:rPr b="1" i="0" lang="uk-UA" sz="7424" u="none" cap="none" strike="noStrike">
                <a:solidFill>
                  <a:srgbClr val="00A3DA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Фізика</a:t>
            </a:r>
            <a:endParaRPr b="0" i="0" sz="5131" u="none" cap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4938764" y="902814"/>
            <a:ext cx="3377100" cy="1127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828136" y="2030454"/>
            <a:ext cx="5349900" cy="2266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6177667" y="2036279"/>
            <a:ext cx="2137800" cy="16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800" lIns="77625" spcFirstLastPara="1" rIns="77625" wrap="square" tIns="38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45"/>
              <a:buFont typeface="Arial"/>
              <a:buNone/>
            </a:pPr>
            <a:r>
              <a:rPr b="1" i="0" lang="uk-UA" sz="10044" u="none" cap="none" strike="noStrike">
                <a:solidFill>
                  <a:srgbClr val="165A9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</a:t>
            </a:r>
            <a:endParaRPr b="0" i="0" sz="10044" u="none" cap="none" strike="noStrike">
              <a:solidFill>
                <a:srgbClr val="165A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073775" y="2526650"/>
            <a:ext cx="51039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16"/>
              <a:buFont typeface="Arial"/>
              <a:buNone/>
            </a:pPr>
            <a:r>
              <a:rPr b="1" i="0" lang="uk-UA" sz="317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Ланцюгова </a:t>
            </a:r>
            <a:br>
              <a:rPr b="1" i="0" lang="uk-UA" sz="317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317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ядерна реакція. </a:t>
            </a:r>
            <a:endParaRPr b="1" i="0" sz="3178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16"/>
              <a:buFont typeface="Arial"/>
              <a:buNone/>
            </a:pPr>
            <a:r>
              <a:rPr b="1" i="0" lang="uk-UA" sz="317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Ядерний реактор</a:t>
            </a:r>
            <a:endParaRPr b="1" i="0" sz="3178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Clipart, Zeichnung, Cartoon, Darstellung enthält.&#10;&#10;Automatisch generierte Beschreibung" id="95" name="Google Shape;9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2607" y="272477"/>
            <a:ext cx="1375324" cy="18517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Zeichnung, Darstellung, Animierter Cartoon enthält.&#10;&#10;Automatisch generierte Beschreibung" id="96" name="Google Shape;9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1047" y="2208023"/>
            <a:ext cx="870425" cy="14039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Katze, Zeichnung, Darstellung enthält.&#10;&#10;Automatisch generierte Beschreibung" id="97" name="Google Shape;9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03446" y="2762942"/>
            <a:ext cx="804908" cy="80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5939283" y="558321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uk-UA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2458357629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6" name="Google Shape;216;p10"/>
          <p:cNvGrpSpPr/>
          <p:nvPr/>
        </p:nvGrpSpPr>
        <p:grpSpPr>
          <a:xfrm>
            <a:off x="4888875" y="1503228"/>
            <a:ext cx="3966749" cy="2257225"/>
            <a:chOff x="5132675" y="721500"/>
            <a:chExt cx="3966749" cy="2257225"/>
          </a:xfrm>
        </p:grpSpPr>
        <p:pic>
          <p:nvPicPr>
            <p:cNvPr id="217" name="Google Shape;217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32675" y="721500"/>
              <a:ext cx="3966749" cy="22572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8" name="Google Shape;218;p10"/>
            <p:cNvGrpSpPr/>
            <p:nvPr/>
          </p:nvGrpSpPr>
          <p:grpSpPr>
            <a:xfrm>
              <a:off x="5292523" y="1025069"/>
              <a:ext cx="391154" cy="445211"/>
              <a:chOff x="-629150" y="1090953"/>
              <a:chExt cx="588910" cy="670297"/>
            </a:xfrm>
          </p:grpSpPr>
          <p:sp>
            <p:nvSpPr>
              <p:cNvPr id="219" name="Google Shape;219;p10"/>
              <p:cNvSpPr txBox="1"/>
              <p:nvPr/>
            </p:nvSpPr>
            <p:spPr>
              <a:xfrm>
                <a:off x="-629150" y="1316050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94"/>
                  <a:buFont typeface="Arial"/>
                  <a:buNone/>
                </a:pPr>
                <a:r>
                  <a:rPr b="0" i="0" lang="uk-UA" sz="1394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endParaRPr b="0" i="0" sz="1394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  <p:sp>
            <p:nvSpPr>
              <p:cNvPr id="220" name="Google Shape;220;p10"/>
              <p:cNvSpPr txBox="1"/>
              <p:nvPr/>
            </p:nvSpPr>
            <p:spPr>
              <a:xfrm>
                <a:off x="-589815" y="1090953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94"/>
                  <a:buFont typeface="Arial"/>
                  <a:buNone/>
                </a:pPr>
                <a:r>
                  <a:rPr b="0" i="0" lang="uk-UA" sz="1394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1</a:t>
                </a:r>
                <a:endParaRPr b="0" i="0" sz="1394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  <p:sp>
            <p:nvSpPr>
              <p:cNvPr id="221" name="Google Shape;221;p10"/>
              <p:cNvSpPr txBox="1"/>
              <p:nvPr/>
            </p:nvSpPr>
            <p:spPr>
              <a:xfrm>
                <a:off x="-405940" y="1253128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62"/>
                  <a:buFont typeface="Arial"/>
                  <a:buNone/>
                </a:pPr>
                <a:r>
                  <a:rPr b="0" i="1" lang="uk-UA" sz="1062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n</a:t>
                </a:r>
                <a:endParaRPr b="0" i="1" sz="1062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</p:grpSp>
        <p:grpSp>
          <p:nvGrpSpPr>
            <p:cNvPr id="222" name="Google Shape;222;p10"/>
            <p:cNvGrpSpPr/>
            <p:nvPr/>
          </p:nvGrpSpPr>
          <p:grpSpPr>
            <a:xfrm>
              <a:off x="8491754" y="1177477"/>
              <a:ext cx="391154" cy="445211"/>
              <a:chOff x="-629150" y="1090953"/>
              <a:chExt cx="588910" cy="670297"/>
            </a:xfrm>
          </p:grpSpPr>
          <p:sp>
            <p:nvSpPr>
              <p:cNvPr id="223" name="Google Shape;223;p10"/>
              <p:cNvSpPr txBox="1"/>
              <p:nvPr/>
            </p:nvSpPr>
            <p:spPr>
              <a:xfrm>
                <a:off x="-629150" y="1316050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94"/>
                  <a:buFont typeface="Arial"/>
                  <a:buNone/>
                </a:pPr>
                <a:r>
                  <a:rPr b="0" i="0" lang="uk-UA" sz="1394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endParaRPr b="0" i="0" sz="1394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  <p:sp>
            <p:nvSpPr>
              <p:cNvPr id="224" name="Google Shape;224;p10"/>
              <p:cNvSpPr txBox="1"/>
              <p:nvPr/>
            </p:nvSpPr>
            <p:spPr>
              <a:xfrm>
                <a:off x="-589815" y="1090953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94"/>
                  <a:buFont typeface="Arial"/>
                  <a:buNone/>
                </a:pPr>
                <a:r>
                  <a:rPr b="0" i="0" lang="uk-UA" sz="1394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1</a:t>
                </a:r>
                <a:endParaRPr b="0" i="0" sz="1394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  <p:sp>
            <p:nvSpPr>
              <p:cNvPr id="225" name="Google Shape;225;p10"/>
              <p:cNvSpPr txBox="1"/>
              <p:nvPr/>
            </p:nvSpPr>
            <p:spPr>
              <a:xfrm>
                <a:off x="-405940" y="1253128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62"/>
                  <a:buFont typeface="Arial"/>
                  <a:buNone/>
                </a:pPr>
                <a:r>
                  <a:rPr b="0" i="1" lang="uk-UA" sz="1062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n</a:t>
                </a:r>
                <a:endParaRPr b="0" i="1" sz="1062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</p:grpSp>
        <p:grpSp>
          <p:nvGrpSpPr>
            <p:cNvPr id="226" name="Google Shape;226;p10"/>
            <p:cNvGrpSpPr/>
            <p:nvPr/>
          </p:nvGrpSpPr>
          <p:grpSpPr>
            <a:xfrm>
              <a:off x="8675729" y="1543577"/>
              <a:ext cx="391154" cy="445211"/>
              <a:chOff x="-629150" y="1090953"/>
              <a:chExt cx="588910" cy="670297"/>
            </a:xfrm>
          </p:grpSpPr>
          <p:sp>
            <p:nvSpPr>
              <p:cNvPr id="227" name="Google Shape;227;p10"/>
              <p:cNvSpPr txBox="1"/>
              <p:nvPr/>
            </p:nvSpPr>
            <p:spPr>
              <a:xfrm>
                <a:off x="-629150" y="1316050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94"/>
                  <a:buFont typeface="Arial"/>
                  <a:buNone/>
                </a:pPr>
                <a:r>
                  <a:rPr b="0" i="0" lang="uk-UA" sz="1394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endParaRPr b="0" i="0" sz="1394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  <p:sp>
            <p:nvSpPr>
              <p:cNvPr id="228" name="Google Shape;228;p10"/>
              <p:cNvSpPr txBox="1"/>
              <p:nvPr/>
            </p:nvSpPr>
            <p:spPr>
              <a:xfrm>
                <a:off x="-589815" y="1090953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94"/>
                  <a:buFont typeface="Arial"/>
                  <a:buNone/>
                </a:pPr>
                <a:r>
                  <a:rPr b="0" i="0" lang="uk-UA" sz="1394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1</a:t>
                </a:r>
                <a:endParaRPr b="0" i="0" sz="1394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  <p:sp>
            <p:nvSpPr>
              <p:cNvPr id="229" name="Google Shape;229;p10"/>
              <p:cNvSpPr txBox="1"/>
              <p:nvPr/>
            </p:nvSpPr>
            <p:spPr>
              <a:xfrm>
                <a:off x="-405940" y="1253128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62"/>
                  <a:buFont typeface="Arial"/>
                  <a:buNone/>
                </a:pPr>
                <a:r>
                  <a:rPr b="0" i="1" lang="uk-UA" sz="1062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n</a:t>
                </a:r>
                <a:endParaRPr b="0" i="1" sz="1062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</p:grpSp>
        <p:grpSp>
          <p:nvGrpSpPr>
            <p:cNvPr id="230" name="Google Shape;230;p10"/>
            <p:cNvGrpSpPr/>
            <p:nvPr/>
          </p:nvGrpSpPr>
          <p:grpSpPr>
            <a:xfrm>
              <a:off x="8411324" y="1768544"/>
              <a:ext cx="391154" cy="445211"/>
              <a:chOff x="-629150" y="1090953"/>
              <a:chExt cx="588910" cy="670297"/>
            </a:xfrm>
          </p:grpSpPr>
          <p:sp>
            <p:nvSpPr>
              <p:cNvPr id="231" name="Google Shape;231;p10"/>
              <p:cNvSpPr txBox="1"/>
              <p:nvPr/>
            </p:nvSpPr>
            <p:spPr>
              <a:xfrm>
                <a:off x="-629150" y="1316050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94"/>
                  <a:buFont typeface="Arial"/>
                  <a:buNone/>
                </a:pPr>
                <a:r>
                  <a:rPr b="0" i="0" lang="uk-UA" sz="1394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endParaRPr b="0" i="0" sz="1394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  <p:sp>
            <p:nvSpPr>
              <p:cNvPr id="232" name="Google Shape;232;p10"/>
              <p:cNvSpPr txBox="1"/>
              <p:nvPr/>
            </p:nvSpPr>
            <p:spPr>
              <a:xfrm>
                <a:off x="-589815" y="1090953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94"/>
                  <a:buFont typeface="Arial"/>
                  <a:buNone/>
                </a:pPr>
                <a:r>
                  <a:rPr b="0" i="0" lang="uk-UA" sz="1394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1</a:t>
                </a:r>
                <a:endParaRPr b="0" i="0" sz="1394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  <p:sp>
            <p:nvSpPr>
              <p:cNvPr id="233" name="Google Shape;233;p10"/>
              <p:cNvSpPr txBox="1"/>
              <p:nvPr/>
            </p:nvSpPr>
            <p:spPr>
              <a:xfrm>
                <a:off x="-405940" y="1253128"/>
                <a:ext cx="365700" cy="44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725" lIns="60725" spcFirstLastPara="1" rIns="60725" wrap="square" tIns="607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62"/>
                  <a:buFont typeface="Arial"/>
                  <a:buNone/>
                </a:pPr>
                <a:r>
                  <a:rPr b="0" i="1" lang="uk-UA" sz="1062" u="none" cap="none" strike="noStrike">
                    <a:solidFill>
                      <a:schemeClr val="dk1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n</a:t>
                </a:r>
                <a:endParaRPr b="0" i="1" sz="1062" u="none" cap="none" strike="noStrike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</p:grpSp>
      </p:grpSp>
      <p:sp>
        <p:nvSpPr>
          <p:cNvPr id="234" name="Google Shape;234;p10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36" name="Google Shape;236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37" name="Google Shape;23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0"/>
          <p:cNvSpPr txBox="1"/>
          <p:nvPr/>
        </p:nvSpPr>
        <p:spPr>
          <a:xfrm>
            <a:off x="476250" y="2752650"/>
            <a:ext cx="8191500" cy="19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Зверніть увагу!</a:t>
            </a:r>
            <a:endParaRPr b="1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 час розщеплення ядра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352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✓"/>
            </a:pP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вивільняється енергія (наприклад, під час поділу </a:t>
            </a:r>
            <a:b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одного ядра урану-235 вивільняється близько 3,2 · 10⁻¹¹ Дж);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4000" lvl="0" marL="352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✓"/>
            </a:pP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крім уламків поділу, вивільняються нейтрони (ці нейтрони називаються вторинними нейтронами; розщеплення кожного ядра супроводжується вивільненням двох або трьох вторинних нейтронів).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10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Розщеплення ядра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0" name="Google Shape;240;p10"/>
          <p:cNvSpPr/>
          <p:nvPr/>
        </p:nvSpPr>
        <p:spPr>
          <a:xfrm>
            <a:off x="634925" y="1267300"/>
            <a:ext cx="3806400" cy="12246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10"/>
          <p:cNvSpPr txBox="1"/>
          <p:nvPr/>
        </p:nvSpPr>
        <p:spPr>
          <a:xfrm>
            <a:off x="762901" y="1362900"/>
            <a:ext cx="3806400" cy="1191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27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uk-UA" sz="1600" u="none" cap="none" strike="noStrike">
                <a:solidFill>
                  <a:srgbClr val="165A98"/>
                </a:solidFill>
                <a:latin typeface="Montserrat"/>
                <a:ea typeface="Montserrat"/>
                <a:cs typeface="Montserrat"/>
                <a:sym typeface="Montserrat"/>
              </a:rPr>
              <a:t>Розщеплення ядра</a:t>
            </a: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— поділ важкого атомного ядра на два (рідше три) ядра, які називають уламкми поділу.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2" name="Google Shape;24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3362" y="1521025"/>
            <a:ext cx="628859" cy="61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1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1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51" name="Google Shape;251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Зображення, що містить схема, текст, карта, візуалізація&#10;&#10;Вміст на основі ШІ може бути неправильним." id="252" name="Google Shape;252;p11"/>
          <p:cNvPicPr preferRelativeResize="0"/>
          <p:nvPr/>
        </p:nvPicPr>
        <p:blipFill rotWithShape="1">
          <a:blip r:embed="rId3">
            <a:alphaModFix/>
          </a:blip>
          <a:srcRect b="11787" l="25211" r="21654" t="7266"/>
          <a:stretch/>
        </p:blipFill>
        <p:spPr>
          <a:xfrm>
            <a:off x="4834665" y="600495"/>
            <a:ext cx="4037568" cy="3459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chrift, Text, Grafiken, Logo enthält.&#10;&#10;Automatisch generierte Beschreibung" id="253" name="Google Shape;25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1"/>
          <p:cNvSpPr txBox="1"/>
          <p:nvPr/>
        </p:nvSpPr>
        <p:spPr>
          <a:xfrm>
            <a:off x="5109477" y="4060350"/>
            <a:ext cx="3810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Схематичне зображення ланцюгової ядерної реакції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1"/>
          <p:cNvSpPr txBox="1"/>
          <p:nvPr/>
        </p:nvSpPr>
        <p:spPr>
          <a:xfrm>
            <a:off x="484175" y="1263675"/>
            <a:ext cx="4507800" cy="29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23199" lvl="0" marL="2231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1600"/>
              <a:buFont typeface="Montserrat"/>
              <a:buChar char="✔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Вторинні нейтрони, що вивільняються під час розщеплення ядра, можуть спричинити поділ інших ядер урану.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3199" lvl="0" marL="223199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F5C99"/>
              </a:buClr>
              <a:buSzPts val="1600"/>
              <a:buFont typeface="Montserrat"/>
              <a:buChar char="✔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 час цього поділу знову вивільняться нейтрони, які здатні викликати поділ наступних ядер, і так далі.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3199" lvl="0" marL="223199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F5C99"/>
              </a:buClr>
              <a:buSzPts val="1600"/>
              <a:buFont typeface="Noto Sans Symbols"/>
              <a:buChar char="✔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Кількість ядер, що розщеплюються, швидко зростатиме — в урановому зразку розвиватиметься </a:t>
            </a: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ланцюгова ядерна реакція поділу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11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Ланцюгова ядерна реакція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Зображення, що містить кіт, Мультфільм, ілюстрація, малюнок&#10;&#10;Вміст, створений ШІ, може бути неправильним." id="261" name="Google Shape;261;p12"/>
          <p:cNvPicPr preferRelativeResize="0"/>
          <p:nvPr/>
        </p:nvPicPr>
        <p:blipFill rotWithShape="1">
          <a:blip r:embed="rId3">
            <a:alphaModFix/>
          </a:blip>
          <a:srcRect b="3316" l="0" r="0" t="0"/>
          <a:stretch/>
        </p:blipFill>
        <p:spPr>
          <a:xfrm>
            <a:off x="7611463" y="3128910"/>
            <a:ext cx="1218350" cy="1594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12"/>
          <p:cNvGrpSpPr/>
          <p:nvPr/>
        </p:nvGrpSpPr>
        <p:grpSpPr>
          <a:xfrm>
            <a:off x="5916058" y="0"/>
            <a:ext cx="1569900" cy="5143500"/>
            <a:chOff x="5916058" y="0"/>
            <a:chExt cx="1569900" cy="5143500"/>
          </a:xfrm>
        </p:grpSpPr>
        <p:sp>
          <p:nvSpPr>
            <p:cNvPr id="263" name="Google Shape;263;p12"/>
            <p:cNvSpPr/>
            <p:nvPr/>
          </p:nvSpPr>
          <p:spPr>
            <a:xfrm>
              <a:off x="6015210" y="0"/>
              <a:ext cx="1338600" cy="5143500"/>
            </a:xfrm>
            <a:prstGeom prst="rect">
              <a:avLst/>
            </a:prstGeom>
            <a:solidFill>
              <a:srgbClr val="165A97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2"/>
            <p:cNvSpPr/>
            <p:nvPr/>
          </p:nvSpPr>
          <p:spPr>
            <a:xfrm>
              <a:off x="5916058" y="436888"/>
              <a:ext cx="1569900" cy="426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12"/>
          <p:cNvSpPr txBox="1"/>
          <p:nvPr/>
        </p:nvSpPr>
        <p:spPr>
          <a:xfrm>
            <a:off x="408964" y="1901200"/>
            <a:ext cx="8338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000" lIns="0" spcFirstLastPara="1" rIns="126000" wrap="square" tIns="91425">
            <a:noAutofit/>
          </a:bodyPr>
          <a:lstStyle/>
          <a:p>
            <a:pPr indent="0" lvl="0" marL="107999" marR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0" i="0" lang="uk-UA" sz="1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Аналіз фізичної проблеми:</a:t>
            </a:r>
            <a:endParaRPr b="0" i="0" sz="1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35150" lvl="0" marL="243149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AutoNum type="arabicPeriod"/>
            </a:pP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 розв’язування задачі згадаємо, що в одному молі будь-якої речовини міститься число Авогадро молекул: 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35150" lvl="0" marL="243149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AutoNum type="arabicPeriod"/>
            </a:pP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Знаючи кількість атомів урану (а отже й ядер урану) та кількість енергії, </a:t>
            </a:r>
            <a:b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що виділяється під час розпаду одного ядра, визначимо </a:t>
            </a:r>
            <a:b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загальну кількість енергії.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35150" lvl="0" marL="243149" marR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AutoNum type="arabicPeriod"/>
            </a:pP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Щоб визначити масу нафти, скористаємося формулою                </a:t>
            </a:r>
            <a:b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Питому теплоту згорання нафти знайдемо у відповідній таблиці.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35150" lvl="0" marL="243149" marR="0" rtl="0" algn="l"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1500"/>
              <a:buFont typeface="Montserrat"/>
              <a:buAutoNum type="arabicPeriod"/>
            </a:pP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Задачу розв’язуватимемо в одиницях СІ.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68" name="Google Shape;268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69" name="Google Shape;26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2"/>
          <p:cNvSpPr/>
          <p:nvPr/>
        </p:nvSpPr>
        <p:spPr>
          <a:xfrm>
            <a:off x="495475" y="1051234"/>
            <a:ext cx="80859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Скільки енергії 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виділиться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якщо розщепляться всі ядра, що містяться в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молі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урану-235 (235 г)? Під час поділу одного ядра урану виділяється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3,2ˑ10</a:t>
            </a:r>
            <a:r>
              <a:rPr b="1" baseline="3000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-11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Дж енергії. Скільки нафти потрібно спалити, щоб вивільнилась така сама енергія?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12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Учимося розв’язувати задачі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72" name="Google Shape;272;p12"/>
          <p:cNvPicPr preferRelativeResize="0"/>
          <p:nvPr/>
        </p:nvPicPr>
        <p:blipFill rotWithShape="1">
          <a:blip r:embed="rId5">
            <a:alphaModFix/>
          </a:blip>
          <a:srcRect b="26587" l="83210" r="0" t="11840"/>
          <a:stretch/>
        </p:blipFill>
        <p:spPr>
          <a:xfrm>
            <a:off x="6142085" y="3723885"/>
            <a:ext cx="746398" cy="24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2"/>
          <p:cNvPicPr preferRelativeResize="0"/>
          <p:nvPr/>
        </p:nvPicPr>
        <p:blipFill rotWithShape="1">
          <a:blip r:embed="rId5">
            <a:alphaModFix/>
          </a:blip>
          <a:srcRect b="0" l="27680" r="26233" t="0"/>
          <a:stretch/>
        </p:blipFill>
        <p:spPr>
          <a:xfrm>
            <a:off x="4268927" y="2564455"/>
            <a:ext cx="1794949" cy="34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3"/>
          <p:cNvSpPr/>
          <p:nvPr/>
        </p:nvSpPr>
        <p:spPr>
          <a:xfrm>
            <a:off x="6015200" y="0"/>
            <a:ext cx="13386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81" name="Google Shape;281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13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Перевіримо себе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6015200" y="4706625"/>
            <a:ext cx="13386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3"/>
          <p:cNvSpPr txBox="1"/>
          <p:nvPr/>
        </p:nvSpPr>
        <p:spPr>
          <a:xfrm>
            <a:off x="2682516" y="2126075"/>
            <a:ext cx="5339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0" i="0" lang="uk-UA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Визначимо, скільки енергії </a:t>
            </a:r>
            <a:r>
              <a:rPr lang="uk-UA" sz="1500">
                <a:latin typeface="Montserrat Medium"/>
                <a:ea typeface="Montserrat Medium"/>
                <a:cs typeface="Montserrat Medium"/>
                <a:sym typeface="Montserrat Medium"/>
              </a:rPr>
              <a:t>виділиться</a:t>
            </a:r>
            <a:r>
              <a:rPr b="0" i="0" lang="uk-UA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b="0" i="0" lang="uk-UA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uk-UA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 розпаді 1 молю урану:</a:t>
            </a:r>
            <a:endParaRPr b="0" i="0" sz="15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5" name="Google Shape;285;p13"/>
          <p:cNvPicPr preferRelativeResize="0"/>
          <p:nvPr/>
        </p:nvPicPr>
        <p:blipFill rotWithShape="1">
          <a:blip r:embed="rId3">
            <a:alphaModFix/>
          </a:blip>
          <a:srcRect b="0" l="38111" r="9294" t="76934"/>
          <a:stretch/>
        </p:blipFill>
        <p:spPr>
          <a:xfrm>
            <a:off x="6042462" y="3729515"/>
            <a:ext cx="2888376" cy="805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13"/>
          <p:cNvGrpSpPr/>
          <p:nvPr/>
        </p:nvGrpSpPr>
        <p:grpSpPr>
          <a:xfrm>
            <a:off x="409950" y="2126063"/>
            <a:ext cx="2086500" cy="2553312"/>
            <a:chOff x="409950" y="2126063"/>
            <a:chExt cx="2086500" cy="2553312"/>
          </a:xfrm>
        </p:grpSpPr>
        <p:cxnSp>
          <p:nvCxnSpPr>
            <p:cNvPr id="287" name="Google Shape;287;p13"/>
            <p:cNvCxnSpPr/>
            <p:nvPr/>
          </p:nvCxnSpPr>
          <p:spPr>
            <a:xfrm>
              <a:off x="409950" y="3768559"/>
              <a:ext cx="2086500" cy="0"/>
            </a:xfrm>
            <a:prstGeom prst="straightConnector1">
              <a:avLst/>
            </a:prstGeom>
            <a:noFill/>
            <a:ln cap="flat" cmpd="sng" w="19050">
              <a:solidFill>
                <a:srgbClr val="15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8" name="Google Shape;288;p13"/>
            <p:cNvCxnSpPr/>
            <p:nvPr/>
          </p:nvCxnSpPr>
          <p:spPr>
            <a:xfrm>
              <a:off x="2496450" y="2126075"/>
              <a:ext cx="0" cy="2553300"/>
            </a:xfrm>
            <a:prstGeom prst="straightConnector1">
              <a:avLst/>
            </a:prstGeom>
            <a:noFill/>
            <a:ln cap="flat" cmpd="sng" w="19050">
              <a:solidFill>
                <a:srgbClr val="15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89" name="Google Shape;289;p13"/>
            <p:cNvSpPr txBox="1"/>
            <p:nvPr/>
          </p:nvSpPr>
          <p:spPr>
            <a:xfrm>
              <a:off x="486150" y="2126063"/>
              <a:ext cx="121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Дано:</a:t>
              </a:r>
              <a:endParaRPr b="1" i="1" sz="1600" u="none" cap="none" strike="noStrike">
                <a:solidFill>
                  <a:srgbClr val="165A98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290" name="Google Shape;290;p13"/>
            <p:cNvPicPr preferRelativeResize="0"/>
            <p:nvPr/>
          </p:nvPicPr>
          <p:blipFill rotWithShape="1">
            <a:blip r:embed="rId3">
              <a:alphaModFix/>
            </a:blip>
            <a:srcRect b="67378" l="0" r="71817" t="0"/>
            <a:stretch/>
          </p:blipFill>
          <p:spPr>
            <a:xfrm>
              <a:off x="510425" y="2485924"/>
              <a:ext cx="1504102" cy="11077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1" name="Google Shape;291;p13"/>
          <p:cNvGrpSpPr/>
          <p:nvPr/>
        </p:nvGrpSpPr>
        <p:grpSpPr>
          <a:xfrm>
            <a:off x="457675" y="3901390"/>
            <a:ext cx="1272550" cy="888138"/>
            <a:chOff x="457675" y="3901390"/>
            <a:chExt cx="1272550" cy="888138"/>
          </a:xfrm>
        </p:grpSpPr>
        <p:sp>
          <p:nvSpPr>
            <p:cNvPr id="292" name="Google Shape;292;p13"/>
            <p:cNvSpPr txBox="1"/>
            <p:nvPr/>
          </p:nvSpPr>
          <p:spPr>
            <a:xfrm>
              <a:off x="510425" y="3901390"/>
              <a:ext cx="1219800" cy="3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Знайти:</a:t>
              </a:r>
              <a:endParaRPr b="1" i="1" sz="1600" u="none" cap="none" strike="noStrike">
                <a:solidFill>
                  <a:srgbClr val="165A97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293" name="Google Shape;293;p13"/>
            <p:cNvPicPr preferRelativeResize="0"/>
            <p:nvPr/>
          </p:nvPicPr>
          <p:blipFill rotWithShape="1">
            <a:blip r:embed="rId3">
              <a:alphaModFix/>
            </a:blip>
            <a:srcRect b="36269" l="0" r="81768" t="45490"/>
            <a:stretch/>
          </p:blipFill>
          <p:spPr>
            <a:xfrm>
              <a:off x="457675" y="4170153"/>
              <a:ext cx="973025" cy="619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4" name="Google Shape;294;p13"/>
          <p:cNvPicPr preferRelativeResize="0"/>
          <p:nvPr/>
        </p:nvPicPr>
        <p:blipFill rotWithShape="1">
          <a:blip r:embed="rId3">
            <a:alphaModFix/>
          </a:blip>
          <a:srcRect b="73999" l="38111" r="0" t="15770"/>
          <a:stretch/>
        </p:blipFill>
        <p:spPr>
          <a:xfrm>
            <a:off x="3509677" y="2712476"/>
            <a:ext cx="3398784" cy="3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3"/>
          <p:cNvPicPr preferRelativeResize="0"/>
          <p:nvPr/>
        </p:nvPicPr>
        <p:blipFill rotWithShape="1">
          <a:blip r:embed="rId3">
            <a:alphaModFix/>
          </a:blip>
          <a:srcRect b="94266" l="38111" r="46112" t="0"/>
          <a:stretch/>
        </p:blipFill>
        <p:spPr>
          <a:xfrm>
            <a:off x="2643208" y="2767398"/>
            <a:ext cx="866468" cy="20034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3"/>
          <p:cNvSpPr txBox="1"/>
          <p:nvPr/>
        </p:nvSpPr>
        <p:spPr>
          <a:xfrm>
            <a:off x="2682520" y="3198675"/>
            <a:ext cx="2689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b="0" i="0" lang="uk-UA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Визначимо масу нафти:</a:t>
            </a:r>
            <a:endParaRPr b="0" i="0" sz="15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97" name="Google Shape;297;p13"/>
          <p:cNvPicPr preferRelativeResize="0"/>
          <p:nvPr/>
        </p:nvPicPr>
        <p:blipFill rotWithShape="1">
          <a:blip r:embed="rId3">
            <a:alphaModFix/>
          </a:blip>
          <a:srcRect b="53447" l="38109" r="26284" t="34802"/>
          <a:stretch/>
        </p:blipFill>
        <p:spPr>
          <a:xfrm>
            <a:off x="5320700" y="3165957"/>
            <a:ext cx="1955436" cy="410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13"/>
          <p:cNvGrpSpPr/>
          <p:nvPr/>
        </p:nvGrpSpPr>
        <p:grpSpPr>
          <a:xfrm>
            <a:off x="2691199" y="3705325"/>
            <a:ext cx="4081200" cy="501885"/>
            <a:chOff x="2691199" y="3705325"/>
            <a:chExt cx="4081200" cy="501885"/>
          </a:xfrm>
        </p:grpSpPr>
        <p:sp>
          <p:nvSpPr>
            <p:cNvPr id="299" name="Google Shape;299;p13"/>
            <p:cNvSpPr txBox="1"/>
            <p:nvPr/>
          </p:nvSpPr>
          <p:spPr>
            <a:xfrm>
              <a:off x="2691199" y="3705325"/>
              <a:ext cx="4081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uk-UA" sz="1500" u="none" cap="none" strike="noStrik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Враховуючи, </a:t>
              </a:r>
              <a:br>
                <a:rPr b="0" i="0" lang="uk-UA" sz="1500" u="none" cap="none" strike="noStrik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 b="0" i="0" lang="uk-UA" sz="1500" u="none" cap="none" strike="noStrik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що              отримаємо: </a:t>
              </a:r>
              <a:endParaRPr b="0" i="0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pic>
          <p:nvPicPr>
            <p:cNvPr id="300" name="Google Shape;300;p13"/>
            <p:cNvPicPr preferRelativeResize="0"/>
            <p:nvPr/>
          </p:nvPicPr>
          <p:blipFill rotWithShape="1">
            <a:blip r:embed="rId3">
              <a:alphaModFix/>
            </a:blip>
            <a:srcRect b="33948" l="38111" r="50735" t="59466"/>
            <a:stretch/>
          </p:blipFill>
          <p:spPr>
            <a:xfrm>
              <a:off x="3050421" y="3977110"/>
              <a:ext cx="612526" cy="230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1" name="Google Shape;301;p13"/>
          <p:cNvPicPr preferRelativeResize="0"/>
          <p:nvPr/>
        </p:nvPicPr>
        <p:blipFill rotWithShape="1">
          <a:blip r:embed="rId3">
            <a:alphaModFix/>
          </a:blip>
          <a:srcRect b="31149" l="56751" r="25532" t="56110"/>
          <a:stretch/>
        </p:blipFill>
        <p:spPr>
          <a:xfrm>
            <a:off x="4964058" y="3850188"/>
            <a:ext cx="973025" cy="445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13"/>
          <p:cNvGrpSpPr/>
          <p:nvPr/>
        </p:nvGrpSpPr>
        <p:grpSpPr>
          <a:xfrm>
            <a:off x="2666794" y="4411979"/>
            <a:ext cx="4021506" cy="264518"/>
            <a:chOff x="2666794" y="4411979"/>
            <a:chExt cx="4021506" cy="264518"/>
          </a:xfrm>
        </p:grpSpPr>
        <p:sp>
          <p:nvSpPr>
            <p:cNvPr id="303" name="Google Shape;303;p13"/>
            <p:cNvSpPr txBox="1"/>
            <p:nvPr/>
          </p:nvSpPr>
          <p:spPr>
            <a:xfrm>
              <a:off x="2666794" y="4411979"/>
              <a:ext cx="1301100" cy="2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Відповідь:</a:t>
              </a:r>
              <a:endParaRPr b="1" i="0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04" name="Google Shape;304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925050" y="4476147"/>
              <a:ext cx="2763250" cy="200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5" name="Google Shape;305;p13"/>
          <p:cNvSpPr/>
          <p:nvPr/>
        </p:nvSpPr>
        <p:spPr>
          <a:xfrm>
            <a:off x="495475" y="1051234"/>
            <a:ext cx="80859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Скільки енергії 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виділиться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якщо розщепляться всі ядра, що містяться в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молі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урану-235 (235 г)? Під час поділу одного ядра урану виділяється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3,2ˑ10</a:t>
            </a:r>
            <a:r>
              <a:rPr b="1" baseline="3000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-11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Дж енергії. Скільки нафти потрібно спалити, щоб вивільнилась така сама енергія?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2275" y="1734125"/>
            <a:ext cx="3151749" cy="23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4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13" name="Google Shape;313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" name="Google Shape;314;p14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315" name="Google Shape;31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4"/>
          <p:cNvSpPr txBox="1"/>
          <p:nvPr/>
        </p:nvSpPr>
        <p:spPr>
          <a:xfrm>
            <a:off x="495475" y="1077375"/>
            <a:ext cx="81951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даними МАГАТЕ, запаси урану на Землі перевищують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 млн тон. </a:t>
            </a:r>
            <a:endParaRPr b="0" i="0" sz="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4"/>
          <p:cNvSpPr txBox="1"/>
          <p:nvPr/>
        </p:nvSpPr>
        <p:spPr>
          <a:xfrm>
            <a:off x="495475" y="1639250"/>
            <a:ext cx="57099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Причина 1. 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Щоб відбувся вибух, нейтрони,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виділяються при розпаді одного ядра, мають влучати в інші ядра, не встигаючи вилетіти назовні.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маленькому зразку більшість нейтронів просто «вилітають» через поверхню в навколишній простір, не викликаючи нових розпадів.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вибуху потрібна певна мінімальна маса речовини — </a:t>
            </a:r>
            <a:r>
              <a:rPr b="1" i="0" lang="uk-UA" sz="16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критична маса</a:t>
            </a:r>
            <a:r>
              <a:rPr b="0" i="0" lang="uk-UA" sz="16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(якщо маса менша, реакція затухає). Наприклад, найменша критична маса для чистого</a:t>
            </a: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урану-235 становить близько 50 кг. 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14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Чому урановий зразок не вибухає?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5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25" name="Google Shape;325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p15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327" name="Google Shape;32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5"/>
          <p:cNvSpPr txBox="1"/>
          <p:nvPr/>
        </p:nvSpPr>
        <p:spPr>
          <a:xfrm>
            <a:off x="495475" y="1770498"/>
            <a:ext cx="55278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Причина 2.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Чотири з п’яти ядер урану-238 захоплюють</a:t>
            </a: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нейтрон без подальшого ділення,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99,28 % земного урану — це уран-238,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лише 0,72 % — це уран-235.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15"/>
          <p:cNvSpPr txBox="1"/>
          <p:nvPr/>
        </p:nvSpPr>
        <p:spPr>
          <a:xfrm>
            <a:off x="495475" y="3005225"/>
            <a:ext cx="52209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240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Причина 3.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Ядра урану-235 здебільшого діляться, захоплюючи повільний нейтрон,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більшість нейтронів, вивільнених під час розпаду, є швидкими.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15"/>
          <p:cNvSpPr txBox="1"/>
          <p:nvPr/>
        </p:nvSpPr>
        <p:spPr>
          <a:xfrm>
            <a:off x="495475" y="1077375"/>
            <a:ext cx="81951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даними МАГАТЕ, запаси урану на Землі перевищують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 млн тон. </a:t>
            </a:r>
            <a:endParaRPr b="0" i="0" sz="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5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Чому урановий зразок не вибухає?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32" name="Google Shape;33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2275" y="1734125"/>
            <a:ext cx="3151749" cy="237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6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39" name="Google Shape;339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16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 txBox="1"/>
          <p:nvPr/>
        </p:nvSpPr>
        <p:spPr>
          <a:xfrm>
            <a:off x="393850" y="485325"/>
            <a:ext cx="83385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потрібно зробити, </a:t>
            </a:r>
            <a:b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щоб ланцюгова ядерна реакція відбулася?</a:t>
            </a:r>
            <a:endParaRPr b="1" i="0" sz="24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Ein Bild, das Schrift, Text, Grafiken, Logo enthält.&#10;&#10;Automatisch generierte Beschreibung" id="342" name="Google Shape;34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6"/>
          <p:cNvSpPr txBox="1"/>
          <p:nvPr/>
        </p:nvSpPr>
        <p:spPr>
          <a:xfrm>
            <a:off x="498116" y="1391677"/>
            <a:ext cx="3269100" cy="1162800"/>
          </a:xfrm>
          <a:prstGeom prst="rect">
            <a:avLst/>
          </a:prstGeom>
          <a:solidFill>
            <a:schemeClr val="lt1"/>
          </a:solidFill>
          <a:ln cap="flat" cmpd="sng" w="14300">
            <a:solidFill>
              <a:srgbClr val="0A73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Більшість вторинних нейтронів вилітає зі зразка, так і не зіткнувшись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із наступним ядром.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16"/>
          <p:cNvSpPr/>
          <p:nvPr/>
        </p:nvSpPr>
        <p:spPr>
          <a:xfrm>
            <a:off x="3767221" y="1791277"/>
            <a:ext cx="733800" cy="36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A739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6"/>
          <p:cNvSpPr txBox="1"/>
          <p:nvPr/>
        </p:nvSpPr>
        <p:spPr>
          <a:xfrm>
            <a:off x="4811725" y="1457750"/>
            <a:ext cx="3929700" cy="315600"/>
          </a:xfrm>
          <a:prstGeom prst="rect">
            <a:avLst/>
          </a:prstGeom>
          <a:solidFill>
            <a:srgbClr val="D9E5F8">
              <a:alpha val="54901"/>
            </a:srgbClr>
          </a:solidFill>
          <a:ln cap="flat" cmpd="sng" w="14300">
            <a:solidFill>
              <a:srgbClr val="43AFE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Збільшити розмір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зразка.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16"/>
          <p:cNvSpPr txBox="1"/>
          <p:nvPr/>
        </p:nvSpPr>
        <p:spPr>
          <a:xfrm>
            <a:off x="4811725" y="1992575"/>
            <a:ext cx="3929700" cy="561900"/>
          </a:xfrm>
          <a:prstGeom prst="rect">
            <a:avLst/>
          </a:prstGeom>
          <a:solidFill>
            <a:srgbClr val="D9E5F8">
              <a:alpha val="49019"/>
            </a:srgbClr>
          </a:solidFill>
          <a:ln cap="flat" cmpd="sng" w="14300">
            <a:solidFill>
              <a:srgbClr val="43AFE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Використати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спеціальний </a:t>
            </a: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екран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відбивання нейтронів.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16"/>
          <p:cNvSpPr txBox="1"/>
          <p:nvPr/>
        </p:nvSpPr>
        <p:spPr>
          <a:xfrm>
            <a:off x="498116" y="3201409"/>
            <a:ext cx="3269100" cy="954000"/>
          </a:xfrm>
          <a:prstGeom prst="rect">
            <a:avLst/>
          </a:prstGeom>
          <a:solidFill>
            <a:schemeClr val="lt1"/>
          </a:solidFill>
          <a:ln cap="flat" cmpd="sng" w="14300">
            <a:solidFill>
              <a:srgbClr val="0A73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99,28 % земного урану — це уран-238, і лише 0,72 % — це уран-235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16"/>
          <p:cNvSpPr/>
          <p:nvPr/>
        </p:nvSpPr>
        <p:spPr>
          <a:xfrm>
            <a:off x="3767221" y="3496609"/>
            <a:ext cx="733800" cy="36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A739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6"/>
          <p:cNvSpPr txBox="1"/>
          <p:nvPr/>
        </p:nvSpPr>
        <p:spPr>
          <a:xfrm>
            <a:off x="4811725" y="2992600"/>
            <a:ext cx="3929700" cy="1371600"/>
          </a:xfrm>
          <a:prstGeom prst="rect">
            <a:avLst/>
          </a:prstGeom>
          <a:solidFill>
            <a:srgbClr val="D9E5F8">
              <a:alpha val="49019"/>
            </a:srgbClr>
          </a:solidFill>
          <a:ln cap="flat" cmpd="sng" w="14300">
            <a:solidFill>
              <a:srgbClr val="43AFE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72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Збагачувати уран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спеціальними методами збільшувати відсоток урану-235.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збагаченому урані концентрація урану-235 становить 3–5 %.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"/>
          <p:cNvSpPr txBox="1"/>
          <p:nvPr/>
        </p:nvSpPr>
        <p:spPr>
          <a:xfrm>
            <a:off x="3220159" y="3487417"/>
            <a:ext cx="5623500" cy="90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9453" l="-1218" r="0" t="-3483"/>
            </a:stretch>
          </a:blip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uk-UA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7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57" name="Google Shape;357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p17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7"/>
          <p:cNvSpPr txBox="1"/>
          <p:nvPr/>
        </p:nvSpPr>
        <p:spPr>
          <a:xfrm>
            <a:off x="393850" y="485325"/>
            <a:ext cx="83385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потрібно зробити, щоб ланцюгова ядерна реакція відбулася?</a:t>
            </a:r>
            <a:endParaRPr b="1" i="0" sz="24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Ein Bild, das Schrift, Text, Grafiken, Logo enthält.&#10;&#10;Automatisch generierte Beschreibung" id="360" name="Google Shape;36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7"/>
          <p:cNvSpPr txBox="1"/>
          <p:nvPr/>
        </p:nvSpPr>
        <p:spPr>
          <a:xfrm>
            <a:off x="402725" y="1503450"/>
            <a:ext cx="3396000" cy="1546800"/>
          </a:xfrm>
          <a:prstGeom prst="rect">
            <a:avLst/>
          </a:prstGeom>
          <a:solidFill>
            <a:schemeClr val="lt1"/>
          </a:solidFill>
          <a:ln cap="flat" cmpd="sng" w="14300">
            <a:solidFill>
              <a:srgbClr val="15608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10440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Ядра урану-235 здебільшого діляться, захоплюючи повільний нейтрон, а більшість нейтронів, вивільнених під час розпаду, є швидкими.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17"/>
          <p:cNvSpPr/>
          <p:nvPr/>
        </p:nvSpPr>
        <p:spPr>
          <a:xfrm>
            <a:off x="3798699" y="2095050"/>
            <a:ext cx="1218300" cy="36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A739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7"/>
          <p:cNvSpPr txBox="1"/>
          <p:nvPr/>
        </p:nvSpPr>
        <p:spPr>
          <a:xfrm>
            <a:off x="5118934" y="1380300"/>
            <a:ext cx="3622200" cy="1793100"/>
          </a:xfrm>
          <a:prstGeom prst="rect">
            <a:avLst/>
          </a:prstGeom>
          <a:solidFill>
            <a:srgbClr val="C7EDFC">
              <a:alpha val="32941"/>
            </a:srgbClr>
          </a:solidFill>
          <a:ln cap="flat" cmpd="sng" w="9525">
            <a:solidFill>
              <a:srgbClr val="00A1E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14040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Сповільнювати нейтрони. Зазвичай для цього використовують графіт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або</a:t>
            </a: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важку воду. Важка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вода й графіт добре сповільнюють нейтрони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не захоплюють їх.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4" name="Google Shape;364;p17"/>
          <p:cNvPicPr preferRelativeResize="0"/>
          <p:nvPr/>
        </p:nvPicPr>
        <p:blipFill rotWithShape="1">
          <a:blip r:embed="rId5">
            <a:alphaModFix/>
          </a:blip>
          <a:srcRect b="0" l="0" r="3138" t="4434"/>
          <a:stretch/>
        </p:blipFill>
        <p:spPr>
          <a:xfrm>
            <a:off x="621300" y="3173412"/>
            <a:ext cx="2131327" cy="1455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17"/>
          <p:cNvGrpSpPr/>
          <p:nvPr/>
        </p:nvGrpSpPr>
        <p:grpSpPr>
          <a:xfrm>
            <a:off x="3173750" y="3420625"/>
            <a:ext cx="5713925" cy="1070825"/>
            <a:chOff x="3173750" y="3420625"/>
            <a:chExt cx="5713925" cy="1070825"/>
          </a:xfrm>
        </p:grpSpPr>
        <p:sp>
          <p:nvSpPr>
            <p:cNvPr id="366" name="Google Shape;366;p17"/>
            <p:cNvSpPr/>
            <p:nvPr/>
          </p:nvSpPr>
          <p:spPr>
            <a:xfrm>
              <a:off x="3173750" y="3420625"/>
              <a:ext cx="5286600" cy="40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3220150" y="3665234"/>
              <a:ext cx="2510700" cy="40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6376975" y="3657772"/>
              <a:ext cx="2510700" cy="40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3880875" y="4088550"/>
              <a:ext cx="4049100" cy="40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3220150" y="4060675"/>
              <a:ext cx="711300" cy="40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71" name="Google Shape;371;p17" title="Bildschirmfoto 2026-04-13 um 11.59.3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0252" y="4011922"/>
            <a:ext cx="580250" cy="4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7" title="Bildschirmfoto 2026-04-13 um 11.59.27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8216" y="4048720"/>
            <a:ext cx="54983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7"/>
          <p:cNvSpPr txBox="1"/>
          <p:nvPr/>
        </p:nvSpPr>
        <p:spPr>
          <a:xfrm>
            <a:off x="2878553" y="3491044"/>
            <a:ext cx="5795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Важка вода — це вода, яка має таку саму хімічну формулу, що й звичайна               але замість атомів протію            містить атоми дейтерію</a:t>
            </a:r>
            <a:endParaRPr i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9525" y="2344173"/>
            <a:ext cx="2894725" cy="250714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8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81" name="Google Shape;381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18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383" name="Google Shape;38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8"/>
          <p:cNvSpPr txBox="1"/>
          <p:nvPr/>
        </p:nvSpPr>
        <p:spPr>
          <a:xfrm>
            <a:off x="495475" y="1130175"/>
            <a:ext cx="5198700" cy="1300500"/>
          </a:xfrm>
          <a:prstGeom prst="rect">
            <a:avLst/>
          </a:prstGeom>
          <a:solidFill>
            <a:schemeClr val="lt1">
              <a:alpha val="49019"/>
            </a:schemeClr>
          </a:solidFill>
          <a:ln cap="flat" cmpd="sng" w="143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Якщо кількість нейтронів, що вступають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ланцюгову ядерну реакцію, збільшуватиметься, то кількість актів поділу зростатиме лавиноподібно — відбудеться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ядерний вибух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18"/>
          <p:cNvSpPr txBox="1"/>
          <p:nvPr/>
        </p:nvSpPr>
        <p:spPr>
          <a:xfrm>
            <a:off x="495475" y="2725198"/>
            <a:ext cx="4679400" cy="1546800"/>
          </a:xfrm>
          <a:prstGeom prst="rect">
            <a:avLst/>
          </a:prstGeom>
          <a:solidFill>
            <a:schemeClr val="lt1">
              <a:alpha val="49019"/>
            </a:schemeClr>
          </a:solidFill>
          <a:ln cap="flat" cmpd="sng" w="143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Якщо кількість ядер урану, що вступили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реакцію, підтримувати на одному рівні, то матимемо справу з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керованою ланцюговою ядерною реакцією поділу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Саме така реакція відбувається в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ядерному реакторі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18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Ланцюгова ядерна реакція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87" name="Google Shape;38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49188" y="0"/>
            <a:ext cx="2195400" cy="2196300"/>
          </a:xfrm>
          <a:prstGeom prst="roundRect">
            <a:avLst>
              <a:gd fmla="val 8192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9"/>
          <p:cNvSpPr/>
          <p:nvPr/>
        </p:nvSpPr>
        <p:spPr>
          <a:xfrm>
            <a:off x="402800" y="558400"/>
            <a:ext cx="4441800" cy="4020300"/>
          </a:xfrm>
          <a:prstGeom prst="rect">
            <a:avLst/>
          </a:prstGeom>
          <a:solidFill>
            <a:srgbClr val="FEF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9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95" name="Google Shape;395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6" name="Google Shape;396;p19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397" name="Google Shape;39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9"/>
          <p:cNvSpPr/>
          <p:nvPr/>
        </p:nvSpPr>
        <p:spPr>
          <a:xfrm>
            <a:off x="301451" y="1891602"/>
            <a:ext cx="5735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Зображення, що містить ескіз, драбина, малюнок, чорно-білий&#10;&#10;Вміст на основі ШІ може бути неправильним." id="399" name="Google Shape;399;p19"/>
          <p:cNvPicPr preferRelativeResize="0"/>
          <p:nvPr/>
        </p:nvPicPr>
        <p:blipFill rotWithShape="1">
          <a:blip r:embed="rId4">
            <a:alphaModFix/>
          </a:blip>
          <a:srcRect b="0" l="1244" r="0" t="0"/>
          <a:stretch/>
        </p:blipFill>
        <p:spPr>
          <a:xfrm>
            <a:off x="4979375" y="948750"/>
            <a:ext cx="3871750" cy="3012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9"/>
          <p:cNvSpPr txBox="1"/>
          <p:nvPr/>
        </p:nvSpPr>
        <p:spPr>
          <a:xfrm>
            <a:off x="495475" y="2343250"/>
            <a:ext cx="42234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Реактор являв собою пошарово укладені графітові блоки загальною масою 350 т. Деякі блоки мали порожнини, у які поміщали ядерне паливо (уран і оксиди урану).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Графіт слугував сповільнювачем нейтронів.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Реактор працював 35 хвилин і досяг потужності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200 Вт.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19"/>
          <p:cNvSpPr txBox="1"/>
          <p:nvPr/>
        </p:nvSpPr>
        <p:spPr>
          <a:xfrm>
            <a:off x="4955053" y="4070050"/>
            <a:ext cx="39204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Перший у світі ядерний реактор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«Чиказька дровітня-1».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9"/>
          <p:cNvSpPr txBox="1"/>
          <p:nvPr/>
        </p:nvSpPr>
        <p:spPr>
          <a:xfrm>
            <a:off x="6350589" y="562681"/>
            <a:ext cx="128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1942 рік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3" name="Google Shape;403;p19" title="ChatGPT Image 9 янв. 2026 г., 13_38_42.png"/>
          <p:cNvPicPr preferRelativeResize="0"/>
          <p:nvPr/>
        </p:nvPicPr>
        <p:blipFill rotWithShape="1">
          <a:blip r:embed="rId5">
            <a:alphaModFix/>
          </a:blip>
          <a:srcRect b="23234" l="0" r="0" t="5759"/>
          <a:stretch/>
        </p:blipFill>
        <p:spPr>
          <a:xfrm>
            <a:off x="301450" y="485900"/>
            <a:ext cx="3693750" cy="1748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9"/>
          <p:cNvSpPr/>
          <p:nvPr/>
        </p:nvSpPr>
        <p:spPr>
          <a:xfrm>
            <a:off x="1698775" y="1013400"/>
            <a:ext cx="2980800" cy="122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Група фізиків Чиказького університету під керівництвом Енріко Фермі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здійснила першу ланцюгову ядерну реакцію.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5809354" y="467213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06" name="Google Shape;106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450000" y="1933094"/>
            <a:ext cx="82257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Перед вами ключові терміни, про які ви дізналися на попередньому уроці. Про що вам «говорить» кожен із цих термінів?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5200" lvl="0" marL="19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1600"/>
              <a:buFont typeface="Montserrat"/>
              <a:buAutoNum type="arabicPeriod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Які з цих термінів є назвами фізичних величин? Що характеризують ці фізичні величини?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5200" lvl="0" marL="19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1600"/>
              <a:buFont typeface="Montserrat"/>
              <a:buAutoNum type="arabicPeriod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Які з цих термінів є одиницями фізичних величин? Що це за величини? Чи існують позасистемні одиниці цих величин? Як вони пов’язані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одиницями СІ?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5200" lvl="0" marL="19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1600"/>
              <a:buFont typeface="Montserrat"/>
              <a:buAutoNum type="arabicPeriod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Чому на планеті Земля не має жодного місця, де можна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сховатися від радіації?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5200" lvl="0" marL="19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1600"/>
              <a:buFont typeface="Montserrat"/>
              <a:buAutoNum type="arabicPeriod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Який прилад зображено на рисунку? Яку фізичну величину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вимірюють цим приладом?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182" y="682229"/>
            <a:ext cx="6656344" cy="1289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chrift, Text, Grafiken, Logo enthält.&#10;&#10;Automatisch generierte Beschreibung" id="109" name="Google Shape;10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 b="0" l="8841" r="8841" t="0"/>
          <a:stretch/>
        </p:blipFill>
        <p:spPr>
          <a:xfrm>
            <a:off x="7020350" y="544468"/>
            <a:ext cx="1655274" cy="1340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402800" y="465497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Згадаємо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Ein Bild, das Clipart, Katze, Zeichnung, Darstellung enthält.&#10;&#10;Automatisch generierte Beschreibung" id="112" name="Google Shape;11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0924" y="3838178"/>
            <a:ext cx="929100" cy="9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0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11" name="Google Shape;411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20"/>
          <p:cNvSpPr/>
          <p:nvPr/>
        </p:nvSpPr>
        <p:spPr>
          <a:xfrm>
            <a:off x="393851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413" name="Google Shape;41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0"/>
          <p:cNvSpPr/>
          <p:nvPr/>
        </p:nvSpPr>
        <p:spPr>
          <a:xfrm>
            <a:off x="0" y="0"/>
            <a:ext cx="87948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20"/>
          <p:cNvSpPr txBox="1"/>
          <p:nvPr/>
        </p:nvSpPr>
        <p:spPr>
          <a:xfrm>
            <a:off x="502875" y="2576089"/>
            <a:ext cx="54786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ядерних реакторах ядерне паливо (збагачений уран або плутоній) розміщують усередині тепловидільних елементів — ТВЕЛів.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Продукти поділу нагрівають оболонки ТВЕЛів,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ті передають енергію теплоносію (важкій воді,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яка також слугує сповільнювачем нейтронів).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6" name="Google Shape;41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8400" y="1194800"/>
            <a:ext cx="2576501" cy="3297224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0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Як працює ядерний реактор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18" name="Google Shape;418;p20"/>
          <p:cNvSpPr/>
          <p:nvPr/>
        </p:nvSpPr>
        <p:spPr>
          <a:xfrm>
            <a:off x="402800" y="1204561"/>
            <a:ext cx="5397900" cy="1139700"/>
          </a:xfrm>
          <a:prstGeom prst="roundRect">
            <a:avLst>
              <a:gd fmla="val 10438" name="adj"/>
            </a:avLst>
          </a:prstGeom>
          <a:solidFill>
            <a:srgbClr val="00A1E5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20"/>
          <p:cNvSpPr/>
          <p:nvPr/>
        </p:nvSpPr>
        <p:spPr>
          <a:xfrm>
            <a:off x="502875" y="1279437"/>
            <a:ext cx="5478600" cy="1139700"/>
          </a:xfrm>
          <a:prstGeom prst="roundRect">
            <a:avLst>
              <a:gd fmla="val 12479" name="adj"/>
            </a:avLst>
          </a:prstGeom>
          <a:solidFill>
            <a:srgbClr val="FFFFFF"/>
          </a:solidFill>
          <a:ln cap="flat" cmpd="sng" w="9525">
            <a:solidFill>
              <a:srgbClr val="00A1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8000" lIns="198000" spcFirstLastPara="1" rIns="198000" wrap="square" tIns="19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uk-UA" sz="1600" u="none" cap="none" strike="noStrike">
                <a:solidFill>
                  <a:srgbClr val="156082"/>
                </a:solidFill>
                <a:latin typeface="Montserrat"/>
                <a:ea typeface="Montserrat"/>
                <a:cs typeface="Montserrat"/>
                <a:sym typeface="Montserrat"/>
              </a:rPr>
              <a:t>Ядерний реактор</a:t>
            </a:r>
            <a:r>
              <a:rPr b="0" i="0" lang="uk-UA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— пристрій, призначений для здійснення керованої ланцюгової ядерної реакції поділу, яка завжди супроводжується виділенням енергії.</a:t>
            </a:r>
            <a:endParaRPr b="0" i="0" sz="16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Ein Bild, das Clipart, Darstellung, Animierter Cartoon, Zeichnung enthält.&#10;&#10;Automatisch generierte Beschreibung" id="420" name="Google Shape;42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2700" y="4256278"/>
            <a:ext cx="988800" cy="944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1"/>
          <p:cNvSpPr txBox="1"/>
          <p:nvPr/>
        </p:nvSpPr>
        <p:spPr>
          <a:xfrm>
            <a:off x="416828" y="4424424"/>
            <a:ext cx="8307000" cy="531000"/>
          </a:xfrm>
          <a:prstGeom prst="rect">
            <a:avLst/>
          </a:prstGeom>
          <a:solidFill>
            <a:srgbClr val="C7EDFC">
              <a:alpha val="32941"/>
            </a:srgbClr>
          </a:solidFill>
          <a:ln cap="flat" cmpd="sng" w="14300">
            <a:solidFill>
              <a:srgbClr val="43AFE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AFE2"/>
              </a:buClr>
              <a:buSzPts val="1500"/>
              <a:buFont typeface="Montserrat"/>
              <a:buNone/>
            </a:pPr>
            <a:r>
              <a:rPr b="1" i="0" lang="uk-UA" sz="1500" u="none" cap="none" strike="noStrike">
                <a:solidFill>
                  <a:srgbClr val="0A739B"/>
                </a:solidFill>
                <a:latin typeface="Montserrat"/>
                <a:ea typeface="Montserrat"/>
                <a:cs typeface="Montserrat"/>
                <a:sym typeface="Montserrat"/>
              </a:rPr>
              <a:t>6.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Після турбіни пара охолоджується в конденсаторі, знову перетворюється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воду і потім повертається в цикл.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p21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8" name="Google Shape;428;p21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1"/>
          <p:cNvSpPr txBox="1"/>
          <p:nvPr>
            <p:ph type="title"/>
          </p:nvPr>
        </p:nvSpPr>
        <p:spPr>
          <a:xfrm>
            <a:off x="-5305478" y="893823"/>
            <a:ext cx="46626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uk-UA" sz="2400">
                <a:latin typeface="Arial"/>
                <a:ea typeface="Arial"/>
                <a:cs typeface="Arial"/>
                <a:sym typeface="Arial"/>
              </a:rPr>
              <a:t>Як працює атомна електростанція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21"/>
          <p:cNvSpPr txBox="1"/>
          <p:nvPr/>
        </p:nvSpPr>
        <p:spPr>
          <a:xfrm>
            <a:off x="416828" y="873599"/>
            <a:ext cx="5544900" cy="762000"/>
          </a:xfrm>
          <a:prstGeom prst="rect">
            <a:avLst/>
          </a:prstGeom>
          <a:solidFill>
            <a:srgbClr val="C7EDFC">
              <a:alpha val="32941"/>
            </a:srgbClr>
          </a:solidFill>
          <a:ln cap="flat" cmpd="sng" w="14300">
            <a:solidFill>
              <a:srgbClr val="43AFE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AFE2"/>
              </a:buClr>
              <a:buSzPts val="1500"/>
              <a:buFont typeface="Montserrat"/>
              <a:buNone/>
            </a:pPr>
            <a:r>
              <a:rPr b="1" i="0" lang="uk-UA" sz="1500" u="none" cap="none" strike="noStrike">
                <a:solidFill>
                  <a:srgbClr val="0A739B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У реакторі відбувається ланцюгова ядерна реакція поділу, під час цього виділяється велика кількість теплової енергії.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Зображення, що містить текст, знімок екрана, програмне забезпечення, Графічний редактор&#10;&#10;Вміст на основі ШІ може бути неправильним." id="431" name="Google Shape;431;p21"/>
          <p:cNvPicPr preferRelativeResize="0"/>
          <p:nvPr/>
        </p:nvPicPr>
        <p:blipFill rotWithShape="1">
          <a:blip r:embed="rId3">
            <a:alphaModFix/>
          </a:blip>
          <a:srcRect b="15443" l="47319" r="21685" t="23540"/>
          <a:stretch/>
        </p:blipFill>
        <p:spPr>
          <a:xfrm>
            <a:off x="6243225" y="856154"/>
            <a:ext cx="2559250" cy="2833998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1"/>
          <p:cNvSpPr txBox="1"/>
          <p:nvPr/>
        </p:nvSpPr>
        <p:spPr>
          <a:xfrm>
            <a:off x="416828" y="1768564"/>
            <a:ext cx="5544900" cy="531000"/>
          </a:xfrm>
          <a:prstGeom prst="rect">
            <a:avLst/>
          </a:prstGeom>
          <a:solidFill>
            <a:srgbClr val="C7EDFC">
              <a:alpha val="32941"/>
            </a:srgbClr>
          </a:solidFill>
          <a:ln cap="flat" cmpd="sng" w="14300">
            <a:solidFill>
              <a:srgbClr val="43AFE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AFE2"/>
              </a:buClr>
              <a:buSzPts val="1500"/>
              <a:buFont typeface="Montserrat"/>
              <a:buNone/>
            </a:pPr>
            <a:r>
              <a:rPr b="1" i="0" lang="uk-UA" sz="1500" u="none" cap="none" strike="noStrike">
                <a:solidFill>
                  <a:srgbClr val="0A739B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Тепло від реакції передається спеціальній рідині — теплоносію (вода, газ або рідкий метал).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21"/>
          <p:cNvSpPr txBox="1"/>
          <p:nvPr/>
        </p:nvSpPr>
        <p:spPr>
          <a:xfrm>
            <a:off x="416828" y="2432529"/>
            <a:ext cx="5573400" cy="762000"/>
          </a:xfrm>
          <a:prstGeom prst="rect">
            <a:avLst/>
          </a:prstGeom>
          <a:solidFill>
            <a:srgbClr val="C7EDFC">
              <a:alpha val="32941"/>
            </a:srgbClr>
          </a:solidFill>
          <a:ln cap="flat" cmpd="sng" w="14300">
            <a:solidFill>
              <a:srgbClr val="43AFE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AFE2"/>
              </a:buClr>
              <a:buSzPts val="1500"/>
              <a:buFont typeface="Montserrat"/>
              <a:buNone/>
            </a:pPr>
            <a:r>
              <a:rPr b="1" i="0" lang="uk-UA" sz="1500" u="none" cap="none" strike="noStrike">
                <a:solidFill>
                  <a:srgbClr val="0A739B"/>
                </a:solidFill>
                <a:latin typeface="Montserrat"/>
                <a:ea typeface="Montserrat"/>
                <a:cs typeface="Montserrat"/>
                <a:sym typeface="Montserrat"/>
              </a:rPr>
              <a:t>3.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Нагрітий теплоносій нагріває воду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парогенераторі, у результаті утворюється водяна пара під високим тиском.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21"/>
          <p:cNvSpPr txBox="1"/>
          <p:nvPr/>
        </p:nvSpPr>
        <p:spPr>
          <a:xfrm>
            <a:off x="416828" y="3327494"/>
            <a:ext cx="5573400" cy="300000"/>
          </a:xfrm>
          <a:prstGeom prst="rect">
            <a:avLst/>
          </a:prstGeom>
          <a:solidFill>
            <a:srgbClr val="C7EDFC">
              <a:alpha val="32941"/>
            </a:srgbClr>
          </a:solidFill>
          <a:ln cap="flat" cmpd="sng" w="14300">
            <a:solidFill>
              <a:srgbClr val="43AFE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AFE2"/>
              </a:buClr>
              <a:buSzPts val="1500"/>
              <a:buFont typeface="Montserrat"/>
              <a:buNone/>
            </a:pPr>
            <a:r>
              <a:rPr b="1" i="0" lang="uk-UA" sz="1500" u="none" cap="none" strike="noStrike">
                <a:solidFill>
                  <a:srgbClr val="0A739B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  <a:r>
              <a:rPr b="0" i="0" lang="uk-UA" sz="1500" u="none" cap="none" strike="noStrike">
                <a:solidFill>
                  <a:srgbClr val="0A739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Пара надходить на турбіну і змушує її обертатися. 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21"/>
          <p:cNvSpPr txBox="1"/>
          <p:nvPr/>
        </p:nvSpPr>
        <p:spPr>
          <a:xfrm>
            <a:off x="416828" y="3760449"/>
            <a:ext cx="8307000" cy="531000"/>
          </a:xfrm>
          <a:prstGeom prst="rect">
            <a:avLst/>
          </a:prstGeom>
          <a:solidFill>
            <a:srgbClr val="C7EDFC">
              <a:alpha val="32941"/>
            </a:srgbClr>
          </a:solidFill>
          <a:ln cap="flat" cmpd="sng" w="14300">
            <a:solidFill>
              <a:srgbClr val="43AFE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AFE2"/>
              </a:buClr>
              <a:buSzPts val="1500"/>
              <a:buFont typeface="Montserrat"/>
              <a:buNone/>
            </a:pPr>
            <a:r>
              <a:rPr b="1" i="0" lang="uk-UA" sz="1500" u="none" cap="none" strike="noStrike">
                <a:solidFill>
                  <a:srgbClr val="0A739B"/>
                </a:solidFill>
                <a:latin typeface="Montserrat"/>
                <a:ea typeface="Montserrat"/>
                <a:cs typeface="Montserrat"/>
                <a:sym typeface="Montserrat"/>
              </a:rPr>
              <a:t>5.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Турбіна з’єднана з генератором, де, завдяки явищу електромагнітної індукції, механічна енергія обертання перетворюється в електричну.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21"/>
          <p:cNvSpPr txBox="1"/>
          <p:nvPr/>
        </p:nvSpPr>
        <p:spPr>
          <a:xfrm>
            <a:off x="402800" y="410444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Як працює атомна електростанція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2"/>
          <p:cNvPicPr preferRelativeResize="0"/>
          <p:nvPr/>
        </p:nvPicPr>
        <p:blipFill rotWithShape="1">
          <a:blip r:embed="rId3">
            <a:alphaModFix/>
          </a:blip>
          <a:srcRect b="14101" l="10747" r="18501" t="14358"/>
          <a:stretch/>
        </p:blipFill>
        <p:spPr>
          <a:xfrm>
            <a:off x="6768850" y="1750846"/>
            <a:ext cx="1899600" cy="1440300"/>
          </a:xfrm>
          <a:prstGeom prst="roundRect">
            <a:avLst>
              <a:gd fmla="val 6939" name="adj"/>
            </a:avLst>
          </a:prstGeom>
          <a:noFill/>
          <a:ln cap="flat" cmpd="sng" w="9525">
            <a:solidFill>
              <a:srgbClr val="1F5C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2" name="Google Shape;442;p22"/>
          <p:cNvPicPr preferRelativeResize="0"/>
          <p:nvPr/>
        </p:nvPicPr>
        <p:blipFill rotWithShape="1">
          <a:blip r:embed="rId4">
            <a:alphaModFix/>
          </a:blip>
          <a:srcRect b="33897" l="32514" r="21392" t="0"/>
          <a:stretch/>
        </p:blipFill>
        <p:spPr>
          <a:xfrm>
            <a:off x="437425" y="1740625"/>
            <a:ext cx="1828500" cy="1492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F5C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3" name="Google Shape;443;p22"/>
          <p:cNvPicPr preferRelativeResize="0"/>
          <p:nvPr/>
        </p:nvPicPr>
        <p:blipFill rotWithShape="1">
          <a:blip r:embed="rId5">
            <a:alphaModFix/>
          </a:blip>
          <a:srcRect b="0" l="11867" r="4325" t="26199"/>
          <a:stretch/>
        </p:blipFill>
        <p:spPr>
          <a:xfrm>
            <a:off x="2506775" y="1740625"/>
            <a:ext cx="1899600" cy="1440300"/>
          </a:xfrm>
          <a:prstGeom prst="roundRect">
            <a:avLst>
              <a:gd fmla="val 11801" name="adj"/>
            </a:avLst>
          </a:prstGeom>
          <a:noFill/>
          <a:ln cap="flat" cmpd="sng" w="9525">
            <a:solidFill>
              <a:srgbClr val="165A9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4" name="Google Shape;444;p22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46" name="Google Shape;446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22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448" name="Google Shape;44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2"/>
          <p:cNvSpPr/>
          <p:nvPr/>
        </p:nvSpPr>
        <p:spPr>
          <a:xfrm>
            <a:off x="726625" y="2843025"/>
            <a:ext cx="1614300" cy="899100"/>
          </a:xfrm>
          <a:prstGeom prst="roundRect">
            <a:avLst>
              <a:gd fmla="val 10000" name="adj"/>
            </a:avLst>
          </a:prstGeom>
          <a:solidFill>
            <a:srgbClr val="165A98"/>
          </a:solidFill>
          <a:ln cap="flat" cmpd="sng" w="143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2"/>
          <p:cNvSpPr txBox="1"/>
          <p:nvPr/>
        </p:nvSpPr>
        <p:spPr>
          <a:xfrm>
            <a:off x="745813" y="2886277"/>
            <a:ext cx="15201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Ядерна енергія</a:t>
            </a:r>
            <a:endParaRPr b="0" i="0" sz="1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51" name="Google Shape;451;p22"/>
          <p:cNvSpPr/>
          <p:nvPr/>
        </p:nvSpPr>
        <p:spPr>
          <a:xfrm>
            <a:off x="4859742" y="1697010"/>
            <a:ext cx="1440000" cy="1386000"/>
          </a:xfrm>
          <a:prstGeom prst="roundRect">
            <a:avLst>
              <a:gd fmla="val 10000" name="adj"/>
            </a:avLst>
          </a:prstGeom>
          <a:blipFill rotWithShape="1">
            <a:blip r:embed="rId7">
              <a:alphaModFix/>
            </a:blip>
            <a:stretch>
              <a:fillRect b="0" l="-7000" r="-7000" t="0"/>
            </a:stretch>
          </a:blipFill>
          <a:ln cap="flat" cmpd="sng" w="143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Clipart, Katze, Zeichnung, Darstellung enthält.&#10;&#10;Automatisch generierte Beschreibung" id="452" name="Google Shape;452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15058" y="4126868"/>
            <a:ext cx="988764" cy="102499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2"/>
          <p:cNvSpPr/>
          <p:nvPr/>
        </p:nvSpPr>
        <p:spPr>
          <a:xfrm>
            <a:off x="2851350" y="2842925"/>
            <a:ext cx="1614300" cy="899100"/>
          </a:xfrm>
          <a:prstGeom prst="roundRect">
            <a:avLst>
              <a:gd fmla="val 10000" name="adj"/>
            </a:avLst>
          </a:prstGeom>
          <a:solidFill>
            <a:srgbClr val="165A98"/>
          </a:solidFill>
          <a:ln cap="flat" cmpd="sng" w="143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2"/>
          <p:cNvSpPr txBox="1"/>
          <p:nvPr/>
        </p:nvSpPr>
        <p:spPr>
          <a:xfrm>
            <a:off x="2870538" y="2886177"/>
            <a:ext cx="15201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Внутрішня енергія</a:t>
            </a:r>
            <a:endParaRPr b="0" i="0" sz="1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55" name="Google Shape;455;p22"/>
          <p:cNvSpPr/>
          <p:nvPr/>
        </p:nvSpPr>
        <p:spPr>
          <a:xfrm>
            <a:off x="4920275" y="2842825"/>
            <a:ext cx="1614300" cy="899100"/>
          </a:xfrm>
          <a:prstGeom prst="roundRect">
            <a:avLst>
              <a:gd fmla="val 10000" name="adj"/>
            </a:avLst>
          </a:prstGeom>
          <a:solidFill>
            <a:srgbClr val="165A98"/>
          </a:solidFill>
          <a:ln cap="flat" cmpd="sng" w="143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2"/>
          <p:cNvSpPr txBox="1"/>
          <p:nvPr/>
        </p:nvSpPr>
        <p:spPr>
          <a:xfrm>
            <a:off x="4939463" y="2886077"/>
            <a:ext cx="15201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Механічна енергія</a:t>
            </a:r>
            <a:endParaRPr b="0" i="0" sz="1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57" name="Google Shape;457;p22"/>
          <p:cNvSpPr/>
          <p:nvPr/>
        </p:nvSpPr>
        <p:spPr>
          <a:xfrm>
            <a:off x="7064200" y="2842925"/>
            <a:ext cx="1784100" cy="899100"/>
          </a:xfrm>
          <a:prstGeom prst="roundRect">
            <a:avLst>
              <a:gd fmla="val 10000" name="adj"/>
            </a:avLst>
          </a:prstGeom>
          <a:solidFill>
            <a:srgbClr val="165A98"/>
          </a:solidFill>
          <a:ln cap="flat" cmpd="sng" w="143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2"/>
          <p:cNvSpPr txBox="1"/>
          <p:nvPr/>
        </p:nvSpPr>
        <p:spPr>
          <a:xfrm>
            <a:off x="7083401" y="2886175"/>
            <a:ext cx="16764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Електрична</a:t>
            </a:r>
            <a:br>
              <a:rPr b="0" i="0" lang="uk-UA" sz="1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uk-UA" sz="1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енергія</a:t>
            </a:r>
            <a:endParaRPr b="0" i="0" sz="1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59" name="Google Shape;459;p22"/>
          <p:cNvSpPr txBox="1"/>
          <p:nvPr/>
        </p:nvSpPr>
        <p:spPr>
          <a:xfrm>
            <a:off x="393850" y="485325"/>
            <a:ext cx="83385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Ланцюжок перетворень енергії </a:t>
            </a:r>
            <a:b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атомній електростанції</a:t>
            </a:r>
            <a:endParaRPr b="1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3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66" name="Google Shape;466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7" name="Google Shape;467;p23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468" name="Google Shape;46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3"/>
          <p:cNvPicPr preferRelativeResize="0"/>
          <p:nvPr/>
        </p:nvPicPr>
        <p:blipFill rotWithShape="1">
          <a:blip r:embed="rId4">
            <a:alphaModFix/>
          </a:blip>
          <a:srcRect b="0" l="0" r="0" t="2095"/>
          <a:stretch/>
        </p:blipFill>
        <p:spPr>
          <a:xfrm>
            <a:off x="1287950" y="471075"/>
            <a:ext cx="6835551" cy="43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4"/>
          <p:cNvSpPr/>
          <p:nvPr/>
        </p:nvSpPr>
        <p:spPr>
          <a:xfrm>
            <a:off x="453375" y="512875"/>
            <a:ext cx="8287800" cy="4402500"/>
          </a:xfrm>
          <a:prstGeom prst="rect">
            <a:avLst/>
          </a:prstGeom>
          <a:solidFill>
            <a:srgbClr val="F4FA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4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7" name="Google Shape;477;p24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4"/>
          <p:cNvSpPr txBox="1"/>
          <p:nvPr/>
        </p:nvSpPr>
        <p:spPr>
          <a:xfrm>
            <a:off x="1501944" y="837083"/>
            <a:ext cx="72627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1. Навіщо тримати воду під тиском?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першому контурі водо-водяного реактора вода безпосередньо контактує з ядерним паливом. Тиск (близько 160 атмосфер) потрібен для того, щоб вода не закипала навіть при температурі 320 °C. Вона залишається рідкою і ефективно відводить тепло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 парогенератора.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9" name="Google Shape;479;p24"/>
          <p:cNvSpPr txBox="1"/>
          <p:nvPr/>
        </p:nvSpPr>
        <p:spPr>
          <a:xfrm>
            <a:off x="543270" y="2310616"/>
            <a:ext cx="8347200" cy="25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2. Для чого охолоджувати відпрацьовану пару?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Щоб турбіна працювала, потрібна різниця температур (так працює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будь-яка теплова машіна). Після турбіни пару перетворюють назад на воду (конденсують). Тільки так її можна знову качати насосом у систему. Охолодження і перетворення пари на воду створюють розрідження,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«тягне» нову порцію пари через турбіну.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3. Чи можна повертати її відразу в реактор?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Ні. Вода в турбіні (другий контур) і вода в реакторі (перший контур) ніколи не змішуються, щоб радіоактивність з реактора не потрапила за межі герметичної зони.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0" name="Google Shape;480;p24" title="ChatGPT Image 9 янв. 2026 г., 12_16_07.png"/>
          <p:cNvPicPr preferRelativeResize="0"/>
          <p:nvPr/>
        </p:nvPicPr>
        <p:blipFill rotWithShape="1">
          <a:blip r:embed="rId3">
            <a:alphaModFix/>
          </a:blip>
          <a:srcRect b="15309" l="2676" r="0" t="11264"/>
          <a:stretch/>
        </p:blipFill>
        <p:spPr>
          <a:xfrm>
            <a:off x="276957" y="402900"/>
            <a:ext cx="3565091" cy="179310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pic>
        <p:nvPicPr>
          <p:cNvPr descr="Ein Bild, das Schrift, Text, Grafiken, Logo enthält.&#10;&#10;Automatisch generierte Beschreibung" id="482" name="Google Shape;48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951" y="4654870"/>
            <a:ext cx="929089" cy="49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89" name="Google Shape;489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5"/>
          <p:cNvSpPr txBox="1"/>
          <p:nvPr/>
        </p:nvSpPr>
        <p:spPr>
          <a:xfrm>
            <a:off x="504325" y="1148249"/>
            <a:ext cx="5362800" cy="23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Щоб керувати ланцюговою ядерною реакцією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унеможливити ймовірність вибуху, використовують регулюючі стрижні, виготовлені з матеріалу, що добре поглинає нейтрони.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Якщо температура в реакторі збільшується, стрижні автоматично заглиблюються в проміжки між ТВЕЛами, в результаті кількість нейтронів,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вступають у реакцію, зменшується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ланцюгова реакція сповільнюється.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Зображення, що містить текст, знімок екрана, програмне забезпечення, Графічний редактор&#10;&#10;Вміст на основі ШІ може бути неправильним." id="492" name="Google Shape;492;p25"/>
          <p:cNvPicPr preferRelativeResize="0"/>
          <p:nvPr/>
        </p:nvPicPr>
        <p:blipFill rotWithShape="1">
          <a:blip r:embed="rId3">
            <a:alphaModFix/>
          </a:blip>
          <a:srcRect b="15440" l="17177" r="53516" t="20480"/>
          <a:stretch/>
        </p:blipFill>
        <p:spPr>
          <a:xfrm>
            <a:off x="5906375" y="755000"/>
            <a:ext cx="3214675" cy="395379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5"/>
          <p:cNvSpPr txBox="1"/>
          <p:nvPr/>
        </p:nvSpPr>
        <p:spPr>
          <a:xfrm>
            <a:off x="402800" y="520550"/>
            <a:ext cx="48114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Керування реактором 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952625" y="3764900"/>
            <a:ext cx="4331100" cy="757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25"/>
          <p:cNvSpPr txBox="1"/>
          <p:nvPr/>
        </p:nvSpPr>
        <p:spPr>
          <a:xfrm>
            <a:off x="1080600" y="3860500"/>
            <a:ext cx="4331100" cy="688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27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Поміркуйте, що може трапитися, якщо автоматика не спрацює.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6" name="Google Shape;496;p25" title="question-mark-bubble-speech-sign-symbol-icon-3d-rendering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8488" y="3863735"/>
            <a:ext cx="659481" cy="61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chrift, Text, Grafiken, Logo enthält.&#10;&#10;Automatisch generierte Beschreibung" id="497" name="Google Shape;49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6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504" name="Google Shape;504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5" name="Google Shape;505;p26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506" name="Google Shape;50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6" title="Bildschirmfoto 2026-03-22 um 11.00.3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061" y="521181"/>
            <a:ext cx="7880787" cy="402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7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514" name="Google Shape;514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5" name="Google Shape;515;p27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516" name="Google Shape;51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Katze, Zeichnung, Darstellung enthält.&#10;&#10;Automatisch generierte Beschreibung" id="517" name="Google Shape;51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4008" y="4126868"/>
            <a:ext cx="988764" cy="102499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27"/>
          <p:cNvSpPr txBox="1"/>
          <p:nvPr/>
        </p:nvSpPr>
        <p:spPr>
          <a:xfrm>
            <a:off x="495474" y="1226836"/>
            <a:ext cx="2855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800" u="none" cap="none" strike="noStrike">
                <a:solidFill>
                  <a:srgbClr val="165A98"/>
                </a:solidFill>
                <a:latin typeface="Montserrat"/>
                <a:ea typeface="Montserrat"/>
                <a:cs typeface="Montserrat"/>
                <a:sym typeface="Montserrat"/>
              </a:rPr>
              <a:t>«Три контури знань»</a:t>
            </a:r>
            <a:endParaRPr b="1" i="0" sz="1800" u="none" cap="none" strike="noStrike">
              <a:solidFill>
                <a:srgbClr val="165A9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9" name="Google Shape;519;p27"/>
          <p:cNvSpPr txBox="1"/>
          <p:nvPr/>
        </p:nvSpPr>
        <p:spPr>
          <a:xfrm>
            <a:off x="3381248" y="1111323"/>
            <a:ext cx="53601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0" i="0" lang="uk-UA" sz="16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аналогією з двоконтурною системою охолодження АЕС, заповніть три кола: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7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Рефлексія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1" name="Google Shape;521;p27"/>
          <p:cNvSpPr/>
          <p:nvPr/>
        </p:nvSpPr>
        <p:spPr>
          <a:xfrm>
            <a:off x="442123" y="1950442"/>
            <a:ext cx="2719500" cy="2022300"/>
          </a:xfrm>
          <a:prstGeom prst="homePlate">
            <a:avLst>
              <a:gd fmla="val 50000" name="adj"/>
            </a:avLst>
          </a:prstGeom>
          <a:solidFill>
            <a:srgbClr val="1F5C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7"/>
          <p:cNvSpPr txBox="1"/>
          <p:nvPr/>
        </p:nvSpPr>
        <p:spPr>
          <a:xfrm>
            <a:off x="524501" y="1952982"/>
            <a:ext cx="2217000" cy="20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000" lIns="60000" spcFirstLastPara="1" rIns="20000" wrap="square" tIns="2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rgbClr val="FFD14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Перший контур (внутрішній): </a:t>
            </a:r>
            <a:endParaRPr b="0" i="0" sz="1600" u="none" cap="none" strike="noStrike">
              <a:solidFill>
                <a:srgbClr val="FFD14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Що було найскладнішим </a:t>
            </a:r>
            <a:br>
              <a:rPr b="0" i="0" lang="uk-UA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для розуміння? </a:t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3" name="Google Shape;523;p27"/>
          <p:cNvSpPr/>
          <p:nvPr/>
        </p:nvSpPr>
        <p:spPr>
          <a:xfrm>
            <a:off x="3275409" y="1950430"/>
            <a:ext cx="2719500" cy="2022300"/>
          </a:xfrm>
          <a:prstGeom prst="homePlate">
            <a:avLst>
              <a:gd fmla="val 50000" name="adj"/>
            </a:avLst>
          </a:prstGeom>
          <a:solidFill>
            <a:srgbClr val="1F5C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7"/>
          <p:cNvSpPr txBox="1"/>
          <p:nvPr/>
        </p:nvSpPr>
        <p:spPr>
          <a:xfrm>
            <a:off x="3357775" y="2524932"/>
            <a:ext cx="22170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000" lIns="60000" spcFirstLastPara="1" rIns="20000" wrap="square" tIns="2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rgbClr val="FFD14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Другий контур: </a:t>
            </a:r>
            <a:endParaRPr b="0" i="0" sz="1600" u="none" cap="none" strike="noStrike">
              <a:solidFill>
                <a:srgbClr val="FFD14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Який факт вразив найбільше? </a:t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5" name="Google Shape;525;p27"/>
          <p:cNvSpPr/>
          <p:nvPr/>
        </p:nvSpPr>
        <p:spPr>
          <a:xfrm>
            <a:off x="6143896" y="1955522"/>
            <a:ext cx="2719500" cy="2022300"/>
          </a:xfrm>
          <a:prstGeom prst="homePlate">
            <a:avLst>
              <a:gd fmla="val 50000" name="adj"/>
            </a:avLst>
          </a:prstGeom>
          <a:solidFill>
            <a:srgbClr val="1F5C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7"/>
          <p:cNvSpPr txBox="1"/>
          <p:nvPr/>
        </p:nvSpPr>
        <p:spPr>
          <a:xfrm>
            <a:off x="6226274" y="1952982"/>
            <a:ext cx="2217000" cy="20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000" lIns="60000" spcFirstLastPara="1" rIns="20000" wrap="square" tIns="2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rgbClr val="FFD14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Третій контур (зовнішній): </a:t>
            </a:r>
            <a:endParaRPr b="0" i="0" sz="1600" u="none" cap="none" strike="noStrike">
              <a:solidFill>
                <a:srgbClr val="FFD14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Як отримані знання змінюють ставлення до атомної енергетики?</a:t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533" name="Google Shape;533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4" name="Google Shape;534;p28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535" name="Google Shape;53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8"/>
          <p:cNvPicPr preferRelativeResize="0"/>
          <p:nvPr/>
        </p:nvPicPr>
        <p:blipFill rotWithShape="1">
          <a:blip r:embed="rId4">
            <a:alphaModFix/>
          </a:blip>
          <a:srcRect b="53630" l="-105200" r="105200" t="-53630"/>
          <a:stretch/>
        </p:blipFill>
        <p:spPr>
          <a:xfrm>
            <a:off x="459774" y="346163"/>
            <a:ext cx="8253515" cy="168633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8"/>
          <p:cNvSpPr/>
          <p:nvPr/>
        </p:nvSpPr>
        <p:spPr>
          <a:xfrm>
            <a:off x="876300" y="2170706"/>
            <a:ext cx="7278900" cy="2348400"/>
          </a:xfrm>
          <a:prstGeom prst="rect">
            <a:avLst/>
          </a:prstGeom>
          <a:solidFill>
            <a:schemeClr val="lt1"/>
          </a:solidFill>
          <a:ln cap="flat" cmpd="sng" w="143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28"/>
          <p:cNvSpPr/>
          <p:nvPr/>
        </p:nvSpPr>
        <p:spPr>
          <a:xfrm>
            <a:off x="402800" y="990950"/>
            <a:ext cx="8338500" cy="723300"/>
          </a:xfrm>
          <a:prstGeom prst="rect">
            <a:avLst/>
          </a:prstGeom>
          <a:solidFill>
            <a:srgbClr val="C7EDFC">
              <a:alpha val="32941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Розщеплення ядра (ядерний розпад) —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 реакція поділу важкого атомного ядра на два (рідше три) ядра, які називають уламками поділу.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9" name="Google Shape;53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862" y="1860923"/>
            <a:ext cx="1770110" cy="2717787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8"/>
          <p:cNvSpPr txBox="1"/>
          <p:nvPr/>
        </p:nvSpPr>
        <p:spPr>
          <a:xfrm>
            <a:off x="2469500" y="1904000"/>
            <a:ext cx="6327000" cy="2655300"/>
          </a:xfrm>
          <a:prstGeom prst="rect">
            <a:avLst/>
          </a:prstGeom>
          <a:solidFill>
            <a:schemeClr val="lt1">
              <a:alpha val="32941"/>
            </a:schemeClr>
          </a:solidFill>
          <a:ln cap="flat" cmpd="sng" w="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47599" lvl="0" marL="1475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1500"/>
              <a:buFont typeface="Montserrat"/>
              <a:buChar char="✔"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Розщеплення ядра відбувається внаслідок захоплення ядром нейтрона.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47599" lvl="0" marL="1475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F5C99"/>
              </a:buClr>
              <a:buSzPts val="1500"/>
              <a:buFont typeface="Montserrat"/>
              <a:buChar char="✔"/>
            </a:pPr>
            <a:r>
              <a:rPr b="0" i="0" lang="uk-UA" sz="1500" u="none" cap="none" strike="noStrike">
                <a:solidFill>
                  <a:srgbClr val="33CCC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 час ядерного розпаду, крім уламків поділу, вивільняються нові (вторинні) нейтрони.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47599" lvl="0" marL="1475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F5C99"/>
              </a:buClr>
              <a:buSzPts val="1500"/>
              <a:buFont typeface="Montserrat"/>
              <a:buChar char="✔"/>
            </a:pPr>
            <a:r>
              <a:rPr b="0" i="0" lang="uk-UA" sz="1500" u="none" cap="none" strike="noStrike">
                <a:solidFill>
                  <a:srgbClr val="33CCC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Вторинні нейтрони можуть спричинити поділ інших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ядер — відбувається ланцюгова ядерна реакція, яка супроводжується виділенням величезної кількості енергії.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47599" lvl="0" marL="1475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F5C99"/>
              </a:buClr>
              <a:buSzPts val="1500"/>
              <a:buFont typeface="Montserrat"/>
              <a:buChar char="✔"/>
            </a:pPr>
            <a:r>
              <a:rPr b="0" i="0" lang="uk-UA" sz="1500" u="none" cap="none" strike="noStrike">
                <a:solidFill>
                  <a:srgbClr val="33CCC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Керована ланцюгова ядерна реакція здійснюється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ядерних реакторах.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1" name="Google Shape;541;p28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Підбиваємо підсумки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9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548" name="Google Shape;548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9" name="Google Shape;549;p29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550" name="Google Shape;55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29"/>
          <p:cNvSpPr txBox="1"/>
          <p:nvPr/>
        </p:nvSpPr>
        <p:spPr>
          <a:xfrm>
            <a:off x="393850" y="1034175"/>
            <a:ext cx="8338500" cy="3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§ 34 (пункти 1, 2, 3) та презентацію опрацювати: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1) вивчити означення розщеплення ядра;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2) знати особливості ядерної реакції поділу;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3) вміти пояснювати, чому в природному урані не відбувається ланцюгова ядерна реакція;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4) розуміти призначення основних складових ядерного реактора;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5) усно дати відповіді на контрольні запитання 1–4, надані наприкінці параграфу.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Виконати завдання № 2, № 4  вправи 34 一 письмово в зошиті.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p29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Домашнє завдання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Ein Bild, das Clipart, Katze, Zeichnung, Darstellung enthält.&#10;&#10;Automatisch generierte Beschreibung" id="553" name="Google Shape;55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3299" y="3838178"/>
            <a:ext cx="929100" cy="9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19" name="Google Shape;119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21" name="Google Shape;1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/>
          <p:nvPr/>
        </p:nvSpPr>
        <p:spPr>
          <a:xfrm>
            <a:off x="450000" y="1800000"/>
            <a:ext cx="4858800" cy="2171700"/>
          </a:xfrm>
          <a:prstGeom prst="rect">
            <a:avLst/>
          </a:prstGeom>
          <a:solidFill>
            <a:srgbClr val="C7EDFC">
              <a:alpha val="32941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Попередні епохи отримали назву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від певних матеріалів:</a:t>
            </a:r>
            <a:endParaRPr b="0" i="0" sz="1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була доба кам’яна, бронзова, залізна.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Якби сторіччя називали за видами енергії, то які назви вони б мали?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А чи можна ХХ ст. назвати атомним?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4">
            <a:alphaModFix/>
          </a:blip>
          <a:srcRect b="0" l="6638" r="0" t="0"/>
          <a:stretch/>
        </p:blipFill>
        <p:spPr>
          <a:xfrm>
            <a:off x="6115050" y="1849875"/>
            <a:ext cx="1844000" cy="198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Поміркуймо…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5" name="Google Shape;125;p3" title="1412ыыы1212ec93378f-e92a-40c5-9497-fe0fd29d611c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7654" y="834292"/>
            <a:ext cx="1015875" cy="1029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0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560" name="Google Shape;560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1" name="Google Shape;561;p30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562" name="Google Shape;56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0"/>
          <p:cNvSpPr txBox="1"/>
          <p:nvPr/>
        </p:nvSpPr>
        <p:spPr>
          <a:xfrm>
            <a:off x="425550" y="1237950"/>
            <a:ext cx="82929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0" spcFirstLastPara="1" rIns="51425" wrap="square" tIns="25700">
            <a:noAutofit/>
          </a:bodyPr>
          <a:lstStyle/>
          <a:p>
            <a:pPr indent="-2730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1600"/>
              <a:buFont typeface="Montserrat"/>
              <a:buAutoNum type="arabicPeriod"/>
            </a:pP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Підручник «Фізика» для 9 класу, автори В. Г. Бар’яхтар, Ф. Я. Божинова, </a:t>
            </a:r>
            <a:b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С. О. Довгий, М. М. Кірюхін, О. О. Кірюхіна;</a:t>
            </a:r>
            <a:b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 редакцією Довгого С. О. — Х. : Вид-во ≪Ранок≫, 2024.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4" name="Google Shape;564;p30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Список використаних джерел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Ein Bild, das Zeichnung, Darstellung, Kinderkunst, Kleidung enthält.&#10;&#10;Automatisch generierte Beschreibung" id="565" name="Google Shape;56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841422" y="3163278"/>
            <a:ext cx="1507457" cy="227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32" name="Google Shape;132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783917" y="901520"/>
            <a:ext cx="7576200" cy="3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35" name="Google Shape;13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6" name="Google Shape;136;p4"/>
          <p:cNvGraphicFramePr/>
          <p:nvPr/>
        </p:nvGraphicFramePr>
        <p:xfrm>
          <a:off x="438153" y="104353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{41DA3EED-7E84-41D2-BCBF-85ACFF222AB1}</a:tableStyleId>
              </a:tblPr>
              <a:tblGrid>
                <a:gridCol w="2755925"/>
                <a:gridCol w="2755925"/>
                <a:gridCol w="2755925"/>
              </a:tblGrid>
              <a:tr h="278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uk-UA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Епоха / Століття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5A9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Montserrat"/>
                        <a:buNone/>
                      </a:pPr>
                      <a:r>
                        <a:rPr lang="uk-UA" sz="16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Енергетична назва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5A9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uk-UA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Ключова технологія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5A97"/>
                    </a:solidFill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uk-UA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Давнина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EDFC">
                        <a:alpha val="3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Montserrat"/>
                        <a:buNone/>
                      </a:pPr>
                      <a:r>
                        <a:rPr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Доба м’язової сили </a:t>
                      </a:r>
                      <a:br>
                        <a:rPr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та біомаси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EDFC">
                        <a:alpha val="3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uk-UA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Праця людей і тварин, спалювання дров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EDFC">
                        <a:alpha val="32941"/>
                      </a:srgbClr>
                    </a:solidFill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Montserrat"/>
                        <a:buNone/>
                      </a:pPr>
                      <a:r>
                        <a:rPr b="1"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XVIIIーXIX ст.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Montserrat"/>
                        <a:buNone/>
                      </a:pPr>
                      <a:r>
                        <a:rPr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Доба пари (вугілля)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uk-UA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Парова машина, теплова енергія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Montserrat"/>
                        <a:buNone/>
                      </a:pPr>
                      <a:r>
                        <a:rPr b="1"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Кінець XIXーXX ст.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EDFC">
                        <a:alpha val="3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uk-UA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Доба електрики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EDFC">
                        <a:alpha val="3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Montserrat"/>
                        <a:buNone/>
                      </a:pPr>
                      <a:r>
                        <a:rPr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Електродвигуни, електрогенератори, 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Montserrat"/>
                        <a:buNone/>
                      </a:pPr>
                      <a:r>
                        <a:rPr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лінії електропередач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EDFC">
                        <a:alpha val="32941"/>
                      </a:srgbClr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Montserrat"/>
                        <a:buNone/>
                      </a:pPr>
                      <a:r>
                        <a:rPr b="1"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Середина XX ст. — дотепер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Montserrat"/>
                        <a:buNone/>
                      </a:pPr>
                      <a:r>
                        <a:rPr b="1"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Атомна доба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Montserrat"/>
                        <a:buNone/>
                      </a:pPr>
                      <a:r>
                        <a:rPr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Ядерні реактори, енергія розпаду </a:t>
                      </a:r>
                      <a:endParaRPr sz="1600" u="none" cap="none" strike="noStrike">
                        <a:solidFill>
                          <a:srgbClr val="1F1F1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Montserrat"/>
                        <a:buNone/>
                      </a:pPr>
                      <a:r>
                        <a:rPr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та синтезу ядер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800"/>
                        <a:buFont typeface="Montserrat"/>
                        <a:buNone/>
                      </a:pPr>
                      <a:r>
                        <a:rPr b="1" lang="uk-UA" sz="1600" u="none" cap="none" strike="noStrike">
                          <a:solidFill>
                            <a:srgbClr val="0070C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?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EDFC">
                        <a:alpha val="3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800"/>
                        <a:buFont typeface="Montserrat"/>
                        <a:buNone/>
                      </a:pPr>
                      <a:r>
                        <a:rPr b="1" lang="uk-UA" sz="1600" u="none" cap="none" strike="noStrike">
                          <a:solidFill>
                            <a:srgbClr val="0070C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Доба відновлення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EDFC">
                        <a:alpha val="3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Montserrat"/>
                        <a:buNone/>
                      </a:pPr>
                      <a:r>
                        <a:rPr lang="uk-UA" sz="16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Енергія сонця, вітру, біопалива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4300" marB="34300" marR="68600" marL="68600" anchor="ctr">
                    <a:lnL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AD1D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AD1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EDFC">
                        <a:alpha val="32941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7" name="Google Shape;137;p4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Поміркуймо…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Зображення, що містить кіт, Мультфільм, ілюстрація, малюнок&#10;&#10;Вміст, створений ШІ, може бути неправильним." id="142" name="Google Shape;142;p5"/>
          <p:cNvPicPr preferRelativeResize="0"/>
          <p:nvPr/>
        </p:nvPicPr>
        <p:blipFill rotWithShape="1">
          <a:blip r:embed="rId3">
            <a:alphaModFix/>
          </a:blip>
          <a:srcRect b="3316" l="0" r="0" t="0"/>
          <a:stretch/>
        </p:blipFill>
        <p:spPr>
          <a:xfrm>
            <a:off x="6732738" y="919550"/>
            <a:ext cx="1218350" cy="159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45" name="Google Shape;145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47" name="Google Shape;14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"/>
          <p:cNvSpPr/>
          <p:nvPr/>
        </p:nvSpPr>
        <p:spPr>
          <a:xfrm>
            <a:off x="393855" y="991412"/>
            <a:ext cx="726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Так, </a:t>
            </a:r>
            <a:r>
              <a:rPr b="0" i="0" lang="uk-UA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можна! Три причини, чому: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431125" y="1450175"/>
            <a:ext cx="6389400" cy="934800"/>
          </a:xfrm>
          <a:prstGeom prst="roundRect">
            <a:avLst>
              <a:gd fmla="val 16667" name="adj"/>
            </a:avLst>
          </a:prstGeom>
          <a:solidFill>
            <a:srgbClr val="1F5C99"/>
          </a:solidFill>
          <a:ln>
            <a:noFill/>
          </a:ln>
        </p:spPr>
        <p:txBody>
          <a:bodyPr anchorCtr="0" anchor="ctr" bIns="34275" lIns="14040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1. Прорив у потужності — людство вперше навчилося добувати енергію не з хімічного горіння (палива), </a:t>
            </a:r>
            <a:b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 безпосередньо з ядра атома.</a:t>
            </a:r>
            <a:endParaRPr b="0" i="0" sz="1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0" name="Google Shape;150;p5"/>
          <p:cNvSpPr/>
          <p:nvPr/>
        </p:nvSpPr>
        <p:spPr>
          <a:xfrm>
            <a:off x="1483150" y="2497550"/>
            <a:ext cx="6727500" cy="9348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14040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2. Геополітика — винахід ядерної зброї й розвиток </a:t>
            </a:r>
            <a:b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атомної енергетики змінили карту світу та міжнародні відносини назавжди.</a:t>
            </a:r>
            <a:endParaRPr b="0" i="0" sz="1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2147050" y="3558975"/>
            <a:ext cx="6586500" cy="1093200"/>
          </a:xfrm>
          <a:prstGeom prst="roundRect">
            <a:avLst>
              <a:gd fmla="val 16667" name="adj"/>
            </a:avLst>
          </a:prstGeom>
          <a:solidFill>
            <a:srgbClr val="1F5C99"/>
          </a:solidFill>
          <a:ln>
            <a:noFill/>
          </a:ln>
        </p:spPr>
        <p:txBody>
          <a:bodyPr anchorCtr="0" anchor="ctr" bIns="34275" lIns="14040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3. Фізична революція — у XX столітті люди зрозуміли, </a:t>
            </a:r>
            <a:b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як влаштована матерія на найменшому рівні, </a:t>
            </a:r>
            <a:b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що дозволило розвивати не лише енергетику, </a:t>
            </a:r>
            <a:b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uk-UA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 й медицину та космонавтику.</a:t>
            </a:r>
            <a:endParaRPr b="0" i="0" sz="1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Поміркуймо…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Ein Bild, das Clipart, Zeichnung, Cartoon, Darstellung enthält.&#10;&#10;Automatisch generierte Beschreibung" id="153" name="Google Shape;15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252" y="3121126"/>
            <a:ext cx="1343906" cy="181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60" name="Google Shape;160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62" name="Google Shape;16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 b="2496" l="0" r="0" t="0"/>
          <a:stretch/>
        </p:blipFill>
        <p:spPr>
          <a:xfrm>
            <a:off x="6086250" y="750625"/>
            <a:ext cx="3086100" cy="37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/>
          <p:cNvSpPr/>
          <p:nvPr/>
        </p:nvSpPr>
        <p:spPr>
          <a:xfrm>
            <a:off x="402800" y="785687"/>
            <a:ext cx="53463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1" lang="uk-UA" sz="2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«Вивільнення атомної енергії змінило все, окрім нашого способу мислення… і тому </a:t>
            </a:r>
            <a:br>
              <a:rPr b="0" i="1" lang="uk-UA" sz="2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2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ми рухаємося до небаченої катастрофи.»</a:t>
            </a:r>
            <a:endParaRPr b="0" i="0" sz="2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6"/>
          <p:cNvSpPr/>
          <p:nvPr/>
        </p:nvSpPr>
        <p:spPr>
          <a:xfrm>
            <a:off x="2711025" y="2643724"/>
            <a:ext cx="293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uk-UA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Альберт Ейнштейн</a:t>
            </a:r>
            <a:endParaRPr b="0" i="0" sz="20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524313" y="3492360"/>
            <a:ext cx="5243700" cy="8628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6"/>
          <p:cNvSpPr txBox="1"/>
          <p:nvPr/>
        </p:nvSpPr>
        <p:spPr>
          <a:xfrm>
            <a:off x="652288" y="3587964"/>
            <a:ext cx="5243700" cy="862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27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Як ви вважаєте, що мав на увазі А. Ейнштейн, висловлюючи цю думку про подвійний характер відкриття атомної енергії?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8" name="Google Shape;168;p6" title="question-mark-bubble-speech-sign-symbol-icon-3d-rendering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5913" y="3705800"/>
            <a:ext cx="659481" cy="6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74" name="Google Shape;174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7"/>
          <p:cNvSpPr txBox="1"/>
          <p:nvPr>
            <p:ph type="title"/>
          </p:nvPr>
        </p:nvSpPr>
        <p:spPr>
          <a:xfrm>
            <a:off x="567813" y="2156553"/>
            <a:ext cx="7947600" cy="2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b="1" lang="uk-UA" sz="3300">
                <a:latin typeface="Montserrat"/>
                <a:ea typeface="Montserrat"/>
                <a:cs typeface="Montserrat"/>
                <a:sym typeface="Montserrat"/>
              </a:rPr>
              <a:t>Ланцюгова ядерна реакція. Ядерний реактор</a:t>
            </a:r>
            <a:endParaRPr sz="3300"/>
          </a:p>
        </p:txBody>
      </p:sp>
      <p:sp>
        <p:nvSpPr>
          <p:cNvPr id="176" name="Google Shape;176;p7"/>
          <p:cNvSpPr txBox="1"/>
          <p:nvPr/>
        </p:nvSpPr>
        <p:spPr>
          <a:xfrm>
            <a:off x="1382618" y="1437703"/>
            <a:ext cx="63789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uk-UA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Урок 80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77" name="Google Shape;17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7455" y="0"/>
            <a:ext cx="929089" cy="49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8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5867731" y="386881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86" name="Google Shape;186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8"/>
          <p:cNvSpPr txBox="1"/>
          <p:nvPr/>
        </p:nvSpPr>
        <p:spPr>
          <a:xfrm>
            <a:off x="428850" y="1058488"/>
            <a:ext cx="56862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1938 році німецькі вчені </a:t>
            </a:r>
            <a:r>
              <a:rPr b="0" i="1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Отто Ган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(1879–1968)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</a:t>
            </a:r>
            <a:r>
              <a:rPr b="0" i="1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Фріц Штрасман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(1902–1980) проводили експерименти з опроміненням урану нейтронами.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результаті вони виявили, що під час реакції утворюються елементи, значно легші за уран, зокрема барій.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 означало, що </a:t>
            </a:r>
            <a:r>
              <a:rPr b="0" i="0" lang="uk-UA" sz="1600" u="none" cap="none" strike="noStrik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ядро урану розщеплюється </a:t>
            </a:r>
            <a:br>
              <a:rPr b="0" i="0" lang="uk-UA" sz="1600" u="none" cap="none" strike="noStrik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uk-UA" sz="1600" u="none" cap="none" strike="noStrik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 дві або три частини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0735" y="476681"/>
            <a:ext cx="2660574" cy="348993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8"/>
          <p:cNvSpPr/>
          <p:nvPr/>
        </p:nvSpPr>
        <p:spPr>
          <a:xfrm>
            <a:off x="6708575" y="4035700"/>
            <a:ext cx="18876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uk-UA" sz="1500" u="none" cap="none" strike="noStrike">
                <a:solidFill>
                  <a:srgbClr val="2420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Схема поділу </a:t>
            </a:r>
            <a:br>
              <a:rPr b="0" i="1" lang="uk-UA" sz="1500" u="none" cap="none" strike="noStrike">
                <a:solidFill>
                  <a:srgbClr val="2420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1" lang="uk-UA" sz="1500" u="none" cap="none" strike="noStrike">
                <a:solidFill>
                  <a:srgbClr val="2420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ядра Урану </a:t>
            </a:r>
            <a:endParaRPr b="0" i="1" sz="15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Історична довідка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343350" y="3212756"/>
            <a:ext cx="5397900" cy="1311000"/>
          </a:xfrm>
          <a:prstGeom prst="roundRect">
            <a:avLst>
              <a:gd fmla="val 10438" name="adj"/>
            </a:avLst>
          </a:prstGeom>
          <a:solidFill>
            <a:srgbClr val="00A1E5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443425" y="3298881"/>
            <a:ext cx="5478600" cy="1311000"/>
          </a:xfrm>
          <a:prstGeom prst="roundRect">
            <a:avLst>
              <a:gd fmla="val 12479" name="adj"/>
            </a:avLst>
          </a:prstGeom>
          <a:solidFill>
            <a:srgbClr val="FFFFFF"/>
          </a:solidFill>
          <a:ln cap="flat" cmpd="sng" w="9525">
            <a:solidFill>
              <a:srgbClr val="00A1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8000" lIns="198000" spcFirstLastPara="1" rIns="198000" wrap="square" tIns="19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Розгляньте рисунок. Які ще частинки, крім ядер елементів середньої частини періодичної таблиці хімічних елементів, утворюються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під час розщеплення ядра урану? На вашу думку, чи важлива їхня поява? </a:t>
            </a:r>
            <a:endParaRPr b="0" i="0" sz="15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Ein Bild, das Schrift, Text, Grafiken, Logo enthält.&#10;&#10;Automatisch generierte Beschreibung" id="193" name="Google Shape;19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 title="1212ec93378f-e92a-40c5-9497-fe0fd29d611c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7125" y="3943594"/>
            <a:ext cx="689874" cy="68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9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5809354" y="467213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03" name="Google Shape;203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9"/>
          <p:cNvSpPr txBox="1"/>
          <p:nvPr/>
        </p:nvSpPr>
        <p:spPr>
          <a:xfrm>
            <a:off x="484175" y="961250"/>
            <a:ext cx="5390700" cy="20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Теоретичне пояснення цього явища дали фізики </a:t>
            </a:r>
            <a:r>
              <a:rPr b="0" i="1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Ліза Мейтнер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(1878–1968) та </a:t>
            </a:r>
            <a:r>
              <a:rPr b="0" i="1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Отто Фриш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(1904–1979). Вони показали, що </a:t>
            </a:r>
            <a:r>
              <a:rPr b="0" i="0" lang="uk-UA" sz="1600" u="none" cap="none" strike="noStrik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ядро урану, поглинаючи нейтрон, може розділятися на два менші ядра, і при цьому вивільняється велика кількість енергії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b="0" i="0" sz="16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Саме Фр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 запропонував назву цього процесу — </a:t>
            </a: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ядерний поділ</a:t>
            </a:r>
            <a:r>
              <a:rPr b="0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(nuclear fission).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" name="Google Shape;20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5200" y="730876"/>
            <a:ext cx="2660524" cy="3829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9"/>
          <p:cNvSpPr txBox="1"/>
          <p:nvPr/>
        </p:nvSpPr>
        <p:spPr>
          <a:xfrm>
            <a:off x="402800" y="520550"/>
            <a:ext cx="50628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Історична довідка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382673" y="3042150"/>
            <a:ext cx="5332500" cy="1673100"/>
          </a:xfrm>
          <a:prstGeom prst="roundRect">
            <a:avLst>
              <a:gd fmla="val 10438" name="adj"/>
            </a:avLst>
          </a:prstGeom>
          <a:solidFill>
            <a:srgbClr val="00A1E5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9"/>
          <p:cNvSpPr/>
          <p:nvPr/>
        </p:nvSpPr>
        <p:spPr>
          <a:xfrm>
            <a:off x="484803" y="3128275"/>
            <a:ext cx="5332500" cy="1673100"/>
          </a:xfrm>
          <a:prstGeom prst="roundRect">
            <a:avLst>
              <a:gd fmla="val 12479" name="adj"/>
            </a:avLst>
          </a:prstGeom>
          <a:solidFill>
            <a:srgbClr val="FFFFFF"/>
          </a:solidFill>
          <a:ln cap="flat" cmpd="sng" w="9525">
            <a:solidFill>
              <a:srgbClr val="00A1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8000" lIns="198000" spcFirstLastPara="1" rIns="198000" wrap="square" tIns="19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Поясніть, чому частинки, що утворюються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під час розщеплення ядра, розлітаються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 величезною швидкістю.</a:t>
            </a:r>
            <a:endParaRPr b="0" i="0" sz="15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Підказка: ядерні сили (сили притягання,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які утримують нуклони всередині ядра)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є короткодіючими, а от електростатичні (кулонівські) сили — далекодіючими. </a:t>
            </a:r>
            <a:endParaRPr b="0" i="0" sz="15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9" name="Google Shape;209;p9" title="1212ec93378f-e92a-40c5-9497-fe0fd29d611c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2979" y="4006466"/>
            <a:ext cx="842099" cy="84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