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68" r:id="rId2"/>
    <p:sldId id="267" r:id="rId3"/>
    <p:sldId id="276" r:id="rId4"/>
    <p:sldId id="527" r:id="rId5"/>
    <p:sldId id="531" r:id="rId6"/>
    <p:sldId id="526" r:id="rId7"/>
    <p:sldId id="529" r:id="rId8"/>
    <p:sldId id="530" r:id="rId9"/>
    <p:sldId id="528" r:id="rId10"/>
    <p:sldId id="489" r:id="rId11"/>
    <p:sldId id="521" r:id="rId12"/>
    <p:sldId id="476" r:id="rId13"/>
    <p:sldId id="315" r:id="rId14"/>
  </p:sldIdLst>
  <p:sldSz cx="12192000" cy="6858000"/>
  <p:notesSz cx="6858000" cy="9144000"/>
  <p:defaultTextStyle>
    <a:defPPr>
      <a:defRPr lang="x-none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9900"/>
    <a:srgbClr val="993300"/>
    <a:srgbClr val="CC3300"/>
    <a:srgbClr val="66FF66"/>
    <a:srgbClr val="008000"/>
    <a:srgbClr val="33CC33"/>
    <a:srgbClr val="CCFFCC"/>
    <a:srgbClr val="FF66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 showGuides="1">
      <p:cViewPr varScale="1">
        <p:scale>
          <a:sx n="78" d="100"/>
          <a:sy n="78" d="100"/>
        </p:scale>
        <p:origin x="77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A2B56-F596-488C-A3CC-54C4336D5819}" type="datetimeFigureOut">
              <a:rPr lang="uk-UA" smtClean="0"/>
              <a:pPr/>
              <a:t>21.09.2025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80805-A0FD-4084-B594-5CE2AA6525E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7DA65-9DCC-7EDA-AA18-2EE468011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73B7F41-5C20-7B9D-D2F0-DF02E229B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E8DF89-E39E-705F-E8BF-41AC57D5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21.09.2025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DA0C97-9314-FF87-F5B2-5E0F5DD6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AB310D-1EBC-8198-2497-F0519E2B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12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2D6CCC-DA32-B98E-F455-A55CE208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96D5C39-4429-9337-6BD3-98EB7797D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2CED00-1E8B-6FD2-8F3E-7AA0E2FC7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21.09.2025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11613A-FB4B-0A00-2094-37B39598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8D7D18-D20D-1211-D24E-0A4D8BBA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673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7A14C4-D7BD-4628-7285-33D88B367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EAC80D2-1A60-48A1-9BF8-F6DE09BDE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40AA1A-09EF-36B8-7BF1-04C729A4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21.09.2025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8D1A56-DFB0-13E1-C2E3-788343B22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1CFFEE-96E9-87B7-4513-278C5224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286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57215-9772-4192-E4BC-907A51E1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3DEB9-FB7C-A118-0E51-1DAF21FDD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6437A9-1ACB-DE1F-B2EB-356965370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21.09.2025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887A37-1490-E6FB-2946-EB773CBC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3B440-87E9-668D-9D27-B3DB47DE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006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CBCB9F-43EA-418A-D8EA-2F3820209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6EB09A-E3A3-390A-3F22-8ABBF832B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11716B-682D-EAC5-C78C-77FDD4E7D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21.09.2025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733D34-E415-9031-DF56-5DEACEC9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6BC689-A83F-ABAE-6BF7-5349A854C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936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2A9B7-2CFE-0F5D-B2AC-5DC5363C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48A4A7-418B-501C-869A-1E1B97D4B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1D0E17-A9F7-93FA-C8B9-F5837164F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39AEA4-F5EF-D5C7-F49F-548C2884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21.09.2025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C505D0-7829-5DEE-0FD3-82D1559C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446E6B-4120-0F6B-04C5-C97A7848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242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F6D6B-6EE4-EB8E-EE57-3357030D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747F28-F29F-C79A-0DE3-1419ED9E7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4D93FB-A0FB-8A83-683B-654DB23EE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DCA837-80B4-89C4-202C-0D54FE8EF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E8BFE8E-B14C-3868-D279-95AA676C2D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8957DFF-E2E3-5B33-52B6-FF815A73E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21.09.2025</a:t>
            </a:fld>
            <a:endParaRPr lang="uk-UA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3E1D363-DF6A-9527-A834-F6E9D05D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0A93543-B8D5-6543-A313-684969EA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22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D04A1-03E4-826D-19A1-150231D41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9938620-CB7F-20C4-7C14-CEF7E5B7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21.09.2025</a:t>
            </a:fld>
            <a:endParaRPr lang="uk-UA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9CF04CD-3C87-A546-7503-91B9B3DB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F8B9EE-009D-B711-0C11-7502FCE9D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654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5D53C5-CCDE-D454-E84B-605A41701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21.09.2025</a:t>
            </a:fld>
            <a:endParaRPr lang="uk-UA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988137E-4BC2-B729-48A1-A274A240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C48B7A-1A52-0605-7154-80B66B58C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358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33194-F992-4435-61A7-CF6F790E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8A7784-BC03-5571-2B5B-0127C8658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C347B4-D0A6-F70F-E25D-F73637246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96DB22-3081-319A-A878-E23173B4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21.09.2025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D7F8B2-18F3-359A-3A81-7EC32EF2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02BD4F-437E-1CA6-2447-9856C640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783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44EBB0-D496-BFF7-8FE1-57371C30E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0D7DE6-6662-755B-DEFC-8FAF9FA48F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B19D57-6605-97E7-D84E-C8EC47961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9F634E-5C48-1FF7-AF48-3A2D3493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21.09.2025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340C9E-C7AA-679B-761B-681F21DC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18321E-E478-9F80-8252-B5CA8DD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86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75EBAEA-AA60-DF8B-BAD8-ECDEA4137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5EB469-395B-5C52-2B52-4796137F1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BB03AB-9CBC-1953-D696-C5A7B4759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21D84-5772-0E43-BC65-F4E8F08AB948}" type="datetimeFigureOut">
              <a:rPr lang="uk-UA" smtClean="0"/>
              <a:pPr/>
              <a:t>21.09.2025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9AF5B6-CEF7-FAA2-43F7-DD6BE7A91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869B3E-95AE-7883-389D-FB66BE8F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732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137660" y="2249798"/>
            <a:ext cx="7709099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4200" b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Ломбарди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74471" y="3779648"/>
            <a:ext cx="7073046" cy="143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До § 2</a:t>
            </a:r>
            <a:r>
              <a:rPr lang="uk-UA" sz="2300" b="1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підручника </a:t>
            </a:r>
          </a:p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«Підприємництво і фінансова грамотність» 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для 9 класу закладів загальної середньої освіти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О. Л. Пластуна, С. Ю. Панченка</a:t>
            </a:r>
          </a:p>
        </p:txBody>
      </p:sp>
      <p:pic>
        <p:nvPicPr>
          <p:cNvPr id="14" name="Рисунок 13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12" y="6032837"/>
            <a:ext cx="1152000" cy="399212"/>
          </a:xfrm>
          <a:prstGeom prst="rect">
            <a:avLst/>
          </a:prstGeom>
        </p:spPr>
      </p:pic>
      <p:pic>
        <p:nvPicPr>
          <p:cNvPr id="12" name="Рисунок 11" descr="1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77" y="3666643"/>
            <a:ext cx="1228560" cy="1692000"/>
          </a:xfrm>
          <a:prstGeom prst="rect">
            <a:avLst/>
          </a:prstGeom>
        </p:spPr>
      </p:pic>
      <p:pic>
        <p:nvPicPr>
          <p:cNvPr id="13" name="Рисунок 12" descr="03-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333723" y="3675789"/>
            <a:ext cx="1005389" cy="1692000"/>
          </a:xfrm>
          <a:prstGeom prst="rect">
            <a:avLst/>
          </a:prstGeom>
        </p:spPr>
      </p:pic>
      <p:pic>
        <p:nvPicPr>
          <p:cNvPr id="15" name="Рисунок 14" descr="09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80000">
            <a:off x="2359699" y="538470"/>
            <a:ext cx="1142696" cy="90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4077" y="1445101"/>
            <a:ext cx="2721600" cy="4000692"/>
          </a:xfrm>
          <a:prstGeom prst="rect">
            <a:avLst/>
          </a:prstGeom>
          <a:noFill/>
          <a:ln w="12700">
            <a:solidFill>
              <a:srgbClr val="CC00CC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4602925" y="465377"/>
            <a:ext cx="7190826" cy="1044000"/>
            <a:chOff x="158395" y="550079"/>
            <a:chExt cx="7190826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550079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Перед тим як залишати заставу, переконайтеся, що ломбард зареєстрований і має чинну ліцензію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2;p58"/>
            <p:cNvSpPr/>
            <p:nvPr/>
          </p:nvSpPr>
          <p:spPr>
            <a:xfrm>
              <a:off x="158395" y="61724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605661" y="1683737"/>
            <a:ext cx="7184716" cy="1044000"/>
            <a:chOff x="164505" y="1356075"/>
            <a:chExt cx="7184716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1356075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Порівнюйте умови в різних ломбардах: різні установи можуть пропонувати різні ставки, строки, ціну застави й правила викупу.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3;p58"/>
            <p:cNvSpPr/>
            <p:nvPr/>
          </p:nvSpPr>
          <p:spPr>
            <a:xfrm>
              <a:off x="164505" y="1431038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606847" y="2901955"/>
            <a:ext cx="7183530" cy="1044000"/>
            <a:chOff x="165691" y="1914057"/>
            <a:chExt cx="7183530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1914057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Завжди зберігайте чек / квитанцію: це єдине підтвердження того, що ви маєте право повернути річ.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4;p58"/>
            <p:cNvSpPr/>
            <p:nvPr/>
          </p:nvSpPr>
          <p:spPr>
            <a:xfrm>
              <a:off x="165691" y="1984121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610078" y="4120246"/>
            <a:ext cx="7180443" cy="1044000"/>
            <a:chOff x="168778" y="2599857"/>
            <a:chExt cx="718044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2599857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Уважно читайте договір, особливо звертайте увагу на відсоткову ставку, штрафи, строк викупу та комісії.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5;p58"/>
            <p:cNvSpPr/>
            <p:nvPr/>
          </p:nvSpPr>
          <p:spPr>
            <a:xfrm>
              <a:off x="168778" y="266902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610150" y="5348015"/>
            <a:ext cx="7183673" cy="1044000"/>
            <a:chOff x="165548" y="3285659"/>
            <a:chExt cx="718367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3285659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Сфотографуйте свою річ перед заставленням її в ломбарді: це допоможе в разі спору щодо стану предмета.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6;p58"/>
            <p:cNvSpPr/>
            <p:nvPr/>
          </p:nvSpPr>
          <p:spPr>
            <a:xfrm>
              <a:off x="165548" y="3356063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44216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3. Корисні ломбардні 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654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4603047" y="465131"/>
            <a:ext cx="7190275" cy="1044000"/>
            <a:chOff x="158946" y="3594673"/>
            <a:chExt cx="7190275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3594673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Дізнайтеся про «пільговий» період: деякі ломбарди дають кілька днів після закінчення строку, коли ще можна викупити річ.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7;p58"/>
            <p:cNvSpPr/>
            <p:nvPr/>
          </p:nvSpPr>
          <p:spPr>
            <a:xfrm>
              <a:off x="158946" y="3668337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604625" y="1684045"/>
            <a:ext cx="7185395" cy="1044000"/>
            <a:chOff x="163826" y="4263021"/>
            <a:chExt cx="7185395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4263021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Уточніть способи погашення кредиту, бо деякі ломбарди приймають лише готівку, інші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дозволя-ють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 платити карткою, через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інтернет-банкінг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8;p58"/>
            <p:cNvSpPr/>
            <p:nvPr/>
          </p:nvSpPr>
          <p:spPr>
            <a:xfrm>
              <a:off x="163826" y="433125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607783" y="2899801"/>
            <a:ext cx="7185538" cy="1044000"/>
            <a:chOff x="163683" y="4883437"/>
            <a:chExt cx="7185538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4883437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Позичайте лише необхідний мінімум, щоб зменшити витрати на обслуговування кредиту.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8;p58"/>
            <p:cNvSpPr/>
            <p:nvPr/>
          </p:nvSpPr>
          <p:spPr>
            <a:xfrm>
              <a:off x="163683" y="4950614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608070" y="4119000"/>
            <a:ext cx="7185323" cy="1044000"/>
            <a:chOff x="163898" y="5392501"/>
            <a:chExt cx="718532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5392501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Уникайте ломбардів без вивіски, без реєстрації, без договору чи з «дивними» умовами. Це ризиковано й може призвести до втрати майна.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8;p58"/>
            <p:cNvSpPr/>
            <p:nvPr/>
          </p:nvSpPr>
          <p:spPr>
            <a:xfrm>
              <a:off x="163898" y="54652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608141" y="5338558"/>
            <a:ext cx="7185323" cy="1044000"/>
            <a:chOff x="163898" y="6037006"/>
            <a:chExt cx="718532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6037006"/>
              <a:ext cx="6732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itchFamily="34" charset="0"/>
                  <a:cs typeface="Arial" pitchFamily="34" charset="0"/>
                </a:rPr>
                <a:t>Перед тим як здати в ломбард золото, техніку чи інше майно, дізнайтеся їхні ціни в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інтернеті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 або порівняйте з іншими ломбардами.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8;p58"/>
            <p:cNvSpPr/>
            <p:nvPr/>
          </p:nvSpPr>
          <p:spPr>
            <a:xfrm>
              <a:off x="163898" y="61019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0" tIns="45700" rIns="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28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44216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3. Корисні ломбардні 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654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1073715" y="1032159"/>
            <a:ext cx="10034568" cy="5265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8533" y="3519240"/>
            <a:ext cx="8640960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96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Бажаємо успіхів!</a:t>
            </a:r>
            <a:endParaRPr lang="ru-RU" sz="9600" b="1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809" y="486672"/>
            <a:ext cx="3252144" cy="31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233255" y="541722"/>
            <a:ext cx="67886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9933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Мозковий штурм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Рисунок 8" descr="0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46" y="1936390"/>
            <a:ext cx="3717124" cy="2959688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089563" y="1527808"/>
            <a:ext cx="876225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indent="449263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Ми вже знаємо, що однією з послуг, які надають банки, є оформлення кредиту. Однак окрім банків існує багато інших фінансових установ, які можуть надати кредит, серед них — ломбарди.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490568" y="3415165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А що таке ломбарди?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490574" y="4248802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Навіщо нам ломбарди?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492761" y="5041240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 працюють ломбарди?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10" grpId="0"/>
      <p:bldP spid="12" grpId="0"/>
      <p:bldP spid="13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7E353-88DA-390B-DD1A-CD61D387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1. Що таке ломбарди?</a:t>
            </a:r>
          </a:p>
        </p:txBody>
      </p:sp>
    </p:spTree>
    <p:extLst>
      <p:ext uri="{BB962C8B-B14F-4D97-AF65-F5344CB8AC3E}">
        <p14:creationId xmlns:p14="http://schemas.microsoft.com/office/powerpoint/2010/main" val="24594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EDEA4-1EAB-5599-BBFD-D506CD6E3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F87B34C3-093A-C1F8-27C8-878547DAA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836FC22A-3D60-D7D0-894E-1C9D93C06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882D7327-D444-16BA-65D7-20FC3AE0998A}"/>
              </a:ext>
            </a:extLst>
          </p:cNvPr>
          <p:cNvGrpSpPr/>
          <p:nvPr/>
        </p:nvGrpSpPr>
        <p:grpSpPr>
          <a:xfrm>
            <a:off x="2452350" y="2037490"/>
            <a:ext cx="8970030" cy="2027028"/>
            <a:chOff x="1856505" y="833749"/>
            <a:chExt cx="8970030" cy="2027028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25715036-2062-891E-540E-EB9C9C435FE3}"/>
                </a:ext>
              </a:extLst>
            </p:cNvPr>
            <p:cNvSpPr/>
            <p:nvPr/>
          </p:nvSpPr>
          <p:spPr>
            <a:xfrm>
              <a:off x="2029708" y="1184853"/>
              <a:ext cx="8796827" cy="1675924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Ломбард</a:t>
              </a:r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фінансова установа, яка на підставі відповідної ліцензії надає фізичним особам позики на певний термін згідно з укладеною угодою під заставу особистого  майна  позичальника. 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9272EBD-E12E-CA66-E6BA-BA03E394D1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957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EDEA4-1EAB-5599-BBFD-D506CD6E3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F87B34C3-093A-C1F8-27C8-878547DAA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641759" y="2528793"/>
            <a:ext cx="76329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>
                <a:latin typeface="Arial" pitchFamily="34" charset="0"/>
                <a:cs typeface="Arial" pitchFamily="34" charset="0"/>
              </a:rPr>
              <a:t>Щоб здати речі в ломбард й отримати гроші в борг, потрібно мати при собі лише паспорт та ідентифікаційний код.</a:t>
            </a:r>
          </a:p>
        </p:txBody>
      </p:sp>
      <p:pic>
        <p:nvPicPr>
          <p:cNvPr id="11" name="Рисунок 10" descr="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274" y="2247938"/>
            <a:ext cx="1301635" cy="178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2791691" y="432091"/>
            <a:ext cx="8699588" cy="604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ranok_red.png">
            <a:extLst>
              <a:ext uri="{FF2B5EF4-FFF2-40B4-BE49-F238E27FC236}">
                <a16:creationId xmlns:a16="http://schemas.microsoft.com/office/drawing/2014/main" id="{E1F6F7BD-6D6A-8236-06F9-6CD7D62E0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521CDC4-7276-9AC7-FC37-B0A7E96DE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376" y="2126119"/>
            <a:ext cx="1874497" cy="315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58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DC5F7-FC17-C3DE-3FC2-29F0A78C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64246416-3266-2288-B367-2D9E7F2B6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5F2476A7-3503-B00E-330F-21FADA0558EF}"/>
              </a:ext>
            </a:extLst>
          </p:cNvPr>
          <p:cNvGrpSpPr/>
          <p:nvPr/>
        </p:nvGrpSpPr>
        <p:grpSpPr>
          <a:xfrm>
            <a:off x="2135415" y="2312437"/>
            <a:ext cx="9500325" cy="1237858"/>
            <a:chOff x="1282675" y="789772"/>
            <a:chExt cx="9500325" cy="1237858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86A9DBD6-7EF9-D838-A2A5-AC99550418DB}"/>
                </a:ext>
              </a:extLst>
            </p:cNvPr>
            <p:cNvSpPr/>
            <p:nvPr/>
          </p:nvSpPr>
          <p:spPr>
            <a:xfrm>
              <a:off x="1461653" y="1148413"/>
              <a:ext cx="9321347" cy="879217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noProof="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у яких країнах ломбарди більш поширені:                у  багатих  чи  бідних?  Чому?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468CC717-DE93-3936-3414-C3770CB4AD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4602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AFD78A-A0DF-499A-CD73-A4E648617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BFECDC63-01D9-C818-8385-87A3604BA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D77B8A-A148-8953-EBA3-20CA03C8FF64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2. Що так і що не так із ломбардами?</a:t>
            </a:r>
          </a:p>
        </p:txBody>
      </p:sp>
    </p:spTree>
    <p:extLst>
      <p:ext uri="{BB962C8B-B14F-4D97-AF65-F5344CB8AC3E}">
        <p14:creationId xmlns:p14="http://schemas.microsoft.com/office/powerpoint/2010/main" val="294712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13253-335E-D08B-561F-B0FD4DB8D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Группа 37"/>
          <p:cNvGrpSpPr/>
          <p:nvPr/>
        </p:nvGrpSpPr>
        <p:grpSpPr>
          <a:xfrm>
            <a:off x="5027500" y="2403039"/>
            <a:ext cx="362187" cy="3420000"/>
            <a:chOff x="5027500" y="2403039"/>
            <a:chExt cx="362187" cy="3420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>
              <a:off x="3665646" y="4113039"/>
              <a:ext cx="3420000" cy="0"/>
            </a:xfrm>
            <a:prstGeom prst="line">
              <a:avLst/>
            </a:prstGeom>
            <a:ln w="381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 стрелкой 5"/>
            <p:cNvCxnSpPr/>
            <p:nvPr/>
          </p:nvCxnSpPr>
          <p:spPr>
            <a:xfrm rot="10800000">
              <a:off x="5027500" y="3981661"/>
              <a:ext cx="360000" cy="1588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/>
            <p:nvPr/>
          </p:nvCxnSpPr>
          <p:spPr>
            <a:xfrm rot="10800000">
              <a:off x="5027500" y="3162232"/>
              <a:ext cx="360000" cy="1588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8"/>
            <p:cNvCxnSpPr/>
            <p:nvPr/>
          </p:nvCxnSpPr>
          <p:spPr>
            <a:xfrm rot="10800000">
              <a:off x="5029687" y="4808740"/>
              <a:ext cx="360000" cy="1588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 rot="10800000">
              <a:off x="5029687" y="5803420"/>
              <a:ext cx="360000" cy="1588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Группа 38"/>
          <p:cNvGrpSpPr/>
          <p:nvPr/>
        </p:nvGrpSpPr>
        <p:grpSpPr>
          <a:xfrm>
            <a:off x="6808184" y="2374694"/>
            <a:ext cx="360006" cy="3600000"/>
            <a:chOff x="6808184" y="2374694"/>
            <a:chExt cx="360006" cy="3600000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6200000" flipH="1">
              <a:off x="5009877" y="4174694"/>
              <a:ext cx="3600000" cy="0"/>
            </a:xfrm>
            <a:prstGeom prst="line">
              <a:avLst/>
            </a:prstGeom>
            <a:ln w="381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 rot="10800000" flipH="1">
              <a:off x="6808184" y="5953381"/>
              <a:ext cx="360000" cy="3554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 rot="10800000" flipH="1">
              <a:off x="6808184" y="3156192"/>
              <a:ext cx="360000" cy="3554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rot="10800000" flipH="1">
              <a:off x="6808190" y="4502016"/>
              <a:ext cx="360000" cy="3554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Скругленный прямоугольник 20"/>
          <p:cNvSpPr/>
          <p:nvPr/>
        </p:nvSpPr>
        <p:spPr>
          <a:xfrm>
            <a:off x="332935" y="2835324"/>
            <a:ext cx="4680000" cy="648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швидке отримання готівки</a:t>
            </a:r>
            <a:endParaRPr lang="uk-UA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32935" y="3662739"/>
            <a:ext cx="4680000" cy="648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приватність</a:t>
            </a:r>
            <a:endParaRPr lang="uk-UA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32935" y="4487082"/>
            <a:ext cx="4680000" cy="648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річ-заставу можна повернути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181485" y="2834616"/>
            <a:ext cx="4680000" cy="648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висока ставка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181485" y="4136028"/>
            <a:ext cx="4680000" cy="72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втрата речі-застави у разі неповернення боргу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 rot="10800000" flipV="1">
            <a:off x="4326515" y="1191093"/>
            <a:ext cx="324000" cy="468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0800000" flipH="1" flipV="1">
            <a:off x="7533666" y="1190105"/>
            <a:ext cx="324000" cy="468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кругленный прямоугольник 27"/>
          <p:cNvSpPr/>
          <p:nvPr/>
        </p:nvSpPr>
        <p:spPr>
          <a:xfrm>
            <a:off x="335122" y="5327223"/>
            <a:ext cx="4680000" cy="972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мінімальні ризики — жодних судів, колекторів, штрафів чи зіпсованої </a:t>
            </a:r>
            <a:b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кредитної історії 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138810" y="1678686"/>
            <a:ext cx="3600000" cy="714380"/>
          </a:xfrm>
          <a:prstGeom prst="roundRect">
            <a:avLst/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2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Переваги</a:t>
            </a:r>
            <a:endParaRPr lang="uk-UA" sz="2200" dirty="0">
              <a:solidFill>
                <a:schemeClr val="tx1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181491" y="5577642"/>
            <a:ext cx="4680000" cy="7200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сума грошей, яку дають у кредит, менша, </a:t>
            </a:r>
            <a:b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ніж вартість речі-застави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453190" y="1678686"/>
            <a:ext cx="3600000" cy="714380"/>
          </a:xfrm>
          <a:prstGeom prst="roundRect">
            <a:avLst/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2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Недоліки</a:t>
            </a:r>
            <a:endParaRPr lang="uk-UA" sz="22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93470" y="526474"/>
            <a:ext cx="5798127" cy="658090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Користування послугами ломбардів</a:t>
            </a:r>
          </a:p>
        </p:txBody>
      </p:sp>
      <p:pic>
        <p:nvPicPr>
          <p:cNvPr id="40" name="Рисунок 39" descr="ranok_red.png">
            <a:extLst>
              <a:ext uri="{FF2B5EF4-FFF2-40B4-BE49-F238E27FC236}">
                <a16:creationId xmlns:a16="http://schemas.microsoft.com/office/drawing/2014/main" id="{F87B34C3-093A-C1F8-27C8-878547DAA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0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8" grpId="0" animBg="1"/>
      <p:bldP spid="31" grpId="0" animBg="1"/>
      <p:bldP spid="32" grpId="0" animBg="1"/>
      <p:bldP spid="37" grpId="0" animBg="1"/>
      <p:bldP spid="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4583</TotalTime>
  <Words>429</Words>
  <Application>Microsoft Office PowerPoint</Application>
  <PresentationFormat>Широкоэкранный</PresentationFormat>
  <Paragraphs>48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Kseniia Chernova</dc:creator>
  <cp:lastModifiedBy>Fizmat</cp:lastModifiedBy>
  <cp:revision>516</cp:revision>
  <dcterms:created xsi:type="dcterms:W3CDTF">2024-10-18T07:15:42Z</dcterms:created>
  <dcterms:modified xsi:type="dcterms:W3CDTF">2025-09-21T10:18:44Z</dcterms:modified>
</cp:coreProperties>
</file>