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68" r:id="rId2"/>
    <p:sldId id="267" r:id="rId3"/>
    <p:sldId id="276" r:id="rId4"/>
    <p:sldId id="587" r:id="rId5"/>
    <p:sldId id="589" r:id="rId6"/>
    <p:sldId id="590" r:id="rId7"/>
    <p:sldId id="591" r:id="rId8"/>
    <p:sldId id="592" r:id="rId9"/>
    <p:sldId id="593" r:id="rId10"/>
    <p:sldId id="595" r:id="rId11"/>
    <p:sldId id="597" r:id="rId12"/>
    <p:sldId id="598" r:id="rId13"/>
    <p:sldId id="586" r:id="rId14"/>
    <p:sldId id="599" r:id="rId15"/>
    <p:sldId id="600" r:id="rId16"/>
    <p:sldId id="602" r:id="rId17"/>
    <p:sldId id="601" r:id="rId18"/>
    <p:sldId id="588" r:id="rId19"/>
    <p:sldId id="604" r:id="rId20"/>
    <p:sldId id="605" r:id="rId21"/>
    <p:sldId id="603" r:id="rId22"/>
    <p:sldId id="607" r:id="rId23"/>
    <p:sldId id="610" r:id="rId24"/>
    <p:sldId id="609" r:id="rId25"/>
    <p:sldId id="489" r:id="rId26"/>
    <p:sldId id="521" r:id="rId27"/>
    <p:sldId id="315" r:id="rId28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FFCC"/>
    <a:srgbClr val="FF9900"/>
    <a:srgbClr val="993300"/>
    <a:srgbClr val="CC3300"/>
    <a:srgbClr val="66FF66"/>
    <a:srgbClr val="008000"/>
    <a:srgbClr val="33CC33"/>
    <a:srgbClr val="CCFFC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Підприємництво в Україні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6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F917DF-3C46-9E07-1567-F312A5B70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178B319D-5B8C-3FF8-8B11-4876E6843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7BE9714B-CC7E-63E6-3E04-BBA9838DF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5320" y="2057347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1E1C73A2-1425-4C29-EEC8-2A00BCD6E3B8}"/>
              </a:ext>
            </a:extLst>
          </p:cNvPr>
          <p:cNvGrpSpPr/>
          <p:nvPr/>
        </p:nvGrpSpPr>
        <p:grpSpPr>
          <a:xfrm>
            <a:off x="2531007" y="3455648"/>
            <a:ext cx="8970030" cy="1214248"/>
            <a:chOff x="1856505" y="833749"/>
            <a:chExt cx="8970030" cy="1214248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006BBC4-BDB2-E2F0-AD83-26267C8E03F9}"/>
                </a:ext>
              </a:extLst>
            </p:cNvPr>
            <p:cNvSpPr/>
            <p:nvPr/>
          </p:nvSpPr>
          <p:spPr>
            <a:xfrm>
              <a:off x="2029708" y="1184853"/>
              <a:ext cx="8796827" cy="863144"/>
            </a:xfrm>
            <a:prstGeom prst="roundRect">
              <a:avLst>
                <a:gd name="adj" fmla="val 14222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Великий бізнес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бізнес, який має значний обсяг діяльності, велику кількість працівників і великий дохід.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608557B-8E61-88F8-5297-3B632AC4A1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743FCC34-81FA-42A3-8BC3-76F90158D554}"/>
              </a:ext>
            </a:extLst>
          </p:cNvPr>
          <p:cNvGrpSpPr/>
          <p:nvPr/>
        </p:nvGrpSpPr>
        <p:grpSpPr>
          <a:xfrm>
            <a:off x="2472014" y="1162493"/>
            <a:ext cx="8970030" cy="1655910"/>
            <a:chOff x="1856505" y="833749"/>
            <a:chExt cx="8970030" cy="1655910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228BF8C-E368-43B1-A3A7-0B9A01697C15}"/>
                </a:ext>
              </a:extLst>
            </p:cNvPr>
            <p:cNvSpPr/>
            <p:nvPr/>
          </p:nvSpPr>
          <p:spPr>
            <a:xfrm>
              <a:off x="2029708" y="1184853"/>
              <a:ext cx="8796827" cy="1304806"/>
            </a:xfrm>
            <a:prstGeom prst="roundRect">
              <a:avLst>
                <a:gd name="adj" fmla="val 14222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Середній бізнес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підприємства, які за розміром (чисельністю персоналу, обсягом доходу або активів) мають проміжне положення між малим і великим бізнесом.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85440DAC-2C04-4501-A91B-0960070274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4052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721540-616E-3BFA-E638-ED7C69C0D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3854880C-7832-F70D-5CE1-B03752665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E067661-D7D9-FE56-F5F8-DF811763A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AA2F67F8-C917-B735-686A-7BC67AE748A7}"/>
              </a:ext>
            </a:extLst>
          </p:cNvPr>
          <p:cNvGrpSpPr/>
          <p:nvPr/>
        </p:nvGrpSpPr>
        <p:grpSpPr>
          <a:xfrm>
            <a:off x="2135415" y="2312437"/>
            <a:ext cx="9500325" cy="847095"/>
            <a:chOff x="1282675" y="789772"/>
            <a:chExt cx="9500325" cy="847095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0433D883-354E-2214-D64F-C2C2773005B1}"/>
                </a:ext>
              </a:extLst>
            </p:cNvPr>
            <p:cNvSpPr/>
            <p:nvPr/>
          </p:nvSpPr>
          <p:spPr>
            <a:xfrm>
              <a:off x="1461653" y="1148413"/>
              <a:ext cx="9321347" cy="488454"/>
            </a:xfrm>
            <a:prstGeom prst="roundRect">
              <a:avLst>
                <a:gd name="adj" fmla="val 188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треба державі займатися бізнесом?</a:t>
              </a:r>
              <a:endPara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C62C92B-BD3E-B76E-6E22-568F82A00E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8718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8B2062-CFC5-227E-9DD7-FDF0E6B67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0659D297-F655-C195-3F0A-A8CDABA25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9F2FC8-472B-A9E8-472D-448DE47D1585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Організаційні форми підприємництва</a:t>
            </a:r>
          </a:p>
        </p:txBody>
      </p:sp>
    </p:spTree>
    <p:extLst>
      <p:ext uri="{BB962C8B-B14F-4D97-AF65-F5344CB8AC3E}">
        <p14:creationId xmlns:p14="http://schemas.microsoft.com/office/powerpoint/2010/main" val="340291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4">
            <a:extLst>
              <a:ext uri="{FF2B5EF4-FFF2-40B4-BE49-F238E27FC236}">
                <a16:creationId xmlns:a16="http://schemas.microsoft.com/office/drawing/2014/main" id="{CBB28E1B-C24E-09D3-D225-DCC0157434EB}"/>
              </a:ext>
            </a:extLst>
          </p:cNvPr>
          <p:cNvSpPr/>
          <p:nvPr/>
        </p:nvSpPr>
        <p:spPr>
          <a:xfrm>
            <a:off x="2561009" y="872468"/>
            <a:ext cx="70569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Найбільш поширені форми організації</a:t>
            </a:r>
          </a:p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підприємництва в Україні:</a:t>
            </a:r>
          </a:p>
        </p:txBody>
      </p:sp>
      <p:grpSp>
        <p:nvGrpSpPr>
          <p:cNvPr id="9" name="Группа 27">
            <a:extLst>
              <a:ext uri="{FF2B5EF4-FFF2-40B4-BE49-F238E27FC236}">
                <a16:creationId xmlns:a16="http://schemas.microsoft.com/office/drawing/2014/main" id="{10DE018C-8F01-8831-AD65-539EB967E143}"/>
              </a:ext>
            </a:extLst>
          </p:cNvPr>
          <p:cNvGrpSpPr/>
          <p:nvPr/>
        </p:nvGrpSpPr>
        <p:grpSpPr>
          <a:xfrm>
            <a:off x="2395394" y="2212567"/>
            <a:ext cx="7848061" cy="3473425"/>
            <a:chOff x="560192" y="1094377"/>
            <a:chExt cx="7848061" cy="3473425"/>
          </a:xfrm>
        </p:grpSpPr>
        <p:sp>
          <p:nvSpPr>
            <p:cNvPr id="10" name="Прямоугольник 4">
              <a:extLst>
                <a:ext uri="{FF2B5EF4-FFF2-40B4-BE49-F238E27FC236}">
                  <a16:creationId xmlns:a16="http://schemas.microsoft.com/office/drawing/2014/main" id="{0D40F649-788D-D7CE-8D3D-9222BC30BFE7}"/>
                </a:ext>
              </a:extLst>
            </p:cNvPr>
            <p:cNvSpPr/>
            <p:nvPr/>
          </p:nvSpPr>
          <p:spPr>
            <a:xfrm>
              <a:off x="933969" y="1094377"/>
              <a:ext cx="580877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Фізична особа — підприємець (ФОП);</a:t>
              </a:r>
            </a:p>
          </p:txBody>
        </p:sp>
        <p:sp>
          <p:nvSpPr>
            <p:cNvPr id="11" name="Прямоугольник 5">
              <a:extLst>
                <a:ext uri="{FF2B5EF4-FFF2-40B4-BE49-F238E27FC236}">
                  <a16:creationId xmlns:a16="http://schemas.microsoft.com/office/drawing/2014/main" id="{B71F04A3-9669-1505-0A36-A4898178BA7F}"/>
                </a:ext>
              </a:extLst>
            </p:cNvPr>
            <p:cNvSpPr/>
            <p:nvPr/>
          </p:nvSpPr>
          <p:spPr>
            <a:xfrm>
              <a:off x="931821" y="1694735"/>
              <a:ext cx="74764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товариство з обмеженою відповідальністю (ТОВ);</a:t>
              </a:r>
            </a:p>
          </p:txBody>
        </p:sp>
        <p:sp>
          <p:nvSpPr>
            <p:cNvPr id="12" name="Прямоугольник 6">
              <a:extLst>
                <a:ext uri="{FF2B5EF4-FFF2-40B4-BE49-F238E27FC236}">
                  <a16:creationId xmlns:a16="http://schemas.microsoft.com/office/drawing/2014/main" id="{6C52259C-AB03-C352-F205-6BB7213A51CB}"/>
                </a:ext>
              </a:extLst>
            </p:cNvPr>
            <p:cNvSpPr/>
            <p:nvPr/>
          </p:nvSpPr>
          <p:spPr>
            <a:xfrm>
              <a:off x="931825" y="2297610"/>
              <a:ext cx="46461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акціонерне товариство (АТ);</a:t>
              </a:r>
            </a:p>
          </p:txBody>
        </p:sp>
        <p:sp>
          <p:nvSpPr>
            <p:cNvPr id="13" name="Прямоугольник 7">
              <a:extLst>
                <a:ext uri="{FF2B5EF4-FFF2-40B4-BE49-F238E27FC236}">
                  <a16:creationId xmlns:a16="http://schemas.microsoft.com/office/drawing/2014/main" id="{56953603-699A-0CC9-4745-7F94EFECAB9B}"/>
                </a:ext>
              </a:extLst>
            </p:cNvPr>
            <p:cNvSpPr/>
            <p:nvPr/>
          </p:nvSpPr>
          <p:spPr>
            <a:xfrm>
              <a:off x="931823" y="2903541"/>
              <a:ext cx="46461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приватне підприємство (ПП);</a:t>
              </a:r>
            </a:p>
          </p:txBody>
        </p:sp>
        <p:sp>
          <p:nvSpPr>
            <p:cNvPr id="14" name="Прямоугольник 11">
              <a:extLst>
                <a:ext uri="{FF2B5EF4-FFF2-40B4-BE49-F238E27FC236}">
                  <a16:creationId xmlns:a16="http://schemas.microsoft.com/office/drawing/2014/main" id="{D07840F0-9879-EC3F-93CF-371AB1C84A27}"/>
                </a:ext>
              </a:extLst>
            </p:cNvPr>
            <p:cNvSpPr/>
            <p:nvPr/>
          </p:nvSpPr>
          <p:spPr>
            <a:xfrm>
              <a:off x="933996" y="3504798"/>
              <a:ext cx="464397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державне підприємство (ДП);</a:t>
              </a:r>
            </a:p>
          </p:txBody>
        </p:sp>
        <p:sp>
          <p:nvSpPr>
            <p:cNvPr id="15" name="Прямоугольник 12">
              <a:extLst>
                <a:ext uri="{FF2B5EF4-FFF2-40B4-BE49-F238E27FC236}">
                  <a16:creationId xmlns:a16="http://schemas.microsoft.com/office/drawing/2014/main" id="{DF63B496-FF30-3C87-A218-43BD3A9B5B2A}"/>
                </a:ext>
              </a:extLst>
            </p:cNvPr>
            <p:cNvSpPr/>
            <p:nvPr/>
          </p:nvSpPr>
          <p:spPr>
            <a:xfrm>
              <a:off x="933995" y="4106137"/>
              <a:ext cx="47963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комунальне підприємство (КП).</a:t>
              </a:r>
            </a:p>
          </p:txBody>
        </p:sp>
        <p:pic>
          <p:nvPicPr>
            <p:cNvPr id="16" name="Рисунок 15" descr="да.png">
              <a:extLst>
                <a:ext uri="{FF2B5EF4-FFF2-40B4-BE49-F238E27FC236}">
                  <a16:creationId xmlns:a16="http://schemas.microsoft.com/office/drawing/2014/main" id="{B9F2FA13-7FCE-4C72-EDE3-9DA4967D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536" y="1182852"/>
              <a:ext cx="360000" cy="360000"/>
            </a:xfrm>
            <a:prstGeom prst="rect">
              <a:avLst/>
            </a:prstGeom>
          </p:spPr>
        </p:pic>
        <p:pic>
          <p:nvPicPr>
            <p:cNvPr id="17" name="Рисунок 16" descr="да.png">
              <a:extLst>
                <a:ext uri="{FF2B5EF4-FFF2-40B4-BE49-F238E27FC236}">
                  <a16:creationId xmlns:a16="http://schemas.microsoft.com/office/drawing/2014/main" id="{418540FD-DD64-4E24-BB01-BAA92C194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1781340"/>
              <a:ext cx="360000" cy="360000"/>
            </a:xfrm>
            <a:prstGeom prst="rect">
              <a:avLst/>
            </a:prstGeom>
          </p:spPr>
        </p:pic>
        <p:pic>
          <p:nvPicPr>
            <p:cNvPr id="18" name="Рисунок 17" descr="да.png">
              <a:extLst>
                <a:ext uri="{FF2B5EF4-FFF2-40B4-BE49-F238E27FC236}">
                  <a16:creationId xmlns:a16="http://schemas.microsoft.com/office/drawing/2014/main" id="{0995DE01-B8E2-2565-BDBB-69ABB6DBD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2377641"/>
              <a:ext cx="360000" cy="360000"/>
            </a:xfrm>
            <a:prstGeom prst="rect">
              <a:avLst/>
            </a:prstGeom>
          </p:spPr>
        </p:pic>
        <p:pic>
          <p:nvPicPr>
            <p:cNvPr id="19" name="Рисунок 18" descr="да.png">
              <a:extLst>
                <a:ext uri="{FF2B5EF4-FFF2-40B4-BE49-F238E27FC236}">
                  <a16:creationId xmlns:a16="http://schemas.microsoft.com/office/drawing/2014/main" id="{4C71F0D4-3AB1-DE72-4BB5-E590FB71F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2987004"/>
              <a:ext cx="360000" cy="360000"/>
            </a:xfrm>
            <a:prstGeom prst="rect">
              <a:avLst/>
            </a:prstGeom>
          </p:spPr>
        </p:pic>
        <p:pic>
          <p:nvPicPr>
            <p:cNvPr id="20" name="Рисунок 19" descr="да.png">
              <a:extLst>
                <a:ext uri="{FF2B5EF4-FFF2-40B4-BE49-F238E27FC236}">
                  <a16:creationId xmlns:a16="http://schemas.microsoft.com/office/drawing/2014/main" id="{CC76FEB7-0B27-B123-7FA9-9BCD60D9E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3589836"/>
              <a:ext cx="360000" cy="360000"/>
            </a:xfrm>
            <a:prstGeom prst="rect">
              <a:avLst/>
            </a:prstGeom>
          </p:spPr>
        </p:pic>
        <p:pic>
          <p:nvPicPr>
            <p:cNvPr id="21" name="Рисунок 20" descr="да.png">
              <a:extLst>
                <a:ext uri="{FF2B5EF4-FFF2-40B4-BE49-F238E27FC236}">
                  <a16:creationId xmlns:a16="http://schemas.microsoft.com/office/drawing/2014/main" id="{088826DF-B8D2-CE2F-1FF6-97BCDB308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4186137"/>
              <a:ext cx="360000" cy="360000"/>
            </a:xfrm>
            <a:prstGeom prst="rect">
              <a:avLst/>
            </a:prstGeom>
          </p:spPr>
        </p:pic>
      </p:grpSp>
      <p:pic>
        <p:nvPicPr>
          <p:cNvPr id="22" name="Рисунок 21" descr="ranok_red.png">
            <a:extLst>
              <a:ext uri="{FF2B5EF4-FFF2-40B4-BE49-F238E27FC236}">
                <a16:creationId xmlns:a16="http://schemas.microsoft.com/office/drawing/2014/main" id="{FBE73A83-EF01-C141-9E2F-183F2C46D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8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C23C7-064F-8D1B-BB26-FDDBCD651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3504DB9-CD6C-E42E-0979-A77BC56BE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F5022045-6C44-CC40-6EB0-F53657C3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DB754798-AB2A-C7A2-AD4D-14622166376F}"/>
              </a:ext>
            </a:extLst>
          </p:cNvPr>
          <p:cNvGrpSpPr/>
          <p:nvPr/>
        </p:nvGrpSpPr>
        <p:grpSpPr>
          <a:xfrm>
            <a:off x="2452350" y="1876383"/>
            <a:ext cx="8970030" cy="2458867"/>
            <a:chOff x="1856505" y="833749"/>
            <a:chExt cx="8970030" cy="245886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6E589EA9-4957-024C-91C2-C630A6236BD8}"/>
                </a:ext>
              </a:extLst>
            </p:cNvPr>
            <p:cNvSpPr/>
            <p:nvPr/>
          </p:nvSpPr>
          <p:spPr>
            <a:xfrm>
              <a:off x="2029708" y="1184853"/>
              <a:ext cx="8796827" cy="2107763"/>
            </a:xfrm>
            <a:prstGeom prst="roundRect">
              <a:avLst>
                <a:gd name="adj" fmla="val 854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Фізична особа — підприємець (ФОП)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фізична особа, яка зареєстрована у встановленому законом порядку та здійснює господарську діяльність від свого імені, без створення юридичної особи, з метою отримання прибутку.</a:t>
              </a:r>
              <a:endPara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906EA8A8-EB2E-BC83-7891-42E8A5820D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722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D7343-7785-08C0-4776-8FB2185C1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890A6495-B4CD-83C0-2847-1E66BF79A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1AE02198-338F-919A-BDC4-C0F9472EF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DC639909-5650-02B1-BC5A-039B3E08B7D1}"/>
              </a:ext>
            </a:extLst>
          </p:cNvPr>
          <p:cNvGrpSpPr/>
          <p:nvPr/>
        </p:nvGrpSpPr>
        <p:grpSpPr>
          <a:xfrm>
            <a:off x="2452350" y="1680435"/>
            <a:ext cx="8970030" cy="3158241"/>
            <a:chOff x="1856505" y="833749"/>
            <a:chExt cx="8970030" cy="3158241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DACF792E-B2A4-19A1-089B-68FE509363F8}"/>
                </a:ext>
              </a:extLst>
            </p:cNvPr>
            <p:cNvSpPr/>
            <p:nvPr/>
          </p:nvSpPr>
          <p:spPr>
            <a:xfrm>
              <a:off x="2029708" y="1184853"/>
              <a:ext cx="8796827" cy="2807137"/>
            </a:xfrm>
            <a:prstGeom prst="roundRect">
              <a:avLst>
                <a:gd name="adj" fmla="val 854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Приватне підприємство (ПП)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юридична особа, заснована однією або кількома фізичними чи юридичними особами, яка здійснює підприємницьку діяльність на підставі власного статуту, не має обмежень за розміром статутного капіталу, може працювати в будь-якій дозволеній сфері бізнесу та відповідає за своїми зобов’язаннями  виключно  майном  підприємства.</a:t>
              </a:r>
              <a:endPara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66032CE7-4C89-52C5-2B62-9EA3EED195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46653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54F4A-18B5-328D-255D-049D7DD34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id="{DF2B4585-28E2-53E3-C337-603F0196A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" name="Прямоугольник 14">
            <a:extLst>
              <a:ext uri="{FF2B5EF4-FFF2-40B4-BE49-F238E27FC236}">
                <a16:creationId xmlns:a16="http://schemas.microsoft.com/office/drawing/2014/main" id="{3DD35749-44F6-C503-4436-E7A9272BF8E5}"/>
              </a:ext>
            </a:extLst>
          </p:cNvPr>
          <p:cNvSpPr/>
          <p:nvPr/>
        </p:nvSpPr>
        <p:spPr>
          <a:xfrm>
            <a:off x="1350949" y="1068416"/>
            <a:ext cx="9483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Порівняльна таблиця відмінностей між ФОП і ПП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38CC0A4-6F59-BB4B-4EEA-64BF7510F43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293909" y="1939705"/>
            <a:ext cx="11591832" cy="3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0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D3E76E-226D-340B-5069-C1D210040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B759D336-F790-3519-506A-090F1854C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7B05693A-11C6-7A25-B4FE-89BEAA126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28843" y="2309937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55788ED2-1C89-19A1-A9FB-617E3015F7DE}"/>
              </a:ext>
            </a:extLst>
          </p:cNvPr>
          <p:cNvGrpSpPr/>
          <p:nvPr/>
        </p:nvGrpSpPr>
        <p:grpSpPr>
          <a:xfrm>
            <a:off x="2289060" y="2377112"/>
            <a:ext cx="9293336" cy="1609476"/>
            <a:chOff x="1856505" y="833749"/>
            <a:chExt cx="9293336" cy="160947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7654C090-B2B5-B04E-369B-3D9854885B6D}"/>
                </a:ext>
              </a:extLst>
            </p:cNvPr>
            <p:cNvSpPr/>
            <p:nvPr/>
          </p:nvSpPr>
          <p:spPr>
            <a:xfrm>
              <a:off x="2029708" y="1184853"/>
              <a:ext cx="9120133" cy="1258372"/>
            </a:xfrm>
            <a:prstGeom prst="roundRect">
              <a:avLst>
                <a:gd name="adj" fmla="val 854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Товариство з обмеженою відповідальністю (ТОВ)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господарське товариство, статутний капітал якого поділено на частки, розмір яких визначається статутом товариства.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E7AEE4F-2161-499E-E3BA-AE2D6F3CF7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0483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5204B-5E1B-4D12-E2C1-0527DF87F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BA7CC1-E8C1-56DB-15A4-1515C327F47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0000"/>
          </a:blip>
          <a:stretch>
            <a:fillRect/>
          </a:stretch>
        </p:blipFill>
        <p:spPr>
          <a:xfrm>
            <a:off x="2667001" y="928668"/>
            <a:ext cx="6867423" cy="5635409"/>
          </a:xfrm>
          <a:prstGeom prst="rect">
            <a:avLst/>
          </a:prstGeom>
        </p:spPr>
      </p:pic>
      <p:pic>
        <p:nvPicPr>
          <p:cNvPr id="4" name="Рисунок 3" descr="ranok_red.png">
            <a:extLst>
              <a:ext uri="{FF2B5EF4-FFF2-40B4-BE49-F238E27FC236}">
                <a16:creationId xmlns:a16="http://schemas.microsoft.com/office/drawing/2014/main" id="{F0955E82-89A2-19B9-31B0-3888DA751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5" name="Прямоугольник 14">
            <a:extLst>
              <a:ext uri="{FF2B5EF4-FFF2-40B4-BE49-F238E27FC236}">
                <a16:creationId xmlns:a16="http://schemas.microsoft.com/office/drawing/2014/main" id="{1CC940A6-8A73-2DAD-0A7B-AE18A6176B9C}"/>
              </a:ext>
            </a:extLst>
          </p:cNvPr>
          <p:cNvSpPr/>
          <p:nvPr/>
        </p:nvSpPr>
        <p:spPr>
          <a:xfrm>
            <a:off x="3203483" y="415268"/>
            <a:ext cx="5799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Найбільші компанії України</a:t>
            </a:r>
          </a:p>
        </p:txBody>
      </p:sp>
    </p:spTree>
    <p:extLst>
      <p:ext uri="{BB962C8B-B14F-4D97-AF65-F5344CB8AC3E}">
        <p14:creationId xmlns:p14="http://schemas.microsoft.com/office/powerpoint/2010/main" val="84063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D805A-D31C-8185-F453-D0115CEF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92C68F85-B96D-09D8-93AF-CE61FE4BE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93410E9E-9F06-4676-CA35-BD445709E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68335" y="1215471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266FFB5F-8E53-5D35-214D-5A6057FBEB1F}"/>
              </a:ext>
            </a:extLst>
          </p:cNvPr>
          <p:cNvGrpSpPr/>
          <p:nvPr/>
        </p:nvGrpSpPr>
        <p:grpSpPr>
          <a:xfrm>
            <a:off x="2528552" y="868988"/>
            <a:ext cx="8803484" cy="2383858"/>
            <a:chOff x="1856505" y="833749"/>
            <a:chExt cx="8803484" cy="2383858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1DB0A4CD-C54B-E19E-1398-655D088A3EAD}"/>
                </a:ext>
              </a:extLst>
            </p:cNvPr>
            <p:cNvSpPr/>
            <p:nvPr/>
          </p:nvSpPr>
          <p:spPr>
            <a:xfrm>
              <a:off x="2029709" y="1184853"/>
              <a:ext cx="8630280" cy="2032754"/>
            </a:xfrm>
            <a:prstGeom prst="roundRect">
              <a:avLst>
                <a:gd name="adj" fmla="val 854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Акціонерне товариство (АТ)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господарське товариство, статутний капітал якого поділено на певну кількість акцій однакової номінальної вартості, що підтверджують корпоративні права акціонерів (учасників товариства).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4B45286-59E7-9789-16BA-CFB77B2E57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2819404" y="3461445"/>
            <a:ext cx="7417276" cy="272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539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46" y="1936390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53076" y="1354033"/>
            <a:ext cx="80948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anose="020B0604020202020204" pitchFamily="34" charset="0"/>
                <a:cs typeface="Arial" pitchFamily="34" charset="0"/>
              </a:rPr>
              <a:t>Ми вже опанували фінансову грамотність: набули необхідних знань та досвіду для ефективного управління особистими фінансами, досягнення фінансової стабільності та реалізації своїх життєвих цілей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А тепер надійшов час поговорити про підприємництво. 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90568" y="3906745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підприємництво?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490574" y="4720789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Хто є суб’єктами підприємництва?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92761" y="5532820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види підприємництва вам відомі?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806CDD-BB7A-8314-B5D2-4623F0F4C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21F0D643-CEB2-D40B-439E-BB31D7024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10094BD9-68F0-CE81-D3D6-89904DE63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68335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F28C3BC3-9117-9AA8-2576-EC99852C2DDE}"/>
              </a:ext>
            </a:extLst>
          </p:cNvPr>
          <p:cNvGrpSpPr/>
          <p:nvPr/>
        </p:nvGrpSpPr>
        <p:grpSpPr>
          <a:xfrm>
            <a:off x="2656372" y="1045201"/>
            <a:ext cx="8803484" cy="1996667"/>
            <a:chOff x="1856505" y="833749"/>
            <a:chExt cx="8803484" cy="199666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056A6DC9-1ACC-5C2B-FA68-CA1D7797063E}"/>
                </a:ext>
              </a:extLst>
            </p:cNvPr>
            <p:cNvSpPr/>
            <p:nvPr/>
          </p:nvSpPr>
          <p:spPr>
            <a:xfrm>
              <a:off x="2029709" y="1184853"/>
              <a:ext cx="8630280" cy="1645563"/>
            </a:xfrm>
            <a:prstGeom prst="roundRect">
              <a:avLst>
                <a:gd name="adj" fmla="val 854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Акція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цінний папір, що підтверджує право акціонера на частку в статутному капіталі акціонерного товариства, на участь в управлінні товариством та на отримання  частини  прибутку  у  вигляді  дивідендів.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28A57CB-8F7D-EEFE-8A03-B15F7D36D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248CD1A9-2120-4DA5-A9ED-D572E21133AC}"/>
              </a:ext>
            </a:extLst>
          </p:cNvPr>
          <p:cNvGrpSpPr/>
          <p:nvPr/>
        </p:nvGrpSpPr>
        <p:grpSpPr>
          <a:xfrm>
            <a:off x="2607210" y="3607913"/>
            <a:ext cx="8803484" cy="1222284"/>
            <a:chOff x="1856505" y="833749"/>
            <a:chExt cx="8803484" cy="1222284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739AAD05-7149-4767-A5AB-BEA91BAF6C5A}"/>
                </a:ext>
              </a:extLst>
            </p:cNvPr>
            <p:cNvSpPr/>
            <p:nvPr/>
          </p:nvSpPr>
          <p:spPr>
            <a:xfrm>
              <a:off x="2029709" y="1184853"/>
              <a:ext cx="8630280" cy="871180"/>
            </a:xfrm>
            <a:prstGeom prst="roundRect">
              <a:avLst>
                <a:gd name="adj" fmla="val 854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noProof="0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Дивіденди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частина прибутку компанії, яку вона виплачує своїм акціонерам (власникам акцій).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ABB866EB-D8BE-49D9-BB2A-215CB98956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6253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25"/>
          <p:cNvGrpSpPr/>
          <p:nvPr/>
        </p:nvGrpSpPr>
        <p:grpSpPr>
          <a:xfrm>
            <a:off x="3035415" y="2152998"/>
            <a:ext cx="6116400" cy="936234"/>
            <a:chOff x="3035415" y="1368138"/>
            <a:chExt cx="6116400" cy="936234"/>
          </a:xfrm>
        </p:grpSpPr>
        <p:cxnSp>
          <p:nvCxnSpPr>
            <p:cNvPr id="6" name="AutoShape 3"/>
            <p:cNvCxnSpPr>
              <a:cxnSpLocks noChangeShapeType="1"/>
            </p:cNvCxnSpPr>
            <p:nvPr/>
          </p:nvCxnSpPr>
          <p:spPr bwMode="auto">
            <a:xfrm rot="5400000">
              <a:off x="2798782" y="2034372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7" name="AutoShape 3"/>
            <p:cNvCxnSpPr>
              <a:cxnSpLocks noChangeShapeType="1"/>
            </p:cNvCxnSpPr>
            <p:nvPr/>
          </p:nvCxnSpPr>
          <p:spPr bwMode="auto">
            <a:xfrm rot="16200000" flipH="1">
              <a:off x="8852458" y="2033781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AutoShape 3"/>
            <p:cNvCxnSpPr>
              <a:cxnSpLocks noChangeShapeType="1"/>
            </p:cNvCxnSpPr>
            <p:nvPr/>
          </p:nvCxnSpPr>
          <p:spPr bwMode="auto">
            <a:xfrm rot="5400000">
              <a:off x="5872924" y="1584138"/>
              <a:ext cx="432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none" w="med" len="med"/>
            </a:ln>
          </p:spPr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3035415" y="1799586"/>
              <a:ext cx="6116400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AutoShape 14"/>
          <p:cNvSpPr>
            <a:spLocks noChangeArrowheads="1"/>
          </p:cNvSpPr>
          <p:nvPr/>
        </p:nvSpPr>
        <p:spPr bwMode="auto">
          <a:xfrm>
            <a:off x="728055" y="3100945"/>
            <a:ext cx="4680000" cy="1080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Публічне акціонерне товариство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(ПАТ)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6779715" y="3100946"/>
            <a:ext cx="4680000" cy="1080000"/>
          </a:xfrm>
          <a:prstGeom prst="roundRect">
            <a:avLst>
              <a:gd name="adj" fmla="val 7259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Приватне акціонерне товариство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(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ПрАТ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)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729291" y="4259191"/>
            <a:ext cx="4680000" cy="900000"/>
          </a:xfrm>
          <a:prstGeom prst="roundRect">
            <a:avLst>
              <a:gd name="adj" fmla="val 8468"/>
            </a:avLst>
          </a:prstGeom>
          <a:solidFill>
            <a:srgbClr val="CCECFF"/>
          </a:solidFill>
          <a:ln w="2857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sz="2000" dirty="0">
                <a:latin typeface="Arial" pitchFamily="34" charset="0"/>
                <a:cs typeface="Arial" pitchFamily="34" charset="0"/>
              </a:rPr>
              <a:t>акції можуть вільно продаватися</a:t>
            </a:r>
          </a:p>
          <a:p>
            <a:pPr algn="ctr"/>
            <a:r>
              <a:rPr lang="uk-UA" sz="2000" dirty="0">
                <a:latin typeface="Arial" pitchFamily="34" charset="0"/>
                <a:cs typeface="Arial" pitchFamily="34" charset="0"/>
              </a:rPr>
              <a:t>на біржі</a:t>
            </a:r>
            <a:endParaRPr kumimoji="0" lang="uk-UA" sz="200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3457961" y="1267148"/>
            <a:ext cx="5256000" cy="90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5715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Типи акціонерних товариств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Україні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6779571" y="4259191"/>
            <a:ext cx="4680000" cy="900000"/>
          </a:xfrm>
          <a:prstGeom prst="roundRect">
            <a:avLst>
              <a:gd name="adj" fmla="val 7622"/>
            </a:avLst>
          </a:prstGeom>
          <a:solidFill>
            <a:srgbClr val="CCECFF"/>
          </a:solidFill>
          <a:ln w="2857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sz="2000" dirty="0">
                <a:latin typeface="Arial" pitchFamily="34" charset="0"/>
                <a:cs typeface="Arial" pitchFamily="34" charset="0"/>
              </a:rPr>
              <a:t>акції розповсюджуються всередині обмеженого кола осіб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ranok_red.png">
            <a:extLst>
              <a:ext uri="{FF2B5EF4-FFF2-40B4-BE49-F238E27FC236}">
                <a16:creationId xmlns:a16="http://schemas.microsoft.com/office/drawing/2014/main" id="{1C48E555-24DA-E246-3B44-D38A54CB5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7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lum contrast="10000"/>
          </a:blip>
          <a:srcRect b="35924"/>
          <a:stretch/>
        </p:blipFill>
        <p:spPr bwMode="auto">
          <a:xfrm>
            <a:off x="1825091" y="936137"/>
            <a:ext cx="8347922" cy="55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14">
            <a:extLst>
              <a:ext uri="{FF2B5EF4-FFF2-40B4-BE49-F238E27FC236}">
                <a16:creationId xmlns:a16="http://schemas.microsoft.com/office/drawing/2014/main" id="{1CC940A6-8A73-2DAD-0A7B-AE18A6176B9C}"/>
              </a:ext>
            </a:extLst>
          </p:cNvPr>
          <p:cNvSpPr/>
          <p:nvPr/>
        </p:nvSpPr>
        <p:spPr>
          <a:xfrm>
            <a:off x="1804229" y="415268"/>
            <a:ext cx="8579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itchFamily="34" charset="0"/>
                <a:cs typeface="Arial" pitchFamily="34" charset="0"/>
              </a:rPr>
              <a:t>В Україні ще бувають такі форми організації підприємництва</a:t>
            </a:r>
          </a:p>
        </p:txBody>
      </p:sp>
      <p:pic>
        <p:nvPicPr>
          <p:cNvPr id="6" name="Рисунок 5" descr="ranok_red.png">
            <a:extLst>
              <a:ext uri="{FF2B5EF4-FFF2-40B4-BE49-F238E27FC236}">
                <a16:creationId xmlns:a16="http://schemas.microsoft.com/office/drawing/2014/main" id="{1C48E555-24DA-E246-3B44-D38A54CB5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7" name="Рисунок 6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426996" y="2720192"/>
            <a:ext cx="1558615" cy="2142751"/>
          </a:xfrm>
          <a:prstGeom prst="rect">
            <a:avLst/>
          </a:prstGeom>
        </p:spPr>
      </p:pic>
      <p:pic>
        <p:nvPicPr>
          <p:cNvPr id="8" name="Рисунок 7" descr="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56" y="2716018"/>
            <a:ext cx="1347831" cy="226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7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lum contrast="10000"/>
          </a:blip>
          <a:srcRect t="63718"/>
          <a:stretch/>
        </p:blipFill>
        <p:spPr bwMode="auto">
          <a:xfrm>
            <a:off x="1846113" y="2469930"/>
            <a:ext cx="8347922" cy="3165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14">
            <a:extLst>
              <a:ext uri="{FF2B5EF4-FFF2-40B4-BE49-F238E27FC236}">
                <a16:creationId xmlns:a16="http://schemas.microsoft.com/office/drawing/2014/main" id="{1CC940A6-8A73-2DAD-0A7B-AE18A6176B9C}"/>
              </a:ext>
            </a:extLst>
          </p:cNvPr>
          <p:cNvSpPr/>
          <p:nvPr/>
        </p:nvSpPr>
        <p:spPr>
          <a:xfrm>
            <a:off x="1804229" y="415268"/>
            <a:ext cx="8579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itchFamily="34" charset="0"/>
                <a:cs typeface="Arial" pitchFamily="34" charset="0"/>
              </a:rPr>
              <a:t>В Україні ще бувають такі форми організації підприємництва</a:t>
            </a:r>
          </a:p>
        </p:txBody>
      </p:sp>
      <p:pic>
        <p:nvPicPr>
          <p:cNvPr id="6" name="Рисунок 5" descr="ranok_red.png">
            <a:extLst>
              <a:ext uri="{FF2B5EF4-FFF2-40B4-BE49-F238E27FC236}">
                <a16:creationId xmlns:a16="http://schemas.microsoft.com/office/drawing/2014/main" id="{1C48E555-24DA-E246-3B44-D38A54CB5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A5147825-2FBC-46F7-B6AA-A6C946B921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contrast="10000"/>
          </a:blip>
          <a:srcRect b="91335"/>
          <a:stretch/>
        </p:blipFill>
        <p:spPr bwMode="auto">
          <a:xfrm>
            <a:off x="1846112" y="1766454"/>
            <a:ext cx="8347922" cy="75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11.png">
            <a:extLst>
              <a:ext uri="{FF2B5EF4-FFF2-40B4-BE49-F238E27FC236}">
                <a16:creationId xmlns:a16="http://schemas.microsoft.com/office/drawing/2014/main" id="{D1BB9BD1-D1CE-42D7-82B2-2AE6A0510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426996" y="2720192"/>
            <a:ext cx="1558615" cy="2142751"/>
          </a:xfrm>
          <a:prstGeom prst="rect">
            <a:avLst/>
          </a:prstGeom>
        </p:spPr>
      </p:pic>
      <p:pic>
        <p:nvPicPr>
          <p:cNvPr id="11" name="Рисунок 10" descr="03.png">
            <a:extLst>
              <a:ext uri="{FF2B5EF4-FFF2-40B4-BE49-F238E27FC236}">
                <a16:creationId xmlns:a16="http://schemas.microsoft.com/office/drawing/2014/main" id="{C372CD63-53DE-47CE-BC62-CF072BA6B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56" y="2716018"/>
            <a:ext cx="1347831" cy="226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6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628621"/>
            <a:chOff x="1282675" y="789772"/>
            <a:chExt cx="9500325" cy="1628621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1269980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потрібна Україні така кількість різних форм організації підприємництва? Може, є сенс залишити одну?  Яку  ви  обрали  б?  Чому?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374325" y="465377"/>
            <a:ext cx="7478826" cy="1044000"/>
            <a:chOff x="158395" y="550079"/>
            <a:chExt cx="747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бійтеся провалів, бо це частина шляху: багато успішних нині проєктів мали невдалі старти.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377061" y="1683737"/>
            <a:ext cx="7472716" cy="1044000"/>
            <a:chOff x="164505" y="1356075"/>
            <a:chExt cx="747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Ретельно обирайте організаційну форму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підприєм-ництва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під свої цілі, оскільки правильний вибір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доз-воляє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оптимізувати витрати й зменшити ризики.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2411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378247" y="2901955"/>
            <a:ext cx="7471530" cy="1044000"/>
            <a:chOff x="165691" y="1914057"/>
            <a:chExt cx="747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Багато бізнесменів-початківців думають, що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ФОП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— це завжди оптимальний варіант для початку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підпри-ємництва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але насправді він має свої обмеження.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81478" y="4120246"/>
            <a:ext cx="7468443" cy="1044000"/>
            <a:chOff x="168778" y="2599857"/>
            <a:chExt cx="746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Перед реєстрацією визначте, яка система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оподат-кування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вам підходить: спрощена чи загальна, — це впливає на ефективність вашого бізнесу.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4623" y="5348015"/>
            <a:ext cx="7478600" cy="1044000"/>
            <a:chOff x="158621" y="3285659"/>
            <a:chExt cx="7478600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Обираючи організаційну форму, подумайте, що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бу-де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через 2–3 роки. Якщо плануєте зростати — ТОВ або навіть АТ може бути вигіднішим за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ФОП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чи ПП.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58621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374447" y="465131"/>
            <a:ext cx="7478275" cy="1044000"/>
            <a:chOff x="158946" y="3594673"/>
            <a:chExt cx="747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оформлюйте компанії на сторонніх людей для спрощення чи економії, бо це часто призводить до юридичних і фінансових проблем.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141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376025" y="1684045"/>
            <a:ext cx="7473395" cy="1044000"/>
            <a:chOff x="163826" y="4263021"/>
            <a:chExt cx="747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182563"/>
              <a:r>
                <a:rPr lang="uk-UA" dirty="0">
                  <a:latin typeface="Arial" pitchFamily="34" charset="0"/>
                  <a:cs typeface="Arial" pitchFamily="34" charset="0"/>
                </a:rPr>
                <a:t>Для малих фермерських господарств і локального </a:t>
              </a:r>
              <a:r>
                <a:rPr lang="uk-UA" dirty="0" err="1">
                  <a:latin typeface="Arial" pitchFamily="34" charset="0"/>
                  <a:cs typeface="Arial" pitchFamily="34" charset="0"/>
                </a:rPr>
                <a:t>біз-несу</a:t>
              </a:r>
              <a:r>
                <a:rPr lang="uk-UA" dirty="0">
                  <a:latin typeface="Arial" pitchFamily="34" charset="0"/>
                  <a:cs typeface="Arial" pitchFamily="34" charset="0"/>
                </a:rPr>
                <a:t> кооперативи — це дієвий механізм для закупівлі ресурсів, збуту, підвищення конкурентоспроможності.</a:t>
              </a:r>
              <a:endParaRPr lang="uk-UA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379183" y="2899801"/>
            <a:ext cx="7473538" cy="1044000"/>
            <a:chOff x="163683" y="4883437"/>
            <a:chExt cx="747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Звикайте працювати «по-білому», оскільки це підвищує довіру клієнтів, дає доступ до ринків</a:t>
              </a:r>
            </a:p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і партнерств.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79470" y="4119000"/>
            <a:ext cx="7473323" cy="1044000"/>
            <a:chOff x="163898" y="5392501"/>
            <a:chExt cx="747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Ведіть облік доходів і витрат, бо навіть невеликий бізнес потребує фінансової дисципліни.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9541" y="5338558"/>
            <a:ext cx="7473323" cy="1044000"/>
            <a:chOff x="163898" y="6037006"/>
            <a:chExt cx="747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Постійно вчіться: читайте книги, слухайте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подкасти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відвідуйте тренінги, — бо світ бізнесу змінюється дуже швидко.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885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Що таке підприємництво?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14114E-0AFD-D520-0BA3-4FE19F5C0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134BDF3B-FABC-48FF-DCE2-16851101B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DF85E50D-C8CA-EAC3-410D-6F24262FC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1080803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00A5C846-1B3D-1409-E3F4-D3B0472B373A}"/>
              </a:ext>
            </a:extLst>
          </p:cNvPr>
          <p:cNvGrpSpPr/>
          <p:nvPr/>
        </p:nvGrpSpPr>
        <p:grpSpPr>
          <a:xfrm>
            <a:off x="2452350" y="905174"/>
            <a:ext cx="8970030" cy="1597867"/>
            <a:chOff x="1856505" y="833749"/>
            <a:chExt cx="8970030" cy="159786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6FFCADA8-723A-4BE4-00DD-3EA6DC2E0FEB}"/>
                </a:ext>
              </a:extLst>
            </p:cNvPr>
            <p:cNvSpPr/>
            <p:nvPr/>
          </p:nvSpPr>
          <p:spPr>
            <a:xfrm>
              <a:off x="2029708" y="1184853"/>
              <a:ext cx="8796827" cy="1246763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noProof="0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Підприємництво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самостійна, iнiцiативна, систематична господарська </a:t>
              </a:r>
              <a:r>
                <a:rPr lang="uk-UA" sz="2400" noProof="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дiяльнiсть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яка </a:t>
              </a:r>
              <a:r>
                <a:rPr lang="uk-UA" sz="2400" noProof="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здiйснюється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на власний ризик із метою отримання прибутку.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0AA07C9C-345B-5686-B953-7DC885E7E4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975475-13C2-4511-A959-BFA283FC58E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tretch>
            <a:fillRect/>
          </a:stretch>
        </p:blipFill>
        <p:spPr>
          <a:xfrm>
            <a:off x="2480535" y="2964786"/>
            <a:ext cx="7992437" cy="350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1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51407-4D5D-1551-36BB-FF29C3902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373E63C4-F442-0FD1-AEC9-B3C517A30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B7EA9A52-B367-D892-D3FE-DC18B1425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988712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7432932-0590-1A1E-A97C-9BB5576E0D40}"/>
              </a:ext>
            </a:extLst>
          </p:cNvPr>
          <p:cNvGrpSpPr/>
          <p:nvPr/>
        </p:nvGrpSpPr>
        <p:grpSpPr>
          <a:xfrm>
            <a:off x="2174744" y="1032142"/>
            <a:ext cx="9500325" cy="1245895"/>
            <a:chOff x="1282675" y="789772"/>
            <a:chExt cx="9500325" cy="1245895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339118D2-5BFE-3FAE-2CB2-80F895158E46}"/>
                </a:ext>
              </a:extLst>
            </p:cNvPr>
            <p:cNvSpPr/>
            <p:nvPr/>
          </p:nvSpPr>
          <p:spPr>
            <a:xfrm>
              <a:off x="1461653" y="1148413"/>
              <a:ext cx="9321347" cy="887254"/>
            </a:xfrm>
            <a:prstGeom prst="roundRect">
              <a:avLst>
                <a:gd name="adj" fmla="val 12132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кому варто займатись підприємництвом,                      а  кому  —  ні?  Що  на  це  впливає?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CA32B1E0-722D-DD00-E838-24E50B0AF3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82C513-D55A-4E55-81F7-BBBB859EC3F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8339" y="2522488"/>
            <a:ext cx="6900577" cy="392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4EA167-9E68-1DCA-E84F-667C12652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AA87F5ED-D74E-A917-3682-56F990F2E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3092C2A6-212A-5B94-6F9B-5D14C7A8F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A5DDE50A-15E9-3CD1-D102-27FD615EF2E9}"/>
              </a:ext>
            </a:extLst>
          </p:cNvPr>
          <p:cNvGrpSpPr/>
          <p:nvPr/>
        </p:nvGrpSpPr>
        <p:grpSpPr>
          <a:xfrm>
            <a:off x="2135415" y="2312437"/>
            <a:ext cx="9500325" cy="851560"/>
            <a:chOff x="1282675" y="789772"/>
            <a:chExt cx="9500325" cy="851560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4873F4C-D142-9E49-52D8-FBBDE1110DDB}"/>
                </a:ext>
              </a:extLst>
            </p:cNvPr>
            <p:cNvSpPr/>
            <p:nvPr/>
          </p:nvSpPr>
          <p:spPr>
            <a:xfrm>
              <a:off x="1461653" y="1148413"/>
              <a:ext cx="9321347" cy="492919"/>
            </a:xfrm>
            <a:prstGeom prst="roundRect">
              <a:avLst>
                <a:gd name="adj" fmla="val 2243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що треба для створення успішного бізнесу?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F236434-7890-7301-12CA-246154ACBF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79985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434807-0335-6D25-E7D6-587C04212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9F764E3-BC34-3907-8CE6-D54A061C2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F96DB1B-8448-AB05-94FF-17DD4FB9E511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Суб’єкти й види підприємництва</a:t>
            </a:r>
          </a:p>
        </p:txBody>
      </p:sp>
    </p:spTree>
    <p:extLst>
      <p:ext uri="{BB962C8B-B14F-4D97-AF65-F5344CB8AC3E}">
        <p14:creationId xmlns:p14="http://schemas.microsoft.com/office/powerpoint/2010/main" val="148187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D9321-8377-21CE-714F-E23E7CA4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id="{10A77C9E-1358-C1E4-D05B-968F335A3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6" name="AutoShape 14">
            <a:extLst>
              <a:ext uri="{FF2B5EF4-FFF2-40B4-BE49-F238E27FC236}">
                <a16:creationId xmlns:a16="http://schemas.microsoft.com/office/drawing/2014/main" id="{6D8084B6-2B6A-C13C-A2F9-E1E3283DE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34" y="3728235"/>
            <a:ext cx="2700000" cy="1260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Фізичні особи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(громадяни)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4">
            <a:extLst>
              <a:ext uri="{FF2B5EF4-FFF2-40B4-BE49-F238E27FC236}">
                <a16:creationId xmlns:a16="http://schemas.microsoft.com/office/drawing/2014/main" id="{85EB3321-61FD-486A-B880-51E837E3E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452" y="3728241"/>
            <a:ext cx="2700000" cy="1260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Юридичні особи (підприємства)</a:t>
            </a: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386095B2-E111-07E1-9F34-E65120D70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88" y="3728241"/>
            <a:ext cx="2700000" cy="1260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Іноземні компанії та громадяни</a:t>
            </a:r>
          </a:p>
        </p:txBody>
      </p:sp>
      <p:sp>
        <p:nvSpPr>
          <p:cNvPr id="2" name="AutoShape 14">
            <a:extLst>
              <a:ext uri="{FF2B5EF4-FFF2-40B4-BE49-F238E27FC236}">
                <a16:creationId xmlns:a16="http://schemas.microsoft.com/office/drawing/2014/main" id="{930CBF07-3BB5-3313-8AFC-21B41D83A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2855" y="3728237"/>
            <a:ext cx="2700000" cy="1260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Держава</a:t>
            </a:r>
          </a:p>
        </p:txBody>
      </p: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949873E2-5999-D281-405E-FF129E6391AC}"/>
              </a:ext>
            </a:extLst>
          </p:cNvPr>
          <p:cNvGrpSpPr/>
          <p:nvPr/>
        </p:nvGrpSpPr>
        <p:grpSpPr>
          <a:xfrm>
            <a:off x="1655010" y="2333973"/>
            <a:ext cx="8856000" cy="1391100"/>
            <a:chOff x="1655010" y="1962498"/>
            <a:chExt cx="8856000" cy="1391100"/>
          </a:xfrm>
        </p:grpSpPr>
        <p:cxnSp>
          <p:nvCxnSpPr>
            <p:cNvPr id="9" name="AutoShape 3">
              <a:extLst>
                <a:ext uri="{FF2B5EF4-FFF2-40B4-BE49-F238E27FC236}">
                  <a16:creationId xmlns:a16="http://schemas.microsoft.com/office/drawing/2014/main" id="{A37D5F07-386D-5F14-04FF-6F362B1601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332826" y="2993598"/>
              <a:ext cx="72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0" name="AutoShape 3">
              <a:extLst>
                <a:ext uri="{FF2B5EF4-FFF2-40B4-BE49-F238E27FC236}">
                  <a16:creationId xmlns:a16="http://schemas.microsoft.com/office/drawing/2014/main" id="{3445FC8E-B755-40A4-5DD4-5AC0238361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0119907" y="2984458"/>
              <a:ext cx="72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1" name="AutoShape 3">
              <a:extLst>
                <a:ext uri="{FF2B5EF4-FFF2-40B4-BE49-F238E27FC236}">
                  <a16:creationId xmlns:a16="http://schemas.microsoft.com/office/drawing/2014/main" id="{AEAF49EE-9155-90E9-B5DA-E71C9ABDA1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728924" y="2322498"/>
              <a:ext cx="72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none" w="med" len="med"/>
            </a:ln>
          </p:spPr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0FC553BB-92E1-9A5F-B213-85CB2744CA39}"/>
                </a:ext>
              </a:extLst>
            </p:cNvPr>
            <p:cNvCxnSpPr/>
            <p:nvPr/>
          </p:nvCxnSpPr>
          <p:spPr>
            <a:xfrm>
              <a:off x="1655010" y="2651995"/>
              <a:ext cx="8856000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AutoShape 3">
              <a:extLst>
                <a:ext uri="{FF2B5EF4-FFF2-40B4-BE49-F238E27FC236}">
                  <a16:creationId xmlns:a16="http://schemas.microsoft.com/office/drawing/2014/main" id="{C3186604-9184-AF70-FE4E-588D51631DA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7202533" y="2984454"/>
              <a:ext cx="72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4" name="AutoShape 3">
              <a:extLst>
                <a:ext uri="{FF2B5EF4-FFF2-40B4-BE49-F238E27FC236}">
                  <a16:creationId xmlns:a16="http://schemas.microsoft.com/office/drawing/2014/main" id="{6F6EA383-C5CF-3D3C-424B-0CB39EFCBA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4252508" y="2984454"/>
              <a:ext cx="72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CF77F7B0-46BA-58D2-02D8-9C063C8DA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6441" y="1638623"/>
            <a:ext cx="6732000" cy="72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Суб’єкти підприємництва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3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 animBg="1"/>
      <p:bldP spid="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13C8E-17E4-C78E-56DD-C9E18DFD1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BB986DCF-3E3A-8001-7C1A-D8C18075B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C7EAD01A-78C5-8AC2-7F14-8284A2A24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3A0A47E2-8ADD-621F-C1B4-B849B6356095}"/>
              </a:ext>
            </a:extLst>
          </p:cNvPr>
          <p:cNvGrpSpPr/>
          <p:nvPr/>
        </p:nvGrpSpPr>
        <p:grpSpPr>
          <a:xfrm>
            <a:off x="2580169" y="1193043"/>
            <a:ext cx="8970030" cy="1597867"/>
            <a:chOff x="1856505" y="833749"/>
            <a:chExt cx="8970030" cy="159786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5C8ED4DC-47F6-BB3C-4885-AE73C4DC4351}"/>
                </a:ext>
              </a:extLst>
            </p:cNvPr>
            <p:cNvSpPr/>
            <p:nvPr/>
          </p:nvSpPr>
          <p:spPr>
            <a:xfrm>
              <a:off x="2029708" y="1184853"/>
              <a:ext cx="8796827" cy="1246763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Малий бізнес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підприємницька діяльність, що характеризується невеликою кількістю працівників та обмеженим  обсягом  доходу  та  активів.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3BA1BCC-3A73-8D72-A6DF-7E7E4A4E79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1" name="Группа 11">
            <a:extLst>
              <a:ext uri="{FF2B5EF4-FFF2-40B4-BE49-F238E27FC236}">
                <a16:creationId xmlns:a16="http://schemas.microsoft.com/office/drawing/2014/main" id="{52920DDC-AD5C-49A4-8836-19C4F300BBAE}"/>
              </a:ext>
            </a:extLst>
          </p:cNvPr>
          <p:cNvGrpSpPr/>
          <p:nvPr/>
        </p:nvGrpSpPr>
        <p:grpSpPr>
          <a:xfrm>
            <a:off x="2570338" y="3324179"/>
            <a:ext cx="8970030" cy="1981486"/>
            <a:chOff x="1856505" y="833749"/>
            <a:chExt cx="8970030" cy="1981486"/>
          </a:xfrm>
        </p:grpSpPr>
        <p:sp>
          <p:nvSpPr>
            <p:cNvPr id="12" name="Скругленный прямоугольник 6">
              <a:extLst>
                <a:ext uri="{FF2B5EF4-FFF2-40B4-BE49-F238E27FC236}">
                  <a16:creationId xmlns:a16="http://schemas.microsoft.com/office/drawing/2014/main" id="{5AE95A9A-2687-4C83-9642-68CED5D78295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Мікропідприємництво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найдрібніша форма підприємницької діяльності, що здійснюється фізичною особою або невеликою групою осіб, часто з мінімальними фінансовими  та  людськими  ресурсами.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B584E182-9BE7-4138-8268-2CD0E3B769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16330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5733</TotalTime>
  <Words>808</Words>
  <Application>Microsoft Office PowerPoint</Application>
  <PresentationFormat>Широкоэкранный</PresentationFormat>
  <Paragraphs>80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642</cp:revision>
  <dcterms:created xsi:type="dcterms:W3CDTF">2024-10-18T07:15:42Z</dcterms:created>
  <dcterms:modified xsi:type="dcterms:W3CDTF">2025-10-15T23:09:50Z</dcterms:modified>
</cp:coreProperties>
</file>