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68" r:id="rId2"/>
    <p:sldId id="267" r:id="rId3"/>
    <p:sldId id="276" r:id="rId4"/>
    <p:sldId id="567" r:id="rId5"/>
    <p:sldId id="568" r:id="rId6"/>
    <p:sldId id="571" r:id="rId7"/>
    <p:sldId id="572" r:id="rId8"/>
    <p:sldId id="566" r:id="rId9"/>
    <p:sldId id="576" r:id="rId10"/>
    <p:sldId id="577" r:id="rId11"/>
    <p:sldId id="579" r:id="rId12"/>
    <p:sldId id="580" r:id="rId13"/>
    <p:sldId id="581" r:id="rId14"/>
    <p:sldId id="582" r:id="rId15"/>
    <p:sldId id="583" r:id="rId16"/>
    <p:sldId id="584" r:id="rId17"/>
    <p:sldId id="585" r:id="rId18"/>
    <p:sldId id="489" r:id="rId19"/>
    <p:sldId id="521" r:id="rId20"/>
    <p:sldId id="315" r:id="rId21"/>
  </p:sldIdLst>
  <p:sldSz cx="12192000" cy="6858000"/>
  <p:notesSz cx="6858000" cy="9144000"/>
  <p:defaultTextStyle>
    <a:defPPr>
      <a:defRPr lang="x-none"/>
    </a:defPPr>
    <a:lvl1pPr marL="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FFFFCC"/>
    <a:srgbClr val="FF9900"/>
    <a:srgbClr val="993300"/>
    <a:srgbClr val="CC3300"/>
    <a:srgbClr val="66FF66"/>
    <a:srgbClr val="008000"/>
    <a:srgbClr val="33CC33"/>
    <a:srgbClr val="CCFFCC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48"/>
  </p:normalViewPr>
  <p:slideViewPr>
    <p:cSldViewPr snapToGrid="0" showGuides="1">
      <p:cViewPr varScale="1">
        <p:scale>
          <a:sx n="78" d="100"/>
          <a:sy n="78" d="100"/>
        </p:scale>
        <p:origin x="77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EA2B56-F596-488C-A3CC-54C4336D5819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080805-A0FD-4084-B594-5CE2AA6525E0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7DA65-9DCC-7EDA-AA18-2EE468011B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73B7F41-5C20-7B9D-D2F0-DF02E229BD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9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0E8DF89-E39E-705F-E8BF-41AC57D5B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5DA0C97-9314-FF87-F5B2-5E0F5DD62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BAB310D-1EBC-8198-2497-F0519E2B4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1129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2D6CCC-DA32-B98E-F455-A55CE2082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96D5C39-4429-9337-6BD3-98EB7797DA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C2CED00-1E8B-6FD2-8F3E-7AA0E2FC7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311613A-FB4B-0A00-2094-37B395987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88D7D18-D20D-1211-D24E-0A4D8BBA7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6739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97A14C4-D7BD-4628-7285-33D88B367F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4"/>
            <a:ext cx="2628900" cy="5811839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EAC80D2-1A60-48A1-9BF8-F6DE09BDE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4"/>
            <a:ext cx="7734300" cy="5811839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340AA1A-09EF-36B8-7BF1-04C729A41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E8D1A56-DFB0-13E1-C2E3-788343B22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1CFFEE-96E9-87B7-4513-278C5224A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2863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A57215-9772-4192-E4BC-907A51E16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B3DEB9-FB7C-A118-0E51-1DAF21FDDB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36437A9-1ACB-DE1F-B2EB-356965370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F887A37-1490-E6FB-2946-EB773CBCC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FF3B440-87E9-668D-9D27-B3DB47DE7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30067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CBCB9F-43EA-418A-D8EA-2F3820209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26EB09A-E3A3-390A-3F22-8ABBF832BE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77" indent="0">
              <a:buNone/>
              <a:defRPr sz="1900">
                <a:solidFill>
                  <a:schemeClr val="tx1">
                    <a:tint val="82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411716B-682D-EAC5-C78C-77FDD4E7D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5733D34-E415-9031-DF56-5DEACEC95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A6BC689-A83F-ABAE-6BF7-5349A854C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69365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C2A9B7-2CFE-0F5D-B2AC-5DC5363C4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A48A4A7-418B-501C-869A-1E1B97D4BF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35133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A1D0E17-A9F7-93FA-C8B9-F5837164F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35133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A39AEA4-F5EF-D5C7-F49F-548C28847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DC505D0-7829-5DEE-0FD3-82D1559CC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9446E6B-4120-0F6B-04C5-C97A7848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2421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8F6D6B-6EE4-EB8E-EE57-3357030D3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5747F28-F29F-C79A-0DE3-1419ED9E7C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84D93FB-A0FB-8A83-683B-654DB23EE9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FDCA837-80B4-89C4-202C-0D54FE8EF3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E8BFE8E-B14C-3868-D279-95AA676C2D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8957DFF-E2E3-5B33-52B6-FF815A73E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3E1D363-DF6A-9527-A834-F6E9D05D2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0A93543-B8D5-6543-A313-684969EA2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0229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2D04A1-03E4-826D-19A1-150231D41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9938620-CB7F-20C4-7C14-CEF7E5B7E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9CF04CD-3C87-A546-7503-91B9B3DB7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AF8B9EE-009D-B711-0C11-7502FCE9D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26544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A5D53C5-CCDE-D454-E84B-605A41701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988137E-4BC2-B729-48A1-A274A240E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BC48B7A-1A52-0605-7154-80B66B58C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53581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333194-F992-4435-61A7-CF6F790E5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8A7784-BC03-5571-2B5B-0127C8658D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3C347B4-D0A6-F70F-E25D-F736372464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C96DB22-3081-319A-A878-E23173B4E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3D7F8B2-18F3-359A-3A81-7EC32EF2C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F02BD4F-437E-1CA6-2447-9856C6404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7839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44EBB0-D496-BFF7-8FE1-57371C30E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20D7DE6-6662-755B-DEFC-8FAF9FA48F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8B19D57-6605-97E7-D84E-C8EC47961C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39F634E-5C48-1FF7-AF48-3A2D3493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0340C9E-C7AA-679B-761B-681F21DC5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F18321E-E478-9F80-8252-B5CA8DD1E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9860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75EBAEA-AA60-DF8B-BAD8-ECDEA4137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25EB469-395B-5C52-2B52-4796137F1A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0BB03AB-9CBC-1953-D696-C5A7B47598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E21D84-5772-0E43-BC65-F4E8F08AB948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39AF5B6-CEF7-FAA2-43F7-DD6BE7A91B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5869B3E-95AE-7883-389D-FB66BE8FA5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97328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6BA80E-5BF7-05DC-B1A3-D59A625AD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137660" y="2249798"/>
            <a:ext cx="7709099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90000"/>
              </a:lnSpc>
            </a:pPr>
            <a:r>
              <a:rPr lang="uk-UA" sz="4200" b="1" dirty="0">
                <a:solidFill>
                  <a:srgbClr val="0066CC"/>
                </a:solidFill>
                <a:latin typeface="Arial" pitchFamily="34" charset="0"/>
                <a:cs typeface="Arial" pitchFamily="34" charset="0"/>
              </a:rPr>
              <a:t>Лізингові компанії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774471" y="3779648"/>
            <a:ext cx="7073046" cy="143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>
              <a:lnSpc>
                <a:spcPct val="90000"/>
              </a:lnSpc>
            </a:pPr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До § </a:t>
            </a:r>
            <a:r>
              <a:rPr lang="en-US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uk-UA" sz="2300" b="1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підручника </a:t>
            </a:r>
          </a:p>
          <a:p>
            <a:pPr algn="r">
              <a:lnSpc>
                <a:spcPct val="90000"/>
              </a:lnSpc>
            </a:pPr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«Підприємництво і фінансова грамотність» </a:t>
            </a:r>
          </a:p>
          <a:p>
            <a:pPr algn="r"/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для 9 класу закладів загальної середньої освіти</a:t>
            </a:r>
          </a:p>
          <a:p>
            <a:pPr algn="r"/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О. Л. Пластуна, С. Ю. Панченка</a:t>
            </a:r>
          </a:p>
        </p:txBody>
      </p:sp>
      <p:pic>
        <p:nvPicPr>
          <p:cNvPr id="14" name="Рисунок 13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712" y="6032837"/>
            <a:ext cx="1152000" cy="399212"/>
          </a:xfrm>
          <a:prstGeom prst="rect">
            <a:avLst/>
          </a:prstGeom>
        </p:spPr>
      </p:pic>
      <p:pic>
        <p:nvPicPr>
          <p:cNvPr id="12" name="Рисунок 11" descr="11-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277" y="3666643"/>
            <a:ext cx="1228560" cy="1692000"/>
          </a:xfrm>
          <a:prstGeom prst="rect">
            <a:avLst/>
          </a:prstGeom>
        </p:spPr>
      </p:pic>
      <p:pic>
        <p:nvPicPr>
          <p:cNvPr id="13" name="Рисунок 12" descr="03-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4333723" y="3675789"/>
            <a:ext cx="1005389" cy="1692000"/>
          </a:xfrm>
          <a:prstGeom prst="rect">
            <a:avLst/>
          </a:prstGeom>
        </p:spPr>
      </p:pic>
      <p:pic>
        <p:nvPicPr>
          <p:cNvPr id="15" name="Рисунок 14" descr="09-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480000">
            <a:off x="2359699" y="538470"/>
            <a:ext cx="1142696" cy="900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74077" y="1445101"/>
            <a:ext cx="2721600" cy="4000692"/>
          </a:xfrm>
          <a:prstGeom prst="rect">
            <a:avLst/>
          </a:prstGeom>
          <a:noFill/>
          <a:ln w="12700">
            <a:solidFill>
              <a:srgbClr val="CC00CC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2554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9EDEA4-1EAB-5599-BBFD-D506CD6E3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id="{F87B34C3-093A-C1F8-27C8-878547DAA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id="{836FC22A-3D60-D7D0-894E-1C9D93C060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54481" y="1525817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id="{882D7327-D444-16BA-65D7-20FC3AE0998A}"/>
              </a:ext>
            </a:extLst>
          </p:cNvPr>
          <p:cNvGrpSpPr/>
          <p:nvPr/>
        </p:nvGrpSpPr>
        <p:grpSpPr>
          <a:xfrm>
            <a:off x="2472014" y="1083020"/>
            <a:ext cx="8970030" cy="2365106"/>
            <a:chOff x="1856505" y="833749"/>
            <a:chExt cx="8970030" cy="2365106"/>
          </a:xfrm>
        </p:grpSpPr>
        <p:sp>
          <p:nvSpPr>
            <p:cNvPr id="7" name="Скругленный прямоугольник 6">
              <a:extLst>
                <a:ext uri="{FF2B5EF4-FFF2-40B4-BE49-F238E27FC236}">
                  <a16:creationId xmlns:a16="http://schemas.microsoft.com/office/drawing/2014/main" id="{25715036-2062-891E-540E-EB9C9C435FE3}"/>
                </a:ext>
              </a:extLst>
            </p:cNvPr>
            <p:cNvSpPr/>
            <p:nvPr/>
          </p:nvSpPr>
          <p:spPr>
            <a:xfrm>
              <a:off x="2029708" y="1184853"/>
              <a:ext cx="8796827" cy="2014002"/>
            </a:xfrm>
            <a:prstGeom prst="roundRect">
              <a:avLst>
                <a:gd name="adj" fmla="val 6999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Договір лізингу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письмова угода між </a:t>
              </a:r>
              <a:r>
                <a:rPr lang="uk-UA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лізингодавцем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і </a:t>
              </a:r>
              <a:r>
                <a:rPr lang="uk-UA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лізингоодержувачем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за якою одна сторона (</a:t>
              </a:r>
              <a:r>
                <a:rPr lang="uk-UA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лізингодавець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) передає іншій (</a:t>
              </a:r>
              <a:r>
                <a:rPr lang="uk-UA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лізингоодержувачу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) майно                 в користування на певний строк за плату, з можливістю подальшого  викупу  або  без  нього.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D9272EBD-E12E-CA66-E6BA-BA03E394D1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0" name="Рисунок 9" descr="01-1.png">
            <a:extLst>
              <a:ext uri="{FF2B5EF4-FFF2-40B4-BE49-F238E27FC236}">
                <a16:creationId xmlns:a16="http://schemas.microsoft.com/office/drawing/2014/main" id="{50EF0747-A233-4678-8360-626C485782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889293" y="3822504"/>
            <a:ext cx="1599635" cy="2254447"/>
          </a:xfrm>
          <a:prstGeom prst="rect">
            <a:avLst/>
          </a:prstGeom>
        </p:spPr>
      </p:pic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051FDD33-9661-477A-BBD8-BF60A8164B6B}"/>
              </a:ext>
            </a:extLst>
          </p:cNvPr>
          <p:cNvGrpSpPr/>
          <p:nvPr/>
        </p:nvGrpSpPr>
        <p:grpSpPr>
          <a:xfrm>
            <a:off x="2479545" y="4210063"/>
            <a:ext cx="8965203" cy="1237858"/>
            <a:chOff x="1282675" y="789772"/>
            <a:chExt cx="9500325" cy="1237858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296EAE95-BC7D-4CAF-BB74-31BAB6AE7D66}"/>
                </a:ext>
              </a:extLst>
            </p:cNvPr>
            <p:cNvSpPr/>
            <p:nvPr/>
          </p:nvSpPr>
          <p:spPr>
            <a:xfrm>
              <a:off x="1461653" y="1148413"/>
              <a:ext cx="9321347" cy="879217"/>
            </a:xfrm>
            <a:prstGeom prst="roundRect">
              <a:avLst>
                <a:gd name="adj" fmla="val 9768"/>
              </a:avLst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Як ви вважаєте, звідки лізингові компанії беруть гроші для купівлі  майна,  яке  дають  у  лізинг?</a:t>
              </a:r>
            </a:p>
          </p:txBody>
        </p:sp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E8854C49-57EF-411B-9C47-B669EEADCC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282675" y="789772"/>
              <a:ext cx="659708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39576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AFD78A-A0DF-499A-CD73-A4E648617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BFECDC63-01D9-C818-8385-87A3604BAC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D77B8A-A148-8953-EBA3-20CA03C8FF64}"/>
              </a:ext>
            </a:extLst>
          </p:cNvPr>
          <p:cNvSpPr/>
          <p:nvPr/>
        </p:nvSpPr>
        <p:spPr>
          <a:xfrm>
            <a:off x="333203" y="2711528"/>
            <a:ext cx="1152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3. Види лізингу</a:t>
            </a:r>
          </a:p>
        </p:txBody>
      </p:sp>
    </p:spTree>
    <p:extLst>
      <p:ext uri="{BB962C8B-B14F-4D97-AF65-F5344CB8AC3E}">
        <p14:creationId xmlns:p14="http://schemas.microsoft.com/office/powerpoint/2010/main" val="2947125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ranok_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6" name="AutoShape 14"/>
          <p:cNvSpPr>
            <a:spLocks noChangeArrowheads="1"/>
          </p:cNvSpPr>
          <p:nvPr/>
        </p:nvSpPr>
        <p:spPr bwMode="auto">
          <a:xfrm>
            <a:off x="339434" y="2780905"/>
            <a:ext cx="3600000" cy="1116000"/>
          </a:xfrm>
          <a:prstGeom prst="roundRect">
            <a:avLst>
              <a:gd name="adj" fmla="val 8362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Фінансовий</a:t>
            </a:r>
          </a:p>
          <a:p>
            <a:pPr algn="ctr" defTabSz="914400" fontAlgn="base">
              <a:spcBef>
                <a:spcPct val="0"/>
              </a:spcBef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(капітальний) лізинг</a:t>
            </a:r>
          </a:p>
        </p:txBody>
      </p:sp>
      <p:sp>
        <p:nvSpPr>
          <p:cNvPr id="7" name="AutoShape 14"/>
          <p:cNvSpPr>
            <a:spLocks noChangeArrowheads="1"/>
          </p:cNvSpPr>
          <p:nvPr/>
        </p:nvSpPr>
        <p:spPr bwMode="auto">
          <a:xfrm>
            <a:off x="4287830" y="2780911"/>
            <a:ext cx="3600000" cy="1116000"/>
          </a:xfrm>
          <a:prstGeom prst="roundRect">
            <a:avLst>
              <a:gd name="adj" fmla="val 8362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fontAlgn="base">
              <a:spcBef>
                <a:spcPct val="0"/>
              </a:spcBef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Оперативний (операційний) лізинг</a:t>
            </a:r>
            <a:endParaRPr kumimoji="0" lang="uk-UA" sz="22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Группа 7"/>
          <p:cNvGrpSpPr/>
          <p:nvPr/>
        </p:nvGrpSpPr>
        <p:grpSpPr>
          <a:xfrm>
            <a:off x="2128635" y="1832958"/>
            <a:ext cx="7920000" cy="936234"/>
            <a:chOff x="2128635" y="1368138"/>
            <a:chExt cx="7920000" cy="936234"/>
          </a:xfrm>
        </p:grpSpPr>
        <p:cxnSp>
          <p:nvCxnSpPr>
            <p:cNvPr id="9" name="AutoShape 3"/>
            <p:cNvCxnSpPr>
              <a:cxnSpLocks noChangeShapeType="1"/>
            </p:cNvCxnSpPr>
            <p:nvPr/>
          </p:nvCxnSpPr>
          <p:spPr bwMode="auto">
            <a:xfrm rot="5400000">
              <a:off x="1869142" y="2034372"/>
              <a:ext cx="540000" cy="0"/>
            </a:xfrm>
            <a:prstGeom prst="straightConnector1">
              <a:avLst/>
            </a:prstGeom>
            <a:noFill/>
            <a:ln w="76200">
              <a:solidFill>
                <a:srgbClr val="993300"/>
              </a:solidFill>
              <a:round/>
              <a:headEnd/>
              <a:tailEnd type="triangle" w="med" len="med"/>
            </a:ln>
          </p:spPr>
        </p:cxnSp>
        <p:cxnSp>
          <p:nvCxnSpPr>
            <p:cNvPr id="10" name="AutoShape 3"/>
            <p:cNvCxnSpPr>
              <a:cxnSpLocks noChangeShapeType="1"/>
            </p:cNvCxnSpPr>
            <p:nvPr/>
          </p:nvCxnSpPr>
          <p:spPr bwMode="auto">
            <a:xfrm rot="16200000" flipH="1">
              <a:off x="9774478" y="2033781"/>
              <a:ext cx="540000" cy="0"/>
            </a:xfrm>
            <a:prstGeom prst="straightConnector1">
              <a:avLst/>
            </a:prstGeom>
            <a:noFill/>
            <a:ln w="76200">
              <a:solidFill>
                <a:srgbClr val="993300"/>
              </a:solidFill>
              <a:round/>
              <a:headEnd/>
              <a:tailEnd type="triangle" w="med" len="med"/>
            </a:ln>
          </p:spPr>
        </p:cxnSp>
        <p:cxnSp>
          <p:nvCxnSpPr>
            <p:cNvPr id="11" name="AutoShape 3"/>
            <p:cNvCxnSpPr>
              <a:cxnSpLocks noChangeShapeType="1"/>
            </p:cNvCxnSpPr>
            <p:nvPr/>
          </p:nvCxnSpPr>
          <p:spPr bwMode="auto">
            <a:xfrm rot="5400000">
              <a:off x="5620924" y="1836138"/>
              <a:ext cx="936000" cy="0"/>
            </a:xfrm>
            <a:prstGeom prst="straightConnector1">
              <a:avLst/>
            </a:prstGeom>
            <a:noFill/>
            <a:ln w="76200">
              <a:solidFill>
                <a:srgbClr val="993300"/>
              </a:solidFill>
              <a:round/>
              <a:headEnd/>
              <a:tailEnd type="triangle" w="med" len="med"/>
            </a:ln>
          </p:spPr>
        </p:cxnSp>
        <p:cxnSp>
          <p:nvCxnSpPr>
            <p:cNvPr id="12" name="Прямая соединительная линия 11"/>
            <p:cNvCxnSpPr/>
            <p:nvPr/>
          </p:nvCxnSpPr>
          <p:spPr>
            <a:xfrm>
              <a:off x="2128635" y="1799586"/>
              <a:ext cx="7920000" cy="0"/>
            </a:xfrm>
            <a:prstGeom prst="line">
              <a:avLst/>
            </a:prstGeom>
            <a:ln w="76200">
              <a:solidFill>
                <a:srgbClr val="9933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AutoShape 13"/>
          <p:cNvSpPr>
            <a:spLocks noChangeArrowheads="1"/>
          </p:cNvSpPr>
          <p:nvPr/>
        </p:nvSpPr>
        <p:spPr bwMode="auto">
          <a:xfrm>
            <a:off x="2726441" y="1137608"/>
            <a:ext cx="6732000" cy="7200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38100">
            <a:solidFill>
              <a:srgbClr val="FF99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Види лізингу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AutoShape 14"/>
          <p:cNvSpPr>
            <a:spLocks noChangeArrowheads="1"/>
          </p:cNvSpPr>
          <p:nvPr/>
        </p:nvSpPr>
        <p:spPr bwMode="auto">
          <a:xfrm>
            <a:off x="8250230" y="2780911"/>
            <a:ext cx="3600000" cy="1116000"/>
          </a:xfrm>
          <a:prstGeom prst="roundRect">
            <a:avLst>
              <a:gd name="adj" fmla="val 8362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fontAlgn="base">
              <a:spcBef>
                <a:spcPct val="0"/>
              </a:spcBef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Зворотний лізинг</a:t>
            </a:r>
            <a:endParaRPr kumimoji="0" lang="uk-UA" sz="22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AutoShape 14"/>
          <p:cNvSpPr>
            <a:spLocks noChangeArrowheads="1"/>
          </p:cNvSpPr>
          <p:nvPr/>
        </p:nvSpPr>
        <p:spPr bwMode="auto">
          <a:xfrm>
            <a:off x="331814" y="3954385"/>
            <a:ext cx="3600000" cy="1800000"/>
          </a:xfrm>
          <a:prstGeom prst="roundRect">
            <a:avLst>
              <a:gd name="adj" fmla="val 7304"/>
            </a:avLst>
          </a:prstGeom>
          <a:solidFill>
            <a:srgbClr val="CCECFF"/>
          </a:solidFill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uk-UA" sz="1800" dirty="0">
                <a:latin typeface="Arial" pitchFamily="34" charset="0"/>
                <a:cs typeface="Arial" pitchFamily="34" charset="0"/>
              </a:rPr>
              <a:t>форма лізингу, коли</a:t>
            </a:r>
          </a:p>
          <a:p>
            <a:pPr algn="ctr"/>
            <a:r>
              <a:rPr lang="uk-UA" sz="1800" dirty="0" err="1">
                <a:latin typeface="Arial" pitchFamily="34" charset="0"/>
                <a:cs typeface="Arial" pitchFamily="34" charset="0"/>
              </a:rPr>
              <a:t>лізингоодержувач</a:t>
            </a:r>
            <a:r>
              <a:rPr lang="uk-UA" sz="1800" dirty="0">
                <a:latin typeface="Arial" pitchFamily="34" charset="0"/>
                <a:cs typeface="Arial" pitchFamily="34" charset="0"/>
              </a:rPr>
              <a:t> фактично користується майном як власним, а після закінчення строку договору часто отримує право викупу</a:t>
            </a:r>
          </a:p>
        </p:txBody>
      </p:sp>
      <p:sp>
        <p:nvSpPr>
          <p:cNvPr id="16" name="AutoShape 14"/>
          <p:cNvSpPr>
            <a:spLocks noChangeArrowheads="1"/>
          </p:cNvSpPr>
          <p:nvPr/>
        </p:nvSpPr>
        <p:spPr bwMode="auto">
          <a:xfrm>
            <a:off x="4286594" y="3954384"/>
            <a:ext cx="3600000" cy="1800000"/>
          </a:xfrm>
          <a:prstGeom prst="roundRect">
            <a:avLst>
              <a:gd name="adj" fmla="val 4445"/>
            </a:avLst>
          </a:prstGeom>
          <a:solidFill>
            <a:srgbClr val="CCECFF"/>
          </a:solidFill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</a:pPr>
            <a:r>
              <a:rPr lang="uk-UA" sz="1800" dirty="0">
                <a:latin typeface="Arial" pitchFamily="34" charset="0"/>
                <a:cs typeface="Arial" pitchFamily="34" charset="0"/>
              </a:rPr>
              <a:t>форма лізингу, коли</a:t>
            </a:r>
          </a:p>
          <a:p>
            <a:pPr algn="ctr" defTabSz="914400" fontAlgn="base">
              <a:spcBef>
                <a:spcPct val="0"/>
              </a:spcBef>
            </a:pPr>
            <a:r>
              <a:rPr lang="uk-UA" sz="1800" dirty="0" err="1">
                <a:latin typeface="Arial" pitchFamily="34" charset="0"/>
                <a:cs typeface="Arial" pitchFamily="34" charset="0"/>
              </a:rPr>
              <a:t>лізингоодержувач</a:t>
            </a:r>
            <a:r>
              <a:rPr lang="uk-UA" sz="1800" dirty="0">
                <a:latin typeface="Arial" pitchFamily="34" charset="0"/>
                <a:cs typeface="Arial" pitchFamily="34" charset="0"/>
              </a:rPr>
              <a:t> бере майно в оренду без права викупу, тобто по закінченні строку договору повертає його </a:t>
            </a:r>
            <a:r>
              <a:rPr lang="uk-UA" sz="1800" dirty="0" err="1">
                <a:latin typeface="Arial" pitchFamily="34" charset="0"/>
                <a:cs typeface="Arial" pitchFamily="34" charset="0"/>
              </a:rPr>
              <a:t>лізингодавцю</a:t>
            </a:r>
            <a:endParaRPr lang="uk-UA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AutoShape 14"/>
          <p:cNvSpPr>
            <a:spLocks noChangeArrowheads="1"/>
          </p:cNvSpPr>
          <p:nvPr/>
        </p:nvSpPr>
        <p:spPr bwMode="auto">
          <a:xfrm>
            <a:off x="8248994" y="3954384"/>
            <a:ext cx="3600000" cy="1800000"/>
          </a:xfrm>
          <a:prstGeom prst="roundRect">
            <a:avLst>
              <a:gd name="adj" fmla="val 5277"/>
            </a:avLst>
          </a:prstGeom>
          <a:solidFill>
            <a:srgbClr val="CCECFF"/>
          </a:solidFill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uk-UA" sz="1800" dirty="0">
                <a:latin typeface="Arial" pitchFamily="34" charset="0"/>
                <a:cs typeface="Arial" pitchFamily="34" charset="0"/>
              </a:rPr>
              <a:t>форма лізингу, коли </a:t>
            </a:r>
            <a:r>
              <a:rPr lang="uk-UA" sz="1800" dirty="0" err="1">
                <a:latin typeface="Arial" pitchFamily="34" charset="0"/>
                <a:cs typeface="Arial" pitchFamily="34" charset="0"/>
              </a:rPr>
              <a:t>лізингодавець</a:t>
            </a:r>
            <a:r>
              <a:rPr lang="uk-UA" sz="1800" dirty="0">
                <a:latin typeface="Arial" pitchFamily="34" charset="0"/>
                <a:cs typeface="Arial" pitchFamily="34" charset="0"/>
              </a:rPr>
              <a:t> купує майно</a:t>
            </a:r>
          </a:p>
          <a:p>
            <a:pPr algn="ctr"/>
            <a:r>
              <a:rPr lang="uk-UA" sz="1800" dirty="0">
                <a:latin typeface="Arial" pitchFamily="34" charset="0"/>
                <a:cs typeface="Arial" pitchFamily="34" charset="0"/>
              </a:rPr>
              <a:t>у власника і потім передає йому це саме майно в лізинг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 descr="ranok_red.png">
            <a:extLst>
              <a:ext uri="{FF2B5EF4-FFF2-40B4-BE49-F238E27FC236}">
                <a16:creationId xmlns:a16="http://schemas.microsoft.com/office/drawing/2014/main" id="{CE0F195F-CF3D-A3E0-1870-DDDECC19E7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/>
          <a:stretch>
            <a:fillRect/>
          </a:stretch>
        </p:blipFill>
        <p:spPr bwMode="auto">
          <a:xfrm>
            <a:off x="327660" y="1135380"/>
            <a:ext cx="11520000" cy="5083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DDC5F7-FC17-C3DE-3FC2-29F0A78C0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CE0F195F-CF3D-A3E0-1870-DDDECC19E7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10" name="Рисунок 9" descr="01-1.png">
            <a:extLst>
              <a:ext uri="{FF2B5EF4-FFF2-40B4-BE49-F238E27FC236}">
                <a16:creationId xmlns:a16="http://schemas.microsoft.com/office/drawing/2014/main" id="{64246416-3266-2288-B367-2D9E7F2B62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45164" y="1924878"/>
            <a:ext cx="1695115" cy="2254447"/>
          </a:xfrm>
          <a:prstGeom prst="rect">
            <a:avLst/>
          </a:prstGeom>
        </p:spPr>
      </p:pic>
      <p:grpSp>
        <p:nvGrpSpPr>
          <p:cNvPr id="2" name="Группа 10">
            <a:extLst>
              <a:ext uri="{FF2B5EF4-FFF2-40B4-BE49-F238E27FC236}">
                <a16:creationId xmlns:a16="http://schemas.microsoft.com/office/drawing/2014/main" id="{5F2476A7-3503-B00E-330F-21FADA0558EF}"/>
              </a:ext>
            </a:extLst>
          </p:cNvPr>
          <p:cNvGrpSpPr/>
          <p:nvPr/>
        </p:nvGrpSpPr>
        <p:grpSpPr>
          <a:xfrm>
            <a:off x="2135415" y="2312437"/>
            <a:ext cx="9500325" cy="1237858"/>
            <a:chOff x="1282675" y="789772"/>
            <a:chExt cx="9500325" cy="1237858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86A9DBD6-7EF9-D838-A2A5-AC99550418DB}"/>
                </a:ext>
              </a:extLst>
            </p:cNvPr>
            <p:cNvSpPr/>
            <p:nvPr/>
          </p:nvSpPr>
          <p:spPr>
            <a:xfrm>
              <a:off x="1461653" y="1148413"/>
              <a:ext cx="9321347" cy="879217"/>
            </a:xfrm>
            <a:prstGeom prst="roundRect">
              <a:avLst>
                <a:gd name="adj" fmla="val 9768"/>
              </a:avLst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Який вид лізингу ви вважаєте оптимальним для України? Поясніть  свою  думку.</a:t>
              </a:r>
            </a:p>
          </p:txBody>
        </p:sp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468CC717-DE93-3936-3414-C3770CB4AD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2675" y="789772"/>
              <a:ext cx="659708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46025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AFD78A-A0DF-499A-CD73-A4E648617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BFECDC63-01D9-C818-8385-87A3604BAC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D77B8A-A148-8953-EBA3-20CA03C8FF64}"/>
              </a:ext>
            </a:extLst>
          </p:cNvPr>
          <p:cNvSpPr/>
          <p:nvPr/>
        </p:nvSpPr>
        <p:spPr>
          <a:xfrm>
            <a:off x="333203" y="2711528"/>
            <a:ext cx="1152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4. Переваги й недоліки лізингу</a:t>
            </a:r>
          </a:p>
        </p:txBody>
      </p:sp>
    </p:spTree>
    <p:extLst>
      <p:ext uri="{BB962C8B-B14F-4D97-AF65-F5344CB8AC3E}">
        <p14:creationId xmlns:p14="http://schemas.microsoft.com/office/powerpoint/2010/main" val="2947125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ranok_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3516115" y="544808"/>
            <a:ext cx="51467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800" b="1" dirty="0">
                <a:latin typeface="Arial" pitchFamily="34" charset="0"/>
                <a:cs typeface="Arial" pitchFamily="34" charset="0"/>
              </a:rPr>
              <a:t>Лізинг: переваги й недоліки</a:t>
            </a: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/>
          <a:stretch>
            <a:fillRect/>
          </a:stretch>
        </p:blipFill>
        <p:spPr bwMode="auto">
          <a:xfrm>
            <a:off x="1386839" y="1539240"/>
            <a:ext cx="9410701" cy="4756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DDC5F7-FC17-C3DE-3FC2-29F0A78C0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CE0F195F-CF3D-A3E0-1870-DDDECC19E7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10" name="Рисунок 9" descr="01-1.png">
            <a:extLst>
              <a:ext uri="{FF2B5EF4-FFF2-40B4-BE49-F238E27FC236}">
                <a16:creationId xmlns:a16="http://schemas.microsoft.com/office/drawing/2014/main" id="{64246416-3266-2288-B367-2D9E7F2B62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45164" y="1269558"/>
            <a:ext cx="1695115" cy="2254447"/>
          </a:xfrm>
          <a:prstGeom prst="rect">
            <a:avLst/>
          </a:prstGeom>
        </p:spPr>
      </p:pic>
      <p:grpSp>
        <p:nvGrpSpPr>
          <p:cNvPr id="2" name="Группа 10">
            <a:extLst>
              <a:ext uri="{FF2B5EF4-FFF2-40B4-BE49-F238E27FC236}">
                <a16:creationId xmlns:a16="http://schemas.microsoft.com/office/drawing/2014/main" id="{5F2476A7-3503-B00E-330F-21FADA0558EF}"/>
              </a:ext>
            </a:extLst>
          </p:cNvPr>
          <p:cNvGrpSpPr/>
          <p:nvPr/>
        </p:nvGrpSpPr>
        <p:grpSpPr>
          <a:xfrm>
            <a:off x="2145247" y="1411310"/>
            <a:ext cx="9500325" cy="1237858"/>
            <a:chOff x="1282675" y="789772"/>
            <a:chExt cx="9500325" cy="1237858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86A9DBD6-7EF9-D838-A2A5-AC99550418DB}"/>
                </a:ext>
              </a:extLst>
            </p:cNvPr>
            <p:cNvSpPr/>
            <p:nvPr/>
          </p:nvSpPr>
          <p:spPr>
            <a:xfrm>
              <a:off x="1461653" y="1148413"/>
              <a:ext cx="9321347" cy="879217"/>
            </a:xfrm>
            <a:prstGeom prst="roundRect">
              <a:avLst>
                <a:gd name="adj" fmla="val 9768"/>
              </a:avLst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Як ви вважаєте, чому за наявності лізингу компанії ще щось купують замість того, щоб брати в лізинг?</a:t>
              </a:r>
            </a:p>
          </p:txBody>
        </p:sp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468CC717-DE93-3936-3414-C3770CB4AD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2675" y="789772"/>
              <a:ext cx="659708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6">
            <a:lum contrast="10000"/>
          </a:blip>
          <a:srcRect/>
          <a:stretch>
            <a:fillRect/>
          </a:stretch>
        </p:blipFill>
        <p:spPr bwMode="auto">
          <a:xfrm>
            <a:off x="2773679" y="3410244"/>
            <a:ext cx="7048501" cy="2752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6025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nok_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4374325" y="465377"/>
            <a:ext cx="7478826" cy="1044000"/>
            <a:chOff x="158395" y="550079"/>
            <a:chExt cx="7478826" cy="1044000"/>
          </a:xfrm>
        </p:grpSpPr>
        <p:sp>
          <p:nvSpPr>
            <p:cNvPr id="4" name="Google Shape;415;p58"/>
            <p:cNvSpPr/>
            <p:nvPr/>
          </p:nvSpPr>
          <p:spPr>
            <a:xfrm>
              <a:off x="617221" y="550079"/>
              <a:ext cx="702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/>
              <a:r>
                <a:rPr lang="uk-UA" sz="2000" dirty="0">
                  <a:latin typeface="Arial" pitchFamily="34" charset="0"/>
                  <a:cs typeface="Arial" pitchFamily="34" charset="0"/>
                </a:rPr>
                <a:t>Лізингові платежі — це зручно, але сплачувати їх треба обов’язково, тож переконайтеся, що зможете платити регулярно.</a:t>
              </a:r>
              <a:endParaRPr lang="uk-UA" sz="2000" dirty="0">
                <a:latin typeface="Arial" pitchFamily="34" charset="0"/>
                <a:cs typeface="Arial" pitchFamily="34" charset="0"/>
                <a:sym typeface="Arial"/>
              </a:endParaRPr>
            </a:p>
          </p:txBody>
        </p:sp>
        <p:sp>
          <p:nvSpPr>
            <p:cNvPr id="5" name="Google Shape;422;p58"/>
            <p:cNvSpPr/>
            <p:nvPr/>
          </p:nvSpPr>
          <p:spPr>
            <a:xfrm>
              <a:off x="158395" y="617246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4377061" y="1683737"/>
            <a:ext cx="7472716" cy="1044000"/>
            <a:chOff x="164505" y="1356075"/>
            <a:chExt cx="7472716" cy="1044000"/>
          </a:xfrm>
        </p:grpSpPr>
        <p:sp>
          <p:nvSpPr>
            <p:cNvPr id="7" name="Google Shape;415;p58"/>
            <p:cNvSpPr/>
            <p:nvPr/>
          </p:nvSpPr>
          <p:spPr>
            <a:xfrm>
              <a:off x="617221" y="1356075"/>
              <a:ext cx="702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/>
              <a:r>
                <a:rPr lang="uk-UA" sz="2000" dirty="0">
                  <a:latin typeface="Arial" pitchFamily="34" charset="0"/>
                  <a:cs typeface="Arial" pitchFamily="34" charset="0"/>
                </a:rPr>
                <a:t>Порівнюйте пропозиції різних лізингових компаній. Звертайте увагу на комісії, страховки, умови дострокового завершення.</a:t>
              </a:r>
              <a:endParaRPr lang="uk-UA" sz="2000" dirty="0">
                <a:latin typeface="Arial" pitchFamily="34" charset="0"/>
                <a:cs typeface="Arial" pitchFamily="34" charset="0"/>
                <a:sym typeface="Arial"/>
              </a:endParaRPr>
            </a:p>
          </p:txBody>
        </p:sp>
        <p:sp>
          <p:nvSpPr>
            <p:cNvPr id="8" name="Google Shape;423;p58"/>
            <p:cNvSpPr/>
            <p:nvPr/>
          </p:nvSpPr>
          <p:spPr>
            <a:xfrm>
              <a:off x="164505" y="1424111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4378247" y="2901955"/>
            <a:ext cx="7471530" cy="1044000"/>
            <a:chOff x="165691" y="1914057"/>
            <a:chExt cx="7471530" cy="1044000"/>
          </a:xfrm>
        </p:grpSpPr>
        <p:sp>
          <p:nvSpPr>
            <p:cNvPr id="10" name="Google Shape;415;p58"/>
            <p:cNvSpPr/>
            <p:nvPr/>
          </p:nvSpPr>
          <p:spPr>
            <a:xfrm>
              <a:off x="617221" y="1914057"/>
              <a:ext cx="702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/>
              <a:r>
                <a:rPr lang="uk-UA" sz="2000" dirty="0">
                  <a:latin typeface="Arial" pitchFamily="34" charset="0"/>
                  <a:cs typeface="Arial" pitchFamily="34" charset="0"/>
                </a:rPr>
                <a:t>Уважно вивчіть лізинговий договір, особливо розділи про штрафи, дострокове розірвання, технічне обслуговування й залишкову вартість.</a:t>
              </a:r>
              <a:endParaRPr lang="uk-UA" sz="2000" dirty="0">
                <a:latin typeface="Arial" pitchFamily="34" charset="0"/>
                <a:cs typeface="Arial" pitchFamily="34" charset="0"/>
                <a:sym typeface="Arial"/>
              </a:endParaRPr>
            </a:p>
          </p:txBody>
        </p:sp>
        <p:sp>
          <p:nvSpPr>
            <p:cNvPr id="11" name="Google Shape;424;p58"/>
            <p:cNvSpPr/>
            <p:nvPr/>
          </p:nvSpPr>
          <p:spPr>
            <a:xfrm>
              <a:off x="165691" y="1984121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4381478" y="4120246"/>
            <a:ext cx="7468443" cy="1044000"/>
            <a:chOff x="168778" y="2599857"/>
            <a:chExt cx="7468443" cy="1044000"/>
          </a:xfrm>
        </p:grpSpPr>
        <p:sp>
          <p:nvSpPr>
            <p:cNvPr id="13" name="Google Shape;415;p58"/>
            <p:cNvSpPr/>
            <p:nvPr/>
          </p:nvSpPr>
          <p:spPr>
            <a:xfrm>
              <a:off x="617221" y="2599857"/>
              <a:ext cx="702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/>
              <a:r>
                <a:rPr lang="uk-UA" sz="2000" dirty="0">
                  <a:latin typeface="Arial" pitchFamily="34" charset="0"/>
                  <a:cs typeface="Arial" pitchFamily="34" charset="0"/>
                </a:rPr>
                <a:t>Уточніть у лізингової компанії, чи входить страхування до вартості лізингового платежу, </a:t>
              </a:r>
              <a:br>
                <a:rPr lang="uk-UA" sz="2000" dirty="0">
                  <a:latin typeface="Arial" pitchFamily="34" charset="0"/>
                  <a:cs typeface="Arial" pitchFamily="34" charset="0"/>
                </a:rPr>
              </a:br>
              <a:r>
                <a:rPr lang="uk-UA" sz="2000" dirty="0">
                  <a:latin typeface="Arial" pitchFamily="34" charset="0"/>
                  <a:cs typeface="Arial" pitchFamily="34" charset="0"/>
                </a:rPr>
                <a:t>бо, як правило, воно є обов’язковим.</a:t>
              </a:r>
              <a:endParaRPr lang="uk-UA" sz="2000" dirty="0">
                <a:latin typeface="Arial" pitchFamily="34" charset="0"/>
                <a:cs typeface="Arial" pitchFamily="34" charset="0"/>
                <a:sym typeface="Arial"/>
              </a:endParaRPr>
            </a:p>
          </p:txBody>
        </p:sp>
        <p:sp>
          <p:nvSpPr>
            <p:cNvPr id="14" name="Google Shape;425;p58"/>
            <p:cNvSpPr/>
            <p:nvPr/>
          </p:nvSpPr>
          <p:spPr>
            <a:xfrm>
              <a:off x="168778" y="2669026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4374623" y="5348015"/>
            <a:ext cx="7478600" cy="1044000"/>
            <a:chOff x="158621" y="3285659"/>
            <a:chExt cx="7478600" cy="1044000"/>
          </a:xfrm>
        </p:grpSpPr>
        <p:sp>
          <p:nvSpPr>
            <p:cNvPr id="16" name="Google Shape;415;p58"/>
            <p:cNvSpPr/>
            <p:nvPr/>
          </p:nvSpPr>
          <p:spPr>
            <a:xfrm>
              <a:off x="617221" y="3285659"/>
              <a:ext cx="702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/>
              <a:r>
                <a:rPr lang="uk-UA" sz="2000" dirty="0">
                  <a:latin typeface="Arial" pitchFamily="34" charset="0"/>
                  <a:cs typeface="Arial" pitchFamily="34" charset="0"/>
                </a:rPr>
                <a:t>Якщо ви захочете викупити майно після </a:t>
              </a:r>
              <a:r>
                <a:rPr lang="uk-UA" sz="2000" dirty="0" err="1">
                  <a:latin typeface="Arial" pitchFamily="34" charset="0"/>
                  <a:cs typeface="Arial" pitchFamily="34" charset="0"/>
                </a:rPr>
                <a:t>завершен-ня</a:t>
              </a:r>
              <a:r>
                <a:rPr lang="uk-UA" sz="2000" dirty="0">
                  <a:latin typeface="Arial" pitchFamily="34" charset="0"/>
                  <a:cs typeface="Arial" pitchFamily="34" charset="0"/>
                </a:rPr>
                <a:t> лізингу, то обов’язково розрахуйте залишкову вартість майна.</a:t>
              </a:r>
              <a:endParaRPr lang="uk-UA" sz="2000" dirty="0">
                <a:latin typeface="Arial" pitchFamily="34" charset="0"/>
                <a:cs typeface="Arial" pitchFamily="34" charset="0"/>
                <a:sym typeface="Arial"/>
              </a:endParaRPr>
            </a:p>
          </p:txBody>
        </p:sp>
        <p:sp>
          <p:nvSpPr>
            <p:cNvPr id="17" name="Google Shape;426;p58"/>
            <p:cNvSpPr/>
            <p:nvPr/>
          </p:nvSpPr>
          <p:spPr>
            <a:xfrm>
              <a:off x="158621" y="3356063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333203" y="1035128"/>
            <a:ext cx="442167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5. Корисні поради</a:t>
            </a:r>
          </a:p>
        </p:txBody>
      </p:sp>
      <p:pic>
        <p:nvPicPr>
          <p:cNvPr id="20" name="Рисунок 19" descr="05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654" y="3186643"/>
            <a:ext cx="2551590" cy="30633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nok_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4374447" y="465131"/>
            <a:ext cx="7478275" cy="1044000"/>
            <a:chOff x="158946" y="3594673"/>
            <a:chExt cx="7478275" cy="1044000"/>
          </a:xfrm>
        </p:grpSpPr>
        <p:sp>
          <p:nvSpPr>
            <p:cNvPr id="4" name="Google Shape;415;p58"/>
            <p:cNvSpPr/>
            <p:nvPr/>
          </p:nvSpPr>
          <p:spPr>
            <a:xfrm>
              <a:off x="617221" y="3594673"/>
              <a:ext cx="702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/>
              <a:r>
                <a:rPr lang="uk-UA" sz="2000" dirty="0">
                  <a:latin typeface="Arial" pitchFamily="34" charset="0"/>
                  <a:cs typeface="Arial" pitchFamily="34" charset="0"/>
                </a:rPr>
                <a:t>Уточніть, хто відповідальний за ремонт і </a:t>
              </a:r>
              <a:r>
                <a:rPr lang="uk-UA" sz="2000" dirty="0" err="1">
                  <a:latin typeface="Arial" pitchFamily="34" charset="0"/>
                  <a:cs typeface="Arial" pitchFamily="34" charset="0"/>
                </a:rPr>
                <a:t>обслуго-вування</a:t>
              </a:r>
              <a:r>
                <a:rPr lang="uk-UA" sz="2000" dirty="0">
                  <a:latin typeface="Arial" pitchFamily="34" charset="0"/>
                  <a:cs typeface="Arial" pitchFamily="34" charset="0"/>
                </a:rPr>
                <a:t>, бо інколи ці обов’язки на </a:t>
              </a:r>
              <a:r>
                <a:rPr lang="uk-UA" sz="2000" dirty="0" err="1">
                  <a:latin typeface="Arial" pitchFamily="34" charset="0"/>
                  <a:cs typeface="Arial" pitchFamily="34" charset="0"/>
                </a:rPr>
                <a:t>лізингоодер-жувачі</a:t>
              </a:r>
              <a:r>
                <a:rPr lang="uk-UA" sz="2000" dirty="0">
                  <a:latin typeface="Arial" pitchFamily="34" charset="0"/>
                  <a:cs typeface="Arial" pitchFamily="34" charset="0"/>
                </a:rPr>
                <a:t>, а інколи — на </a:t>
              </a:r>
              <a:r>
                <a:rPr lang="uk-UA" sz="2000" dirty="0" err="1">
                  <a:latin typeface="Arial" pitchFamily="34" charset="0"/>
                  <a:cs typeface="Arial" pitchFamily="34" charset="0"/>
                </a:rPr>
                <a:t>лізингодавцеві</a:t>
              </a:r>
              <a:r>
                <a:rPr lang="uk-UA" sz="2000" dirty="0">
                  <a:latin typeface="Arial" pitchFamily="34" charset="0"/>
                  <a:cs typeface="Arial" pitchFamily="34" charset="0"/>
                </a:rPr>
                <a:t>.</a:t>
              </a:r>
              <a:endParaRPr lang="uk-UA" sz="2000" dirty="0">
                <a:latin typeface="Arial" pitchFamily="34" charset="0"/>
                <a:cs typeface="Arial" pitchFamily="34" charset="0"/>
                <a:sym typeface="Arial"/>
              </a:endParaRPr>
            </a:p>
          </p:txBody>
        </p:sp>
        <p:sp>
          <p:nvSpPr>
            <p:cNvPr id="5" name="Google Shape;427;p58"/>
            <p:cNvSpPr/>
            <p:nvPr/>
          </p:nvSpPr>
          <p:spPr>
            <a:xfrm>
              <a:off x="158946" y="3661410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4376025" y="1684045"/>
            <a:ext cx="7473395" cy="1044000"/>
            <a:chOff x="163826" y="4263021"/>
            <a:chExt cx="7473395" cy="1044000"/>
          </a:xfrm>
        </p:grpSpPr>
        <p:sp>
          <p:nvSpPr>
            <p:cNvPr id="7" name="Google Shape;415;p58"/>
            <p:cNvSpPr/>
            <p:nvPr/>
          </p:nvSpPr>
          <p:spPr>
            <a:xfrm>
              <a:off x="617221" y="4263021"/>
              <a:ext cx="702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/>
              <a:r>
                <a:rPr lang="uk-UA" sz="2000" dirty="0">
                  <a:latin typeface="Arial" pitchFamily="34" charset="0"/>
                  <a:cs typeface="Arial" pitchFamily="34" charset="0"/>
                </a:rPr>
                <a:t>З’ясуйте, чи можна змінити умови договору. Наприклад, подовжити строк, змінити графік платежів або викупити майно раніше.</a:t>
              </a:r>
              <a:endParaRPr lang="uk-UA" sz="2000" dirty="0">
                <a:latin typeface="Arial" pitchFamily="34" charset="0"/>
                <a:cs typeface="Arial" pitchFamily="34" charset="0"/>
                <a:sym typeface="Arial"/>
              </a:endParaRPr>
            </a:p>
          </p:txBody>
        </p:sp>
        <p:sp>
          <p:nvSpPr>
            <p:cNvPr id="8" name="Google Shape;428;p58"/>
            <p:cNvSpPr/>
            <p:nvPr/>
          </p:nvSpPr>
          <p:spPr>
            <a:xfrm>
              <a:off x="163826" y="4331250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4379183" y="2899801"/>
            <a:ext cx="7473538" cy="1044000"/>
            <a:chOff x="163683" y="4883437"/>
            <a:chExt cx="7473538" cy="1044000"/>
          </a:xfrm>
        </p:grpSpPr>
        <p:sp>
          <p:nvSpPr>
            <p:cNvPr id="10" name="Google Shape;415;p58"/>
            <p:cNvSpPr/>
            <p:nvPr/>
          </p:nvSpPr>
          <p:spPr>
            <a:xfrm>
              <a:off x="617221" y="4883437"/>
              <a:ext cx="702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/>
              <a:r>
                <a:rPr lang="uk-UA" sz="2000" dirty="0">
                  <a:latin typeface="Arial" pitchFamily="34" charset="0"/>
                  <a:cs typeface="Arial" pitchFamily="34" charset="0"/>
                </a:rPr>
                <a:t>Зберігайте всі документи та історію спілкування</a:t>
              </a:r>
            </a:p>
            <a:p>
              <a:pPr marL="182563"/>
              <a:r>
                <a:rPr lang="uk-UA" sz="2000" dirty="0">
                  <a:latin typeface="Arial" pitchFamily="34" charset="0"/>
                  <a:cs typeface="Arial" pitchFamily="34" charset="0"/>
                </a:rPr>
                <a:t>з лізинговою компанією. Це допоможе в разі суперечок чи питань у майбутньому.</a:t>
              </a:r>
              <a:endParaRPr lang="uk-UA" sz="2000" dirty="0">
                <a:latin typeface="Arial" pitchFamily="34" charset="0"/>
                <a:cs typeface="Arial" pitchFamily="34" charset="0"/>
                <a:sym typeface="Arial"/>
              </a:endParaRPr>
            </a:p>
          </p:txBody>
        </p:sp>
        <p:sp>
          <p:nvSpPr>
            <p:cNvPr id="11" name="Google Shape;428;p58"/>
            <p:cNvSpPr/>
            <p:nvPr/>
          </p:nvSpPr>
          <p:spPr>
            <a:xfrm>
              <a:off x="163683" y="4950614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4379470" y="4119000"/>
            <a:ext cx="7473323" cy="1044000"/>
            <a:chOff x="163898" y="5392501"/>
            <a:chExt cx="7473323" cy="1044000"/>
          </a:xfrm>
        </p:grpSpPr>
        <p:sp>
          <p:nvSpPr>
            <p:cNvPr id="13" name="Google Shape;415;p58"/>
            <p:cNvSpPr/>
            <p:nvPr/>
          </p:nvSpPr>
          <p:spPr>
            <a:xfrm>
              <a:off x="617221" y="5392501"/>
              <a:ext cx="702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/>
              <a:r>
                <a:rPr lang="uk-UA" sz="2000" dirty="0">
                  <a:latin typeface="Arial" pitchFamily="34" charset="0"/>
                  <a:cs typeface="Arial" pitchFamily="34" charset="0"/>
                </a:rPr>
                <a:t>Вивчіть репутацію лізингової компанії: перевірте відгуки, рейтинг, з’ясуйте, чи має компанія ліцензію, чи не було судових справ або скандалів.</a:t>
              </a:r>
              <a:endParaRPr lang="uk-UA" sz="2000" dirty="0">
                <a:latin typeface="Arial" pitchFamily="34" charset="0"/>
                <a:cs typeface="Arial" pitchFamily="34" charset="0"/>
                <a:sym typeface="Arial"/>
              </a:endParaRPr>
            </a:p>
          </p:txBody>
        </p:sp>
        <p:sp>
          <p:nvSpPr>
            <p:cNvPr id="14" name="Google Shape;428;p58"/>
            <p:cNvSpPr/>
            <p:nvPr/>
          </p:nvSpPr>
          <p:spPr>
            <a:xfrm>
              <a:off x="163898" y="5465229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9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4379541" y="5338558"/>
            <a:ext cx="7473323" cy="1044000"/>
            <a:chOff x="163898" y="6037006"/>
            <a:chExt cx="7473323" cy="1044000"/>
          </a:xfrm>
        </p:grpSpPr>
        <p:sp>
          <p:nvSpPr>
            <p:cNvPr id="16" name="Google Shape;415;p58"/>
            <p:cNvSpPr/>
            <p:nvPr/>
          </p:nvSpPr>
          <p:spPr>
            <a:xfrm>
              <a:off x="617221" y="6037006"/>
              <a:ext cx="702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/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Для бізнесу лізинг може дозволити зменшити базу оподаткування (наприклад, лізингові платежі включаються до витрат).</a:t>
              </a:r>
              <a:endParaRPr lang="uk-UA" sz="2000" dirty="0"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" name="Google Shape;428;p58"/>
            <p:cNvSpPr/>
            <p:nvPr/>
          </p:nvSpPr>
          <p:spPr>
            <a:xfrm>
              <a:off x="163898" y="6108856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0" tIns="45700" rIns="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2800" b="1" i="0" u="none" strike="noStrike" cap="none" dirty="0">
                  <a:solidFill>
                    <a:srgbClr val="FFFFFF"/>
                  </a:solidFill>
                  <a:latin typeface="Arial" pitchFamily="34" charset="0"/>
                  <a:ea typeface="Arial"/>
                  <a:cs typeface="Arial" pitchFamily="34" charset="0"/>
                  <a:sym typeface="Arial"/>
                </a:rPr>
                <a:t>10</a:t>
              </a:r>
              <a:endParaRPr sz="28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333203" y="1035128"/>
            <a:ext cx="442167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5. Корисні</a:t>
            </a:r>
          </a:p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поради</a:t>
            </a:r>
          </a:p>
        </p:txBody>
      </p:sp>
      <p:pic>
        <p:nvPicPr>
          <p:cNvPr id="20" name="Рисунок 19" descr="05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654" y="3186643"/>
            <a:ext cx="2551590" cy="30633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6BA80E-5BF7-05DC-B1A3-D59A625AD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4233255" y="541722"/>
            <a:ext cx="678866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000" b="1" i="1" u="none" strike="noStrike" cap="none" normalizeH="0" baseline="0" dirty="0">
                <a:ln>
                  <a:noFill/>
                </a:ln>
                <a:solidFill>
                  <a:srgbClr val="9933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Мозковий штурм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9" name="Рисунок 8" descr="0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746" y="1936390"/>
            <a:ext cx="3717124" cy="2959688"/>
          </a:xfrm>
          <a:prstGeom prst="rect">
            <a:avLst/>
          </a:prstGeom>
        </p:spPr>
      </p:pic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089563" y="1527808"/>
            <a:ext cx="876225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indent="449263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Ми вже говорили про фінансові компанії та їхні послуги. Однак, існують ще й лізингові компанії, які також  надають  фінансові  послуги.</a:t>
            </a: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5490568" y="3101677"/>
            <a:ext cx="6480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79388" lvl="0" indent="-179388" algn="just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А що таке лізинг?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5490574" y="3915721"/>
            <a:ext cx="6480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79388" lvl="0" indent="-179388" algn="just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Як працює лізинг?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492761" y="4727752"/>
            <a:ext cx="6480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79388" lvl="0" indent="-179388" algn="just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Які відомі вам види лізингу?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554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" grpId="0"/>
      <p:bldP spid="10" grpId="0"/>
      <p:bldP spid="12" grpId="0"/>
      <p:bldP spid="13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68533" y="3519240"/>
            <a:ext cx="8640960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uk-UA" sz="9600" b="1" dirty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Бажаємо успіхів!</a:t>
            </a:r>
            <a:endParaRPr lang="ru-RU" sz="9600" b="1" dirty="0">
              <a:solidFill>
                <a:srgbClr val="0099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0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4809" y="486672"/>
            <a:ext cx="3252144" cy="319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494236"/>
      </p:ext>
    </p:extLst>
  </p:cSld>
  <p:clrMapOvr>
    <a:masterClrMapping/>
  </p:clrMapOvr>
  <p:transition>
    <p:wheel spokes="8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07E353-88DA-390B-DD1A-CD61D387B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33203" y="2711528"/>
            <a:ext cx="1152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1. Що таке лізинг і який він буває</a:t>
            </a:r>
          </a:p>
        </p:txBody>
      </p:sp>
    </p:spTree>
    <p:extLst>
      <p:ext uri="{BB962C8B-B14F-4D97-AF65-F5344CB8AC3E}">
        <p14:creationId xmlns:p14="http://schemas.microsoft.com/office/powerpoint/2010/main" val="245945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9EDEA4-1EAB-5599-BBFD-D506CD6E3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id="{F87B34C3-093A-C1F8-27C8-878547DAA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931920" y="2381786"/>
            <a:ext cx="7551420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uk-UA" sz="3200" dirty="0">
                <a:latin typeface="Arial" pitchFamily="34" charset="0"/>
                <a:cs typeface="Arial" pitchFamily="34" charset="0"/>
              </a:rPr>
              <a:t>«Багатство полягає в користуванні, а  не  в  праві  власності»</a:t>
            </a:r>
          </a:p>
          <a:p>
            <a:pPr algn="r">
              <a:spcBef>
                <a:spcPts val="1200"/>
              </a:spcBef>
            </a:pPr>
            <a:r>
              <a:rPr lang="ru-RU" sz="3200" i="1" dirty="0">
                <a:latin typeface="Arial" pitchFamily="34" charset="0"/>
                <a:cs typeface="Arial" pitchFamily="34" charset="0"/>
              </a:rPr>
              <a:t>Аристотель</a:t>
            </a:r>
            <a:endParaRPr lang="uk-UA" sz="3200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Аристотель | Тест з фізики – «На Урок»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contrast="10000"/>
          </a:blip>
          <a:srcRect/>
          <a:stretch>
            <a:fillRect/>
          </a:stretch>
        </p:blipFill>
        <p:spPr bwMode="auto">
          <a:xfrm>
            <a:off x="688975" y="1379537"/>
            <a:ext cx="3336139" cy="38782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9576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9EDEA4-1EAB-5599-BBFD-D506CD6E3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id="{F87B34C3-093A-C1F8-27C8-878547DAA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id="{836FC22A-3D60-D7D0-894E-1C9D93C060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72468" y="994875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id="{882D7327-D444-16BA-65D7-20FC3AE0998A}"/>
              </a:ext>
            </a:extLst>
          </p:cNvPr>
          <p:cNvGrpSpPr/>
          <p:nvPr/>
        </p:nvGrpSpPr>
        <p:grpSpPr>
          <a:xfrm>
            <a:off x="2531009" y="421556"/>
            <a:ext cx="8970030" cy="1981486"/>
            <a:chOff x="1856505" y="833749"/>
            <a:chExt cx="8970030" cy="1981486"/>
          </a:xfrm>
        </p:grpSpPr>
        <p:sp>
          <p:nvSpPr>
            <p:cNvPr id="7" name="Скругленный прямоугольник 6">
              <a:extLst>
                <a:ext uri="{FF2B5EF4-FFF2-40B4-BE49-F238E27FC236}">
                  <a16:creationId xmlns:a16="http://schemas.microsoft.com/office/drawing/2014/main" id="{25715036-2062-891E-540E-EB9C9C435FE3}"/>
                </a:ext>
              </a:extLst>
            </p:cNvPr>
            <p:cNvSpPr/>
            <p:nvPr/>
          </p:nvSpPr>
          <p:spPr>
            <a:xfrm>
              <a:off x="2029708" y="1184853"/>
              <a:ext cx="8796827" cy="1630382"/>
            </a:xfrm>
            <a:prstGeom prst="roundRect">
              <a:avLst>
                <a:gd name="adj" fmla="val 6999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Лізинг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оренда майна на визначений строк із правом або без права викупу, за якою одна сторона (</a:t>
              </a:r>
              <a:r>
                <a:rPr lang="uk-UA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лізингодавець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) купує майно й передає його іншій стороні (</a:t>
              </a:r>
              <a:r>
                <a:rPr lang="uk-UA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лізингоодержувачу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)  в  користування  за  плату.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D9272EBD-E12E-CA66-E6BA-BA03E394D1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C31F3D5-5C99-453E-BEF6-DD65797F10AA}"/>
              </a:ext>
            </a:extLst>
          </p:cNvPr>
          <p:cNvSpPr/>
          <p:nvPr/>
        </p:nvSpPr>
        <p:spPr>
          <a:xfrm>
            <a:off x="2290042" y="3001926"/>
            <a:ext cx="9229295" cy="1200329"/>
          </a:xfrm>
          <a:prstGeom prst="rect">
            <a:avLst/>
          </a:prstGeom>
          <a:ln w="19050">
            <a:solidFill>
              <a:schemeClr val="tx2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pPr indent="449263" algn="just"/>
            <a:r>
              <a:rPr lang="uk-UA" sz="2400" b="1" i="1" dirty="0">
                <a:solidFill>
                  <a:srgbClr val="CC00CC"/>
                </a:solidFill>
                <a:latin typeface="Arial" pitchFamily="34" charset="0"/>
                <a:cs typeface="Arial" pitchFamily="34" charset="0"/>
              </a:rPr>
              <a:t>Ключова особливість лізингу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— можливість викупу майна після завершення строку договору (у разі звичайної оренди майно завжди залишається  у  власності орендодавця).</a:t>
            </a:r>
          </a:p>
        </p:txBody>
      </p:sp>
      <p:pic>
        <p:nvPicPr>
          <p:cNvPr id="12" name="Рисунок 11" descr="01-1.png">
            <a:extLst>
              <a:ext uri="{FF2B5EF4-FFF2-40B4-BE49-F238E27FC236}">
                <a16:creationId xmlns:a16="http://schemas.microsoft.com/office/drawing/2014/main" id="{3C79504D-E46E-4C97-BFA0-EE4437B2F8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456674" y="4176465"/>
            <a:ext cx="1695115" cy="2254447"/>
          </a:xfrm>
          <a:prstGeom prst="rect">
            <a:avLst/>
          </a:prstGeom>
        </p:spPr>
      </p:pic>
      <p:grpSp>
        <p:nvGrpSpPr>
          <p:cNvPr id="13" name="Группа 10">
            <a:extLst>
              <a:ext uri="{FF2B5EF4-FFF2-40B4-BE49-F238E27FC236}">
                <a16:creationId xmlns:a16="http://schemas.microsoft.com/office/drawing/2014/main" id="{37A551FF-F292-4C05-9F29-46A6A4F5DFCB}"/>
              </a:ext>
            </a:extLst>
          </p:cNvPr>
          <p:cNvGrpSpPr/>
          <p:nvPr/>
        </p:nvGrpSpPr>
        <p:grpSpPr>
          <a:xfrm>
            <a:off x="2046925" y="4564024"/>
            <a:ext cx="9500325" cy="1628621"/>
            <a:chOff x="1282675" y="789772"/>
            <a:chExt cx="9500325" cy="1628621"/>
          </a:xfrm>
        </p:grpSpPr>
        <p:sp>
          <p:nvSpPr>
            <p:cNvPr id="14" name="Скругленный прямоугольник 11">
              <a:extLst>
                <a:ext uri="{FF2B5EF4-FFF2-40B4-BE49-F238E27FC236}">
                  <a16:creationId xmlns:a16="http://schemas.microsoft.com/office/drawing/2014/main" id="{A087C449-B7DD-47E8-A315-39A80AFCB0F0}"/>
                </a:ext>
              </a:extLst>
            </p:cNvPr>
            <p:cNvSpPr/>
            <p:nvPr/>
          </p:nvSpPr>
          <p:spPr>
            <a:xfrm>
              <a:off x="1461653" y="1148413"/>
              <a:ext cx="9321347" cy="1269980"/>
            </a:xfrm>
            <a:prstGeom prst="roundRect">
              <a:avLst>
                <a:gd name="adj" fmla="val 9768"/>
              </a:avLst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Як ви вважаєте, у яких сферах в Україні лізинг є найбільш затребуваним? Скористайтеся додатковими джерелами інформації  та  підтвердьте  або  спростуйте  свої  припущення.</a:t>
              </a:r>
            </a:p>
          </p:txBody>
        </p:sp>
        <p:pic>
          <p:nvPicPr>
            <p:cNvPr id="15" name="Picture 2">
              <a:extLst>
                <a:ext uri="{FF2B5EF4-FFF2-40B4-BE49-F238E27FC236}">
                  <a16:creationId xmlns:a16="http://schemas.microsoft.com/office/drawing/2014/main" id="{29068F9A-8117-4789-ACF5-0AB27A9AA7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282675" y="789772"/>
              <a:ext cx="659708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39576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AFD78A-A0DF-499A-CD73-A4E648617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BFECDC63-01D9-C818-8385-87A3604BAC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D77B8A-A148-8953-EBA3-20CA03C8FF64}"/>
              </a:ext>
            </a:extLst>
          </p:cNvPr>
          <p:cNvSpPr/>
          <p:nvPr/>
        </p:nvSpPr>
        <p:spPr>
          <a:xfrm>
            <a:off x="333203" y="2711528"/>
            <a:ext cx="1152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2. Як працює лізинг?</a:t>
            </a:r>
          </a:p>
        </p:txBody>
      </p:sp>
    </p:spTree>
    <p:extLst>
      <p:ext uri="{BB962C8B-B14F-4D97-AF65-F5344CB8AC3E}">
        <p14:creationId xmlns:p14="http://schemas.microsoft.com/office/powerpoint/2010/main" val="2947125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9EDEA4-1EAB-5599-BBFD-D506CD6E3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id="{F87B34C3-093A-C1F8-27C8-878547DAA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id="{836FC22A-3D60-D7D0-894E-1C9D93C060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367668" y="2066592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id="{882D7327-D444-16BA-65D7-20FC3AE0998A}"/>
              </a:ext>
            </a:extLst>
          </p:cNvPr>
          <p:cNvGrpSpPr/>
          <p:nvPr/>
        </p:nvGrpSpPr>
        <p:grpSpPr>
          <a:xfrm>
            <a:off x="2570337" y="285870"/>
            <a:ext cx="9169379" cy="1981486"/>
            <a:chOff x="1856505" y="833749"/>
            <a:chExt cx="9169379" cy="1981486"/>
          </a:xfrm>
        </p:grpSpPr>
        <p:sp>
          <p:nvSpPr>
            <p:cNvPr id="7" name="Скругленный прямоугольник 6">
              <a:extLst>
                <a:ext uri="{FF2B5EF4-FFF2-40B4-BE49-F238E27FC236}">
                  <a16:creationId xmlns:a16="http://schemas.microsoft.com/office/drawing/2014/main" id="{25715036-2062-891E-540E-EB9C9C435FE3}"/>
                </a:ext>
              </a:extLst>
            </p:cNvPr>
            <p:cNvSpPr/>
            <p:nvPr/>
          </p:nvSpPr>
          <p:spPr>
            <a:xfrm>
              <a:off x="2029708" y="1184853"/>
              <a:ext cx="8996176" cy="1630382"/>
            </a:xfrm>
            <a:prstGeom prst="roundRect">
              <a:avLst>
                <a:gd name="adj" fmla="val 6999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b="1" i="1" dirty="0" err="1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Лізингоодержувач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фізична або юридична особа, яка отримує майно (наприклад, обладнання, транспорт, нерухомість) у користування за договором лізингу від </a:t>
              </a:r>
              <a:r>
                <a:rPr lang="uk-UA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лізингодавця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 на  певний  строк  за  плату.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D9272EBD-E12E-CA66-E6BA-BA03E394D1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0" name="Группа 11">
            <a:extLst>
              <a:ext uri="{FF2B5EF4-FFF2-40B4-BE49-F238E27FC236}">
                <a16:creationId xmlns:a16="http://schemas.microsoft.com/office/drawing/2014/main" id="{A2C3554F-C203-46F6-B070-4F3C77F6D0F3}"/>
              </a:ext>
            </a:extLst>
          </p:cNvPr>
          <p:cNvGrpSpPr/>
          <p:nvPr/>
        </p:nvGrpSpPr>
        <p:grpSpPr>
          <a:xfrm>
            <a:off x="2550673" y="2523938"/>
            <a:ext cx="9198875" cy="1981486"/>
            <a:chOff x="1856505" y="833749"/>
            <a:chExt cx="9198875" cy="1981486"/>
          </a:xfrm>
        </p:grpSpPr>
        <p:sp>
          <p:nvSpPr>
            <p:cNvPr id="11" name="Скругленный прямоугольник 6">
              <a:extLst>
                <a:ext uri="{FF2B5EF4-FFF2-40B4-BE49-F238E27FC236}">
                  <a16:creationId xmlns:a16="http://schemas.microsoft.com/office/drawing/2014/main" id="{1407FF38-B794-428C-8847-CCD7CAEBAAFC}"/>
                </a:ext>
              </a:extLst>
            </p:cNvPr>
            <p:cNvSpPr/>
            <p:nvPr/>
          </p:nvSpPr>
          <p:spPr>
            <a:xfrm>
              <a:off x="2029708" y="1184853"/>
              <a:ext cx="9025672" cy="1630382"/>
            </a:xfrm>
            <a:prstGeom prst="roundRect">
              <a:avLst>
                <a:gd name="adj" fmla="val 6999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b="1" i="1" dirty="0" err="1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Лізингодавець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юридична особа, яка за договором лізингу надає майно в користування </a:t>
              </a:r>
              <a:r>
                <a:rPr lang="uk-UA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лізингоодержувачу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на визначений строк за плату, зберігаючи право власності на це майно протягом дії договору.</a:t>
              </a: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AD811AF9-557C-4D95-AAFE-DDDC661E3F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3" name="Группа 11">
            <a:extLst>
              <a:ext uri="{FF2B5EF4-FFF2-40B4-BE49-F238E27FC236}">
                <a16:creationId xmlns:a16="http://schemas.microsoft.com/office/drawing/2014/main" id="{178E0A3D-3710-467A-ACB1-225BB151C885}"/>
              </a:ext>
            </a:extLst>
          </p:cNvPr>
          <p:cNvGrpSpPr/>
          <p:nvPr/>
        </p:nvGrpSpPr>
        <p:grpSpPr>
          <a:xfrm>
            <a:off x="2590002" y="4714074"/>
            <a:ext cx="9159546" cy="1597867"/>
            <a:chOff x="1856505" y="833749"/>
            <a:chExt cx="8970030" cy="1597867"/>
          </a:xfrm>
        </p:grpSpPr>
        <p:sp>
          <p:nvSpPr>
            <p:cNvPr id="14" name="Скругленный прямоугольник 6">
              <a:extLst>
                <a:ext uri="{FF2B5EF4-FFF2-40B4-BE49-F238E27FC236}">
                  <a16:creationId xmlns:a16="http://schemas.microsoft.com/office/drawing/2014/main" id="{41C5CF42-3B56-489C-8287-61FD6C9BC1D0}"/>
                </a:ext>
              </a:extLst>
            </p:cNvPr>
            <p:cNvSpPr/>
            <p:nvPr/>
          </p:nvSpPr>
          <p:spPr>
            <a:xfrm>
              <a:off x="2029708" y="1184853"/>
              <a:ext cx="8796827" cy="1246763"/>
            </a:xfrm>
            <a:prstGeom prst="roundRect">
              <a:avLst>
                <a:gd name="adj" fmla="val 6999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Лізинговий платіж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регулярна грошова сума, яку </a:t>
              </a:r>
              <a:r>
                <a:rPr lang="uk-UA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лізингоодержувач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сплачує </a:t>
              </a:r>
              <a:r>
                <a:rPr lang="uk-UA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лізингодавцю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за право користування  майном,  переданим  у  лізинг.</a:t>
              </a:r>
            </a:p>
          </p:txBody>
        </p:sp>
        <p:pic>
          <p:nvPicPr>
            <p:cNvPr id="15" name="Picture 2">
              <a:extLst>
                <a:ext uri="{FF2B5EF4-FFF2-40B4-BE49-F238E27FC236}">
                  <a16:creationId xmlns:a16="http://schemas.microsoft.com/office/drawing/2014/main" id="{4C163B81-E225-424E-82F3-E7DC739373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39576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5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5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ranok_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6" name="AutoShape 14"/>
          <p:cNvSpPr>
            <a:spLocks noChangeArrowheads="1"/>
          </p:cNvSpPr>
          <p:nvPr/>
        </p:nvSpPr>
        <p:spPr bwMode="auto">
          <a:xfrm>
            <a:off x="339434" y="2910445"/>
            <a:ext cx="3600000" cy="1116000"/>
          </a:xfrm>
          <a:prstGeom prst="roundRect">
            <a:avLst>
              <a:gd name="adj" fmla="val 8362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uk-UA" sz="22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Амортизаційна складова</a:t>
            </a:r>
          </a:p>
        </p:txBody>
      </p:sp>
      <p:sp>
        <p:nvSpPr>
          <p:cNvPr id="7" name="AutoShape 14"/>
          <p:cNvSpPr>
            <a:spLocks noChangeArrowheads="1"/>
          </p:cNvSpPr>
          <p:nvPr/>
        </p:nvSpPr>
        <p:spPr bwMode="auto">
          <a:xfrm>
            <a:off x="4287830" y="2910451"/>
            <a:ext cx="3600000" cy="1116000"/>
          </a:xfrm>
          <a:prstGeom prst="roundRect">
            <a:avLst>
              <a:gd name="adj" fmla="val 8362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uk-UA" sz="22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Плата за користування (відсотки)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2128635" y="1962498"/>
            <a:ext cx="7920000" cy="936234"/>
            <a:chOff x="2128635" y="1368138"/>
            <a:chExt cx="7920000" cy="936234"/>
          </a:xfrm>
        </p:grpSpPr>
        <p:cxnSp>
          <p:nvCxnSpPr>
            <p:cNvPr id="9" name="AutoShape 3"/>
            <p:cNvCxnSpPr>
              <a:cxnSpLocks noChangeShapeType="1"/>
            </p:cNvCxnSpPr>
            <p:nvPr/>
          </p:nvCxnSpPr>
          <p:spPr bwMode="auto">
            <a:xfrm rot="5400000">
              <a:off x="1869142" y="2034372"/>
              <a:ext cx="540000" cy="0"/>
            </a:xfrm>
            <a:prstGeom prst="straightConnector1">
              <a:avLst/>
            </a:prstGeom>
            <a:noFill/>
            <a:ln w="76200">
              <a:solidFill>
                <a:srgbClr val="993300"/>
              </a:solidFill>
              <a:round/>
              <a:headEnd/>
              <a:tailEnd type="triangle" w="med" len="med"/>
            </a:ln>
          </p:spPr>
        </p:cxnSp>
        <p:cxnSp>
          <p:nvCxnSpPr>
            <p:cNvPr id="10" name="AutoShape 3"/>
            <p:cNvCxnSpPr>
              <a:cxnSpLocks noChangeShapeType="1"/>
            </p:cNvCxnSpPr>
            <p:nvPr/>
          </p:nvCxnSpPr>
          <p:spPr bwMode="auto">
            <a:xfrm rot="16200000" flipH="1">
              <a:off x="9774478" y="2033781"/>
              <a:ext cx="540000" cy="0"/>
            </a:xfrm>
            <a:prstGeom prst="straightConnector1">
              <a:avLst/>
            </a:prstGeom>
            <a:noFill/>
            <a:ln w="76200">
              <a:solidFill>
                <a:srgbClr val="993300"/>
              </a:solidFill>
              <a:round/>
              <a:headEnd/>
              <a:tailEnd type="triangle" w="med" len="med"/>
            </a:ln>
          </p:spPr>
        </p:cxnSp>
        <p:cxnSp>
          <p:nvCxnSpPr>
            <p:cNvPr id="11" name="AutoShape 3"/>
            <p:cNvCxnSpPr>
              <a:cxnSpLocks noChangeShapeType="1"/>
            </p:cNvCxnSpPr>
            <p:nvPr/>
          </p:nvCxnSpPr>
          <p:spPr bwMode="auto">
            <a:xfrm rot="5400000">
              <a:off x="5620924" y="1836138"/>
              <a:ext cx="936000" cy="0"/>
            </a:xfrm>
            <a:prstGeom prst="straightConnector1">
              <a:avLst/>
            </a:prstGeom>
            <a:noFill/>
            <a:ln w="76200">
              <a:solidFill>
                <a:srgbClr val="993300"/>
              </a:solidFill>
              <a:round/>
              <a:headEnd/>
              <a:tailEnd type="triangle" w="med" len="med"/>
            </a:ln>
          </p:spPr>
        </p:cxnSp>
        <p:cxnSp>
          <p:nvCxnSpPr>
            <p:cNvPr id="12" name="Прямая соединительная линия 11"/>
            <p:cNvCxnSpPr/>
            <p:nvPr/>
          </p:nvCxnSpPr>
          <p:spPr>
            <a:xfrm>
              <a:off x="2128635" y="1799586"/>
              <a:ext cx="7920000" cy="0"/>
            </a:xfrm>
            <a:prstGeom prst="line">
              <a:avLst/>
            </a:prstGeom>
            <a:ln w="76200">
              <a:solidFill>
                <a:srgbClr val="9933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AutoShape 13"/>
          <p:cNvSpPr>
            <a:spLocks noChangeArrowheads="1"/>
          </p:cNvSpPr>
          <p:nvPr/>
        </p:nvSpPr>
        <p:spPr bwMode="auto">
          <a:xfrm>
            <a:off x="2726441" y="1267148"/>
            <a:ext cx="6732000" cy="7200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38100">
            <a:solidFill>
              <a:srgbClr val="FF99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Складники лізингового платежу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AutoShape 14"/>
          <p:cNvSpPr>
            <a:spLocks noChangeArrowheads="1"/>
          </p:cNvSpPr>
          <p:nvPr/>
        </p:nvSpPr>
        <p:spPr bwMode="auto">
          <a:xfrm>
            <a:off x="8250230" y="2910451"/>
            <a:ext cx="3600000" cy="1116000"/>
          </a:xfrm>
          <a:prstGeom prst="roundRect">
            <a:avLst>
              <a:gd name="adj" fmla="val 8362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uk-UA" sz="22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Додаткові витрати</a:t>
            </a:r>
          </a:p>
        </p:txBody>
      </p:sp>
      <p:sp>
        <p:nvSpPr>
          <p:cNvPr id="15" name="AutoShape 14"/>
          <p:cNvSpPr>
            <a:spLocks noChangeArrowheads="1"/>
          </p:cNvSpPr>
          <p:nvPr/>
        </p:nvSpPr>
        <p:spPr bwMode="auto">
          <a:xfrm>
            <a:off x="331814" y="4083925"/>
            <a:ext cx="3600000" cy="1440000"/>
          </a:xfrm>
          <a:prstGeom prst="roundRect">
            <a:avLst>
              <a:gd name="adj" fmla="val 7304"/>
            </a:avLst>
          </a:prstGeom>
          <a:solidFill>
            <a:srgbClr val="CCECFF"/>
          </a:solidFill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</a:pPr>
            <a:r>
              <a:rPr lang="uk-UA" sz="1800" dirty="0">
                <a:latin typeface="Arial" pitchFamily="34" charset="0"/>
                <a:cs typeface="Arial" pitchFamily="34" charset="0"/>
              </a:rPr>
              <a:t>частина вартості майна, що поступово компенсується протягом часу користування</a:t>
            </a:r>
          </a:p>
        </p:txBody>
      </p:sp>
      <p:sp>
        <p:nvSpPr>
          <p:cNvPr id="16" name="AutoShape 14"/>
          <p:cNvSpPr>
            <a:spLocks noChangeArrowheads="1"/>
          </p:cNvSpPr>
          <p:nvPr/>
        </p:nvSpPr>
        <p:spPr bwMode="auto">
          <a:xfrm>
            <a:off x="4286594" y="4083924"/>
            <a:ext cx="3600000" cy="1440000"/>
          </a:xfrm>
          <a:prstGeom prst="roundRect">
            <a:avLst>
              <a:gd name="adj" fmla="val 6099"/>
            </a:avLst>
          </a:prstGeom>
          <a:solidFill>
            <a:srgbClr val="CCECFF"/>
          </a:solidFill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</a:pPr>
            <a:r>
              <a:rPr lang="uk-UA" sz="1800" dirty="0">
                <a:latin typeface="Arial" pitchFamily="34" charset="0"/>
                <a:cs typeface="Arial" pitchFamily="34" charset="0"/>
              </a:rPr>
              <a:t>винагорода </a:t>
            </a:r>
            <a:r>
              <a:rPr lang="uk-UA" sz="1800" dirty="0" err="1">
                <a:latin typeface="Arial" pitchFamily="34" charset="0"/>
                <a:cs typeface="Arial" pitchFamily="34" charset="0"/>
              </a:rPr>
              <a:t>лізингодавцю</a:t>
            </a:r>
            <a:endParaRPr lang="uk-UA" sz="1800" dirty="0">
              <a:latin typeface="Arial" pitchFamily="34" charset="0"/>
              <a:cs typeface="Arial" pitchFamily="34" charset="0"/>
            </a:endParaRPr>
          </a:p>
          <a:p>
            <a:pPr algn="ctr" defTabSz="914400" fontAlgn="base">
              <a:spcBef>
                <a:spcPct val="0"/>
              </a:spcBef>
            </a:pPr>
            <a:r>
              <a:rPr lang="uk-UA" sz="1800" dirty="0">
                <a:latin typeface="Arial" pitchFamily="34" charset="0"/>
                <a:cs typeface="Arial" pitchFamily="34" charset="0"/>
              </a:rPr>
              <a:t>за послугу</a:t>
            </a:r>
          </a:p>
        </p:txBody>
      </p:sp>
      <p:sp>
        <p:nvSpPr>
          <p:cNvPr id="17" name="AutoShape 14"/>
          <p:cNvSpPr>
            <a:spLocks noChangeArrowheads="1"/>
          </p:cNvSpPr>
          <p:nvPr/>
        </p:nvSpPr>
        <p:spPr bwMode="auto">
          <a:xfrm>
            <a:off x="8248994" y="4083924"/>
            <a:ext cx="3600000" cy="1440000"/>
          </a:xfrm>
          <a:prstGeom prst="roundRect">
            <a:avLst>
              <a:gd name="adj" fmla="val 6357"/>
            </a:avLst>
          </a:prstGeom>
          <a:solidFill>
            <a:srgbClr val="CCECFF"/>
          </a:solidFill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</a:pPr>
            <a:r>
              <a:rPr lang="uk-UA" sz="1800" dirty="0">
                <a:latin typeface="Arial" pitchFamily="34" charset="0"/>
                <a:cs typeface="Arial" pitchFamily="34" charset="0"/>
              </a:rPr>
              <a:t>можуть охоплювати страхування, витрати</a:t>
            </a:r>
          </a:p>
          <a:p>
            <a:pPr algn="ctr" defTabSz="914400" fontAlgn="base">
              <a:spcBef>
                <a:spcPct val="0"/>
              </a:spcBef>
            </a:pPr>
            <a:r>
              <a:rPr lang="uk-UA" sz="1800" dirty="0">
                <a:latin typeface="Arial" pitchFamily="34" charset="0"/>
                <a:cs typeface="Arial" pitchFamily="34" charset="0"/>
              </a:rPr>
              <a:t>на обслуговування, комісії тощо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ranok_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2156460" y="1043306"/>
            <a:ext cx="7871460" cy="540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Прямоугольник 17"/>
          <p:cNvSpPr/>
          <p:nvPr/>
        </p:nvSpPr>
        <p:spPr>
          <a:xfrm>
            <a:off x="3704429" y="407648"/>
            <a:ext cx="47700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800" b="1" dirty="0">
                <a:latin typeface="Arial" pitchFamily="34" charset="0"/>
                <a:cs typeface="Arial" pitchFamily="34" charset="0"/>
              </a:rPr>
              <a:t>Схема здійснення лізингу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5367</TotalTime>
  <Words>709</Words>
  <Application>Microsoft Office PowerPoint</Application>
  <PresentationFormat>Широкоэкранный</PresentationFormat>
  <Paragraphs>73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Aptos</vt:lpstr>
      <vt:lpstr>Aptos Display</vt:lpstr>
      <vt:lpstr>Arial</vt:lpstr>
      <vt:lpstr>Calibri</vt:lpstr>
      <vt:lpstr>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</dc:title>
  <dc:creator>Kseniia Chernova</dc:creator>
  <cp:lastModifiedBy>Fizmat</cp:lastModifiedBy>
  <cp:revision>624</cp:revision>
  <dcterms:created xsi:type="dcterms:W3CDTF">2024-10-18T07:15:42Z</dcterms:created>
  <dcterms:modified xsi:type="dcterms:W3CDTF">2025-10-15T22:49:32Z</dcterms:modified>
</cp:coreProperties>
</file>