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68" r:id="rId2"/>
    <p:sldId id="267" r:id="rId3"/>
    <p:sldId id="276" r:id="rId4"/>
    <p:sldId id="542" r:id="rId5"/>
    <p:sldId id="535" r:id="rId6"/>
    <p:sldId id="538" r:id="rId7"/>
    <p:sldId id="529" r:id="rId8"/>
    <p:sldId id="547" r:id="rId9"/>
    <p:sldId id="548" r:id="rId10"/>
    <p:sldId id="550" r:id="rId11"/>
    <p:sldId id="552" r:id="rId12"/>
    <p:sldId id="553" r:id="rId13"/>
    <p:sldId id="554" r:id="rId14"/>
    <p:sldId id="557" r:id="rId15"/>
    <p:sldId id="556" r:id="rId16"/>
    <p:sldId id="559" r:id="rId17"/>
    <p:sldId id="560" r:id="rId18"/>
    <p:sldId id="561" r:id="rId19"/>
    <p:sldId id="564" r:id="rId20"/>
    <p:sldId id="563" r:id="rId21"/>
    <p:sldId id="565" r:id="rId22"/>
    <p:sldId id="489" r:id="rId23"/>
    <p:sldId id="521" r:id="rId24"/>
    <p:sldId id="315" r:id="rId25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9900"/>
    <a:srgbClr val="993300"/>
    <a:srgbClr val="CC3300"/>
    <a:srgbClr val="66FF66"/>
    <a:srgbClr val="008000"/>
    <a:srgbClr val="33CC33"/>
    <a:srgbClr val="CCFFCC"/>
    <a:srgbClr val="FF66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 snapToGrid="0" showGuides="1">
      <p:cViewPr varScale="1">
        <p:scale>
          <a:sx n="78" d="100"/>
          <a:sy n="78" d="100"/>
        </p:scale>
        <p:origin x="778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16.10.2025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2249798"/>
            <a:ext cx="7709099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Фінансові компанії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4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836FC22A-3D60-D7D0-894E-1C9D93C06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2337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882D7327-D444-16BA-65D7-20FC3AE0998A}"/>
              </a:ext>
            </a:extLst>
          </p:cNvPr>
          <p:cNvGrpSpPr/>
          <p:nvPr/>
        </p:nvGrpSpPr>
        <p:grpSpPr>
          <a:xfrm>
            <a:off x="2452350" y="2083207"/>
            <a:ext cx="8970030" cy="1981486"/>
            <a:chOff x="1856505" y="833749"/>
            <a:chExt cx="8970030" cy="1981486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25715036-2062-891E-540E-EB9C9C435FE3}"/>
                </a:ext>
              </a:extLst>
            </p:cNvPr>
            <p:cNvSpPr/>
            <p:nvPr/>
          </p:nvSpPr>
          <p:spPr>
            <a:xfrm>
              <a:off x="2029708" y="1184853"/>
              <a:ext cx="8796827" cy="163038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Факторинг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фінансова послуга, за якої спеціалізована компанія (фактор) викуповує борги підприємства, щоб те швидше отримало гроші за вже поставлені  товари  чи  надані  послуги.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9272EBD-E12E-CA66-E6BA-BA03E394D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70708" y="926995"/>
            <a:ext cx="9850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uk-UA" sz="2400" dirty="0">
                <a:latin typeface="Arial" pitchFamily="34" charset="0"/>
                <a:cs typeface="Arial" pitchFamily="34" charset="0"/>
              </a:rPr>
              <a:t>Деякі фінансові компанії займаються управлінням активами або консультаціями з інвестицій; можуть пропонувати дилерські та брокерські  послуги.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1967342" y="2319443"/>
            <a:ext cx="8443897" cy="405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64246416-3266-2288-B367-2D9E7F2B6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5F2476A7-3503-B00E-330F-21FADA0558EF}"/>
              </a:ext>
            </a:extLst>
          </p:cNvPr>
          <p:cNvGrpSpPr/>
          <p:nvPr/>
        </p:nvGrpSpPr>
        <p:grpSpPr>
          <a:xfrm>
            <a:off x="2135415" y="2312437"/>
            <a:ext cx="9500325" cy="1318225"/>
            <a:chOff x="1282675" y="789772"/>
            <a:chExt cx="9500325" cy="1318225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86A9DBD6-7EF9-D838-A2A5-AC99550418DB}"/>
                </a:ext>
              </a:extLst>
            </p:cNvPr>
            <p:cNvSpPr/>
            <p:nvPr/>
          </p:nvSpPr>
          <p:spPr>
            <a:xfrm>
              <a:off x="1461653" y="1148413"/>
              <a:ext cx="9321347" cy="959584"/>
            </a:xfrm>
            <a:prstGeom prst="roundRect">
              <a:avLst>
                <a:gd name="adj" fmla="val 1167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якщо є банки, то навіщо нам фінансові компанії?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68CC717-DE93-3936-3414-C3770CB4A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AFD78A-A0DF-499A-CD73-A4E64861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BFECDC63-01D9-C818-8385-87A3604BA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77B8A-A148-8953-EBA3-20CA03C8FF64}"/>
              </a:ext>
            </a:extLst>
          </p:cNvPr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Що так і що не так </a:t>
            </a:r>
            <a:b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</a:br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із фінансовими компаніями</a:t>
            </a:r>
          </a:p>
        </p:txBody>
      </p:sp>
    </p:spTree>
    <p:extLst>
      <p:ext uri="{BB962C8B-B14F-4D97-AF65-F5344CB8AC3E}">
        <p14:creationId xmlns:p14="http://schemas.microsoft.com/office/powerpoint/2010/main" val="294712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836FC22A-3D60-D7D0-894E-1C9D93C06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2337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882D7327-D444-16BA-65D7-20FC3AE0998A}"/>
              </a:ext>
            </a:extLst>
          </p:cNvPr>
          <p:cNvGrpSpPr/>
          <p:nvPr/>
        </p:nvGrpSpPr>
        <p:grpSpPr>
          <a:xfrm>
            <a:off x="2432685" y="3223749"/>
            <a:ext cx="8970030" cy="1981486"/>
            <a:chOff x="1856505" y="833749"/>
            <a:chExt cx="8970030" cy="1981486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25715036-2062-891E-540E-EB9C9C435FE3}"/>
                </a:ext>
              </a:extLst>
            </p:cNvPr>
            <p:cNvSpPr/>
            <p:nvPr/>
          </p:nvSpPr>
          <p:spPr>
            <a:xfrm>
              <a:off x="2029708" y="1184853"/>
              <a:ext cx="8796827" cy="163038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Фінтех-компанія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компанія, яка використовує інноваційні технології, такі як мобільні додатки,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блокчейн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штучний інтелект тощо, щоб покращити або замінити традиційні  фінансові  послуги.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9272EBD-E12E-CA66-E6BA-BA03E394D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1" name="Группа 11">
            <a:extLst>
              <a:ext uri="{FF2B5EF4-FFF2-40B4-BE49-F238E27FC236}">
                <a16:creationId xmlns:a16="http://schemas.microsoft.com/office/drawing/2014/main" id="{B27E73CF-0D17-42C1-8E36-6257120C5185}"/>
              </a:ext>
            </a:extLst>
          </p:cNvPr>
          <p:cNvGrpSpPr/>
          <p:nvPr/>
        </p:nvGrpSpPr>
        <p:grpSpPr>
          <a:xfrm>
            <a:off x="2354027" y="996736"/>
            <a:ext cx="8970030" cy="1597867"/>
            <a:chOff x="1856505" y="833749"/>
            <a:chExt cx="8970030" cy="1597867"/>
          </a:xfrm>
        </p:grpSpPr>
        <p:sp>
          <p:nvSpPr>
            <p:cNvPr id="12" name="Скругленный прямоугольник 6">
              <a:extLst>
                <a:ext uri="{FF2B5EF4-FFF2-40B4-BE49-F238E27FC236}">
                  <a16:creationId xmlns:a16="http://schemas.microsoft.com/office/drawing/2014/main" id="{E31DA6E4-B2F5-4CAD-88F0-61A4EFB2EE78}"/>
                </a:ext>
              </a:extLst>
            </p:cNvPr>
            <p:cNvSpPr/>
            <p:nvPr/>
          </p:nvSpPr>
          <p:spPr>
            <a:xfrm>
              <a:off x="2029708" y="1184853"/>
              <a:ext cx="8796827" cy="1246763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Стартап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молода компанія, зазвичай на ранній стадії розвитку, яка створює інноваційний продукт або послугу  в  умовах  високої  невизначеності.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7DBE12F-92AA-446F-B03C-A545789FE4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69415" y="899286"/>
            <a:ext cx="8839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Найбільш успішні на сьогодні </a:t>
            </a:r>
            <a:r>
              <a:rPr lang="uk-UA" sz="2800" b="1" dirty="0" err="1">
                <a:latin typeface="Arial" pitchFamily="34" charset="0"/>
                <a:cs typeface="Arial" pitchFamily="34" charset="0"/>
              </a:rPr>
              <a:t>фінтех-компанії</a:t>
            </a:r>
            <a:r>
              <a:rPr lang="uk-UA" sz="2800" b="1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1836" y="1808609"/>
            <a:ext cx="1120140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indent="-450850" algn="just">
              <a:buFont typeface="Wingdings" pitchFamily="2" charset="2"/>
              <a:buChar char="q"/>
            </a:pPr>
            <a:r>
              <a:rPr lang="uk-UA" sz="2800" b="1" i="1" dirty="0" err="1">
                <a:latin typeface="Arial" pitchFamily="34" charset="0"/>
                <a:cs typeface="Arial" pitchFamily="34" charset="0"/>
              </a:rPr>
              <a:t>Revolut</a:t>
            </a:r>
            <a:r>
              <a:rPr lang="uk-UA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(цифровий банк із міжнародними переказами);</a:t>
            </a:r>
          </a:p>
          <a:p>
            <a:pPr marL="450850" indent="-450850" algn="just">
              <a:spcBef>
                <a:spcPts val="2400"/>
              </a:spcBef>
              <a:buFont typeface="Wingdings" pitchFamily="2" charset="2"/>
              <a:buChar char="q"/>
            </a:pPr>
            <a:r>
              <a:rPr lang="uk-UA" sz="2800" b="1" i="1" dirty="0" err="1">
                <a:latin typeface="Arial" pitchFamily="34" charset="0"/>
                <a:cs typeface="Arial" pitchFamily="34" charset="0"/>
              </a:rPr>
              <a:t>Robinhood</a:t>
            </a:r>
            <a:r>
              <a:rPr lang="uk-UA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(платформа для торгівлі акціями без комісій);</a:t>
            </a:r>
          </a:p>
          <a:p>
            <a:pPr marL="450850" indent="-450850" algn="just">
              <a:spcBef>
                <a:spcPts val="2400"/>
              </a:spcBef>
              <a:buFont typeface="Wingdings" pitchFamily="2" charset="2"/>
              <a:buChar char="q"/>
            </a:pPr>
            <a:r>
              <a:rPr lang="uk-UA" sz="2800" b="1" i="1" dirty="0" err="1">
                <a:latin typeface="Arial" pitchFamily="34" charset="0"/>
                <a:cs typeface="Arial" pitchFamily="34" charset="0"/>
              </a:rPr>
              <a:t>Stripe</a:t>
            </a:r>
            <a:r>
              <a:rPr lang="uk-UA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(платіжна система для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онлайн-бізнесу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);</a:t>
            </a:r>
          </a:p>
          <a:p>
            <a:pPr marL="450850" indent="-450850" algn="just">
              <a:spcBef>
                <a:spcPts val="2400"/>
              </a:spcBef>
              <a:buFont typeface="Wingdings" pitchFamily="2" charset="2"/>
              <a:buChar char="q"/>
            </a:pPr>
            <a:r>
              <a:rPr lang="uk-UA" sz="2800" b="1" i="1" dirty="0" err="1">
                <a:latin typeface="Arial" pitchFamily="34" charset="0"/>
                <a:cs typeface="Arial" pitchFamily="34" charset="0"/>
              </a:rPr>
              <a:t>Monobank</a:t>
            </a:r>
            <a:r>
              <a:rPr lang="uk-UA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(у 2024 році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Monobank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 увійшов до рейтингу 250 найкращих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фінтех-компаній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 світу від CNBC — американського телеканалу новин бізнесу).</a:t>
            </a:r>
          </a:p>
        </p:txBody>
      </p:sp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60902" y="871577"/>
            <a:ext cx="6463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Недоліки фінансових компаній: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41208" y="1628507"/>
            <a:ext cx="1070263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850" indent="-450850" algn="just">
              <a:buFont typeface="Wingdings" pitchFamily="2" charset="2"/>
              <a:buChar char="q"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завищені відсоткові ставки;</a:t>
            </a:r>
          </a:p>
          <a:p>
            <a:pPr marL="450850" indent="-450850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менш суворий нагляд за фінансовими компаніями;</a:t>
            </a:r>
          </a:p>
          <a:p>
            <a:pPr marL="450850" indent="-450850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не мають достатніх резервів ліквідності;</a:t>
            </a:r>
          </a:p>
          <a:p>
            <a:pPr marL="450850" indent="-450850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не мають сучасних систем </a:t>
            </a:r>
            <a:r>
              <a:rPr lang="uk-UA" sz="2800" dirty="0" err="1">
                <a:latin typeface="Arial" pitchFamily="34" charset="0"/>
                <a:cs typeface="Arial" pitchFamily="34" charset="0"/>
              </a:rPr>
              <a:t>кіберзахисту</a:t>
            </a:r>
            <a:r>
              <a:rPr lang="uk-UA" sz="28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450850" indent="-450850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не приймають вклади;</a:t>
            </a:r>
          </a:p>
          <a:p>
            <a:pPr marL="450850" indent="-450850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мають обмежений ресурс;</a:t>
            </a:r>
          </a:p>
          <a:p>
            <a:pPr marL="450850" indent="-450850"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uk-UA" sz="2800" dirty="0">
                <a:latin typeface="Arial" pitchFamily="34" charset="0"/>
                <a:cs typeface="Arial" pitchFamily="34" charset="0"/>
              </a:rPr>
              <a:t>обмежений спектр фінансових послуг порівняно з банками.</a:t>
            </a:r>
          </a:p>
        </p:txBody>
      </p:sp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64246416-3266-2288-B367-2D9E7F2B6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5F2476A7-3503-B00E-330F-21FADA0558EF}"/>
              </a:ext>
            </a:extLst>
          </p:cNvPr>
          <p:cNvGrpSpPr/>
          <p:nvPr/>
        </p:nvGrpSpPr>
        <p:grpSpPr>
          <a:xfrm>
            <a:off x="2135415" y="2312437"/>
            <a:ext cx="9500325" cy="1628621"/>
            <a:chOff x="1282675" y="789772"/>
            <a:chExt cx="9500325" cy="1628621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86A9DBD6-7EF9-D838-A2A5-AC99550418DB}"/>
                </a:ext>
              </a:extLst>
            </p:cNvPr>
            <p:cNvSpPr/>
            <p:nvPr/>
          </p:nvSpPr>
          <p:spPr>
            <a:xfrm>
              <a:off x="1461653" y="1148413"/>
              <a:ext cx="9321347" cy="1269980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Чому, на вашу думку, споживачі, попри вищі відсоткові ставки, все одно звертаються до фінансових компаній, а не до банків?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68CC717-DE93-3936-3414-C3770CB4A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AFD78A-A0DF-499A-CD73-A4E64861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BFECDC63-01D9-C818-8385-87A3604BA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77B8A-A148-8953-EBA3-20CA03C8FF64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uk-UA" sz="4000" b="1" i="1" dirty="0" err="1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Мікрофінансові</a:t>
            </a:r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 компанії</a:t>
            </a:r>
          </a:p>
        </p:txBody>
      </p:sp>
    </p:spTree>
    <p:extLst>
      <p:ext uri="{BB962C8B-B14F-4D97-AF65-F5344CB8AC3E}">
        <p14:creationId xmlns:p14="http://schemas.microsoft.com/office/powerpoint/2010/main" val="294712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13253-335E-D08B-561F-B0FD4DB8D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7"/>
          <p:cNvGrpSpPr/>
          <p:nvPr/>
        </p:nvGrpSpPr>
        <p:grpSpPr>
          <a:xfrm>
            <a:off x="5757276" y="4752948"/>
            <a:ext cx="360000" cy="1116909"/>
            <a:chOff x="5029687" y="2403039"/>
            <a:chExt cx="360000" cy="3600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>
              <a:off x="3575646" y="4203039"/>
              <a:ext cx="3600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rot="10800000">
              <a:off x="5029687" y="5983522"/>
              <a:ext cx="360000" cy="1588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Скругленный прямоугольник 20"/>
          <p:cNvSpPr/>
          <p:nvPr/>
        </p:nvSpPr>
        <p:spPr>
          <a:xfrm>
            <a:off x="1060524" y="5185233"/>
            <a:ext cx="4680000" cy="1225400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отримання грошей за 5–15 хвилин </a:t>
            </a:r>
            <a:br>
              <a:rPr lang="uk-UA" sz="18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uk-UA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без довідки про доходи, перевірки кредитної історії, зайвих запитань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909074" y="5325039"/>
            <a:ext cx="3850308" cy="908605"/>
          </a:xfrm>
          <a:prstGeom prst="roundRect">
            <a:avLst/>
          </a:prstGeom>
          <a:solidFill>
            <a:srgbClr val="CCECFF"/>
          </a:solidFill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дуже високі ставки </a:t>
            </a:r>
            <a:b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(200–300 % річних)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rot="10800000" flipV="1">
            <a:off x="5054104" y="3541002"/>
            <a:ext cx="324000" cy="468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 flipH="1" flipV="1">
            <a:off x="8261255" y="3540014"/>
            <a:ext cx="324000" cy="468000"/>
          </a:xfrm>
          <a:prstGeom prst="straightConnector1">
            <a:avLst/>
          </a:prstGeom>
          <a:ln w="57150">
            <a:solidFill>
              <a:srgbClr val="993300"/>
            </a:solidFill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кругленный прямоугольник 2"/>
          <p:cNvSpPr/>
          <p:nvPr/>
        </p:nvSpPr>
        <p:spPr>
          <a:xfrm>
            <a:off x="3727102" y="2876383"/>
            <a:ext cx="6192000" cy="658090"/>
          </a:xfrm>
          <a:prstGeom prst="roundRect">
            <a:avLst/>
          </a:prstGeom>
          <a:solidFill>
            <a:srgbClr val="FFFFCC"/>
          </a:solidFill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МФО</a:t>
            </a:r>
          </a:p>
        </p:txBody>
      </p:sp>
      <p:pic>
        <p:nvPicPr>
          <p:cNvPr id="40" name="Рисунок 39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4" name="Группа 32"/>
          <p:cNvGrpSpPr/>
          <p:nvPr/>
        </p:nvGrpSpPr>
        <p:grpSpPr>
          <a:xfrm>
            <a:off x="7535779" y="4745919"/>
            <a:ext cx="360000" cy="1094442"/>
            <a:chOff x="6808190" y="2396010"/>
            <a:chExt cx="360000" cy="1692000"/>
          </a:xfrm>
        </p:grpSpPr>
        <p:cxnSp>
          <p:nvCxnSpPr>
            <p:cNvPr id="13" name="Прямая соединительная линия 12"/>
            <p:cNvCxnSpPr/>
            <p:nvPr/>
          </p:nvCxnSpPr>
          <p:spPr>
            <a:xfrm rot="16200000" flipH="1">
              <a:off x="5963877" y="3242010"/>
              <a:ext cx="1692000" cy="0"/>
            </a:xfrm>
            <a:prstGeom prst="line">
              <a:avLst/>
            </a:prstGeom>
            <a:ln w="38100">
              <a:solidFill>
                <a:srgbClr val="99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rot="10800000" flipH="1">
              <a:off x="6808190" y="4065615"/>
              <a:ext cx="360000" cy="3554"/>
            </a:xfrm>
            <a:prstGeom prst="straightConnector1">
              <a:avLst/>
            </a:prstGeom>
            <a:ln w="38100">
              <a:solidFill>
                <a:srgbClr val="99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Скругленный прямоугольник 30"/>
          <p:cNvSpPr/>
          <p:nvPr/>
        </p:nvSpPr>
        <p:spPr>
          <a:xfrm>
            <a:off x="2866399" y="4028595"/>
            <a:ext cx="3600000" cy="714380"/>
          </a:xfrm>
          <a:prstGeom prst="roundRect">
            <a:avLst/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2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Переваги</a:t>
            </a:r>
            <a:endParaRPr lang="uk-UA" sz="2200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180779" y="4028595"/>
            <a:ext cx="3600000" cy="714380"/>
          </a:xfrm>
          <a:prstGeom prst="roundRect">
            <a:avLst/>
          </a:prstGeom>
          <a:solidFill>
            <a:srgbClr val="CCFFCC"/>
          </a:solidFill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200" dirty="0">
                <a:solidFill>
                  <a:schemeClr val="tx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Недоліки</a:t>
            </a:r>
            <a:endParaRPr lang="uk-UA" sz="2200" dirty="0">
              <a:solidFill>
                <a:schemeClr val="tx1"/>
              </a:solidFill>
            </a:endParaRPr>
          </a:p>
        </p:txBody>
      </p:sp>
      <p:pic>
        <p:nvPicPr>
          <p:cNvPr id="25" name="Рисунок 24" descr="10-1.png">
            <a:extLst>
              <a:ext uri="{FF2B5EF4-FFF2-40B4-BE49-F238E27FC236}">
                <a16:creationId xmlns:a16="http://schemas.microsoft.com/office/drawing/2014/main" id="{ED08BC86-9195-4EC3-A317-8DC6E385E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46326" y="1193982"/>
            <a:ext cx="1731773" cy="1844226"/>
          </a:xfrm>
          <a:prstGeom prst="rect">
            <a:avLst/>
          </a:prstGeom>
        </p:spPr>
      </p:pic>
      <p:grpSp>
        <p:nvGrpSpPr>
          <p:cNvPr id="29" name="Группа 11">
            <a:extLst>
              <a:ext uri="{FF2B5EF4-FFF2-40B4-BE49-F238E27FC236}">
                <a16:creationId xmlns:a16="http://schemas.microsoft.com/office/drawing/2014/main" id="{9407A949-6D64-4025-82C4-13EFDBECEC9C}"/>
              </a:ext>
            </a:extLst>
          </p:cNvPr>
          <p:cNvGrpSpPr/>
          <p:nvPr/>
        </p:nvGrpSpPr>
        <p:grpSpPr>
          <a:xfrm>
            <a:off x="2236040" y="219989"/>
            <a:ext cx="8970030" cy="1981486"/>
            <a:chOff x="1856505" y="833749"/>
            <a:chExt cx="8970030" cy="1981486"/>
          </a:xfrm>
        </p:grpSpPr>
        <p:sp>
          <p:nvSpPr>
            <p:cNvPr id="30" name="Скругленный прямоугольник 6">
              <a:extLst>
                <a:ext uri="{FF2B5EF4-FFF2-40B4-BE49-F238E27FC236}">
                  <a16:creationId xmlns:a16="http://schemas.microsoft.com/office/drawing/2014/main" id="{2A88CED9-C193-4B9B-B702-7A469AE3A8F1}"/>
                </a:ext>
              </a:extLst>
            </p:cNvPr>
            <p:cNvSpPr/>
            <p:nvPr/>
          </p:nvSpPr>
          <p:spPr>
            <a:xfrm>
              <a:off x="2029708" y="1184853"/>
              <a:ext cx="8796827" cy="163038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МФО (</a:t>
              </a:r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мікрофінансові</a:t>
              </a:r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 організації)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небанківські фінансові установи, які надають невеликі кредити (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мікрокредити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фізичним особам або малому бізнесу на короткий  термін.</a:t>
              </a: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80850BA1-6555-4E11-94A7-58497B23FE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22010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5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3" grpId="0" animBg="1"/>
      <p:bldP spid="31" grpId="0" animBg="1"/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54172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46" y="1936390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089563" y="1527808"/>
            <a:ext cx="876225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Ми вже знаємо, що таке банки, кредитні спілки </a:t>
            </a:r>
            <a:br>
              <a:rPr lang="uk-UA" sz="2400" dirty="0">
                <a:latin typeface="Arial" pitchFamily="34" charset="0"/>
                <a:cs typeface="Arial" pitchFamily="34" charset="0"/>
              </a:rPr>
            </a:br>
            <a:r>
              <a:rPr lang="uk-UA" sz="2400" dirty="0">
                <a:latin typeface="Arial" pitchFamily="34" charset="0"/>
                <a:cs typeface="Arial" pitchFamily="34" charset="0"/>
              </a:rPr>
              <a:t>і ломбарди. Однак існують ще й фінансові компанії, які також  надають  фінансові  послуги.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490568" y="3101677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Що таке фінансова компанія?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490574" y="3915721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Навіщо потрібні фінансові компанії?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492761" y="4727752"/>
            <a:ext cx="648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послуги надають фінансові компанії?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70708" y="1072462"/>
            <a:ext cx="98505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uk-UA" sz="2400" dirty="0">
                <a:latin typeface="Arial" pitchFamily="34" charset="0"/>
                <a:cs typeface="Arial" pitchFamily="34" charset="0"/>
              </a:rPr>
              <a:t>Маючи справу з МФО, важливо розуміти, що гроші треба брати на максимально короткий строк і лише стільки, скільки ви точно зможете  повернути,  навіть  із  тими  захмарними  відсотками.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4170227" y="2487030"/>
            <a:ext cx="3850264" cy="397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64246416-3266-2288-B367-2D9E7F2B6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5F2476A7-3503-B00E-330F-21FADA0558EF}"/>
              </a:ext>
            </a:extLst>
          </p:cNvPr>
          <p:cNvGrpSpPr/>
          <p:nvPr/>
        </p:nvGrpSpPr>
        <p:grpSpPr>
          <a:xfrm>
            <a:off x="2135415" y="2312437"/>
            <a:ext cx="9500325" cy="1628621"/>
            <a:chOff x="1282675" y="789772"/>
            <a:chExt cx="9500325" cy="1628621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86A9DBD6-7EF9-D838-A2A5-AC99550418DB}"/>
                </a:ext>
              </a:extLst>
            </p:cNvPr>
            <p:cNvSpPr/>
            <p:nvPr/>
          </p:nvSpPr>
          <p:spPr>
            <a:xfrm>
              <a:off x="1461653" y="1148413"/>
              <a:ext cx="9321347" cy="1269980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У чому, на вашу думку, криється небезпека МФО? Чи не варто нам в Україні почати масово застосовувати  мобільні 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мікрокредити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68CC717-DE93-3936-3414-C3770CB4A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374325" y="465377"/>
            <a:ext cx="7478826" cy="1044000"/>
            <a:chOff x="158395" y="550079"/>
            <a:chExt cx="7478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Перед тим як укладати договір із фінансовою компанією в Україні, переконайтеся, що компанія має чинну ліцензію від НБУ.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377061" y="1683737"/>
            <a:ext cx="7472716" cy="1044000"/>
            <a:chOff x="164505" y="1356075"/>
            <a:chExt cx="7472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Уважно читайте всі умови кредиту, інформацію про комісії, штрафи та інші платежі. Не підписуйте договір, якщо щось не зрозуміло.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2411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378247" y="2901955"/>
            <a:ext cx="7471530" cy="1044000"/>
            <a:chOff x="165691" y="1914057"/>
            <a:chExt cx="7471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Не беріть першу ж пропозицію — порівняйте кілька варіантів від різних компаній, щоб знайти найкращі умови.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381478" y="4120246"/>
            <a:ext cx="7468443" cy="1044000"/>
            <a:chOff x="168778" y="2599857"/>
            <a:chExt cx="7468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Не плутайте «0 % перші 5 днів» із реальною вартістю. Дивіться на повну ефективну ставку, що враховує всі платежі.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74623" y="5348015"/>
            <a:ext cx="7478600" cy="1044000"/>
            <a:chOff x="158621" y="3285659"/>
            <a:chExt cx="7478600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3285659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Беріть кредит лише тоді, коли точно зможете його погасити. Фінансові компанії легко видають гроші, але відсотки можуть бути дуже високими.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6;p58"/>
            <p:cNvSpPr/>
            <p:nvPr/>
          </p:nvSpPr>
          <p:spPr>
            <a:xfrm>
              <a:off x="158621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Корисні 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374447" y="465131"/>
            <a:ext cx="7478275" cy="1044000"/>
            <a:chOff x="158946" y="3594673"/>
            <a:chExt cx="7478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Задавайте представнику компанії запитання: «Скільки я переплачу? Який штраф за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простро-чення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? Чи можна достроково погасити кредит?»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141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376025" y="1684045"/>
            <a:ext cx="7473395" cy="1044000"/>
            <a:chOff x="163826" y="4263021"/>
            <a:chExt cx="7473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Якщо вам нав’язують послугу, обіцяють «гроші без запитань, довідок і миттєво», «знижку тільки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сьо-годні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й тільки вам» — це сигнал бути обережним.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379183" y="2899801"/>
            <a:ext cx="7473538" cy="1044000"/>
            <a:chOff x="163683" y="4883437"/>
            <a:chExt cx="7473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Надмірне використання послуг МФО та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фінансо-вих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 компаній може погіршити вашу кредитну </a:t>
              </a:r>
              <a:r>
                <a:rPr lang="uk-UA" sz="2000" dirty="0" err="1">
                  <a:latin typeface="Arial" pitchFamily="34" charset="0"/>
                  <a:cs typeface="Arial" pitchFamily="34" charset="0"/>
                </a:rPr>
                <a:t>репу-тацію</a:t>
              </a:r>
              <a:r>
                <a:rPr lang="uk-UA" sz="2000" dirty="0">
                  <a:latin typeface="Arial" pitchFamily="34" charset="0"/>
                  <a:cs typeface="Arial" pitchFamily="34" charset="0"/>
                </a:rPr>
                <a:t>, навіть якщо ви вчасно все платите.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379470" y="4119000"/>
            <a:ext cx="7473323" cy="1044000"/>
            <a:chOff x="163898" y="5392501"/>
            <a:chExt cx="7473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Якщо фінансова компанія вимагає майно</a:t>
              </a:r>
            </a:p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в заставу, ретельно оцініть ризики. Не ризикуйте</a:t>
              </a:r>
            </a:p>
            <a:p>
              <a:pPr marL="182563"/>
              <a:r>
                <a:rPr lang="uk-UA" sz="2000" dirty="0">
                  <a:latin typeface="Arial" pitchFamily="34" charset="0"/>
                  <a:cs typeface="Arial" pitchFamily="34" charset="0"/>
                </a:rPr>
                <a:t>квартирою заради швидких грошей.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379541" y="5338558"/>
            <a:ext cx="7473323" cy="1044000"/>
            <a:chOff x="163898" y="6037006"/>
            <a:chExt cx="7473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702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Якщо у вас виник конфлікт із фінансовою компанією, звертайтеся до НБУ як регулятора.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885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 pitchFamily="34" charset="0"/>
                  <a:ea typeface="Arial"/>
                  <a:cs typeface="Arial" pitchFamily="34" charset="0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 pitchFamily="34" charset="0"/>
                <a:ea typeface="Arial"/>
                <a:cs typeface="Arial" pitchFamily="34" charset="0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44216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654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94236"/>
      </p:ext>
    </p:extLst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Що таке фінансові компанії</a:t>
            </a:r>
          </a:p>
          <a:p>
            <a:pPr indent="450850"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та навіщо вони потрібні?</a:t>
            </a:r>
          </a:p>
        </p:txBody>
      </p:sp>
    </p:spTree>
    <p:extLst>
      <p:ext uri="{BB962C8B-B14F-4D97-AF65-F5344CB8AC3E}">
        <p14:creationId xmlns:p14="http://schemas.microsoft.com/office/powerpoint/2010/main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836FC22A-3D60-D7D0-894E-1C9D93C06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2337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882D7327-D444-16BA-65D7-20FC3AE0998A}"/>
              </a:ext>
            </a:extLst>
          </p:cNvPr>
          <p:cNvGrpSpPr/>
          <p:nvPr/>
        </p:nvGrpSpPr>
        <p:grpSpPr>
          <a:xfrm>
            <a:off x="2452350" y="2083207"/>
            <a:ext cx="8970030" cy="1981486"/>
            <a:chOff x="1856505" y="833749"/>
            <a:chExt cx="8970030" cy="1981486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25715036-2062-891E-540E-EB9C9C435FE3}"/>
                </a:ext>
              </a:extLst>
            </p:cNvPr>
            <p:cNvSpPr/>
            <p:nvPr/>
          </p:nvSpPr>
          <p:spPr>
            <a:xfrm>
              <a:off x="2029708" y="1184853"/>
              <a:ext cx="8796827" cy="163038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Фінансова компанія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фінансова установа, яка на підставі відповідної ліцензії має право здійснювати діяльність із надання одного або декількох видів фінансових  послуг.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9272EBD-E12E-CA66-E6BA-BA03E394D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608992" y="872468"/>
            <a:ext cx="696094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Фінансові послуги, які може надавати</a:t>
            </a:r>
          </a:p>
          <a:p>
            <a:pPr algn="ctr"/>
            <a:r>
              <a:rPr lang="uk-UA" sz="2800" b="1" dirty="0">
                <a:latin typeface="Arial" pitchFamily="34" charset="0"/>
                <a:cs typeface="Arial" pitchFamily="34" charset="0"/>
              </a:rPr>
              <a:t>фінансова компанія: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2493368" y="2212567"/>
            <a:ext cx="7349437" cy="3473425"/>
            <a:chOff x="560192" y="1094377"/>
            <a:chExt cx="7349437" cy="347342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933968" y="1094377"/>
              <a:ext cx="697566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надання коштів і банківських металів у кредит;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931821" y="1694735"/>
              <a:ext cx="28694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надання гарантій;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931825" y="2297610"/>
              <a:ext cx="196161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факторинг;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31823" y="2903541"/>
              <a:ext cx="31438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фінансовий лізинг;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933995" y="3504798"/>
              <a:ext cx="493777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торгівля валютними цінностями;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933995" y="4106137"/>
              <a:ext cx="690378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2400" dirty="0">
                  <a:latin typeface="Arial" pitchFamily="34" charset="0"/>
                  <a:cs typeface="Arial" pitchFamily="34" charset="0"/>
                </a:rPr>
                <a:t>фінансові платіжні послуги з переказу коштів.</a:t>
              </a:r>
            </a:p>
          </p:txBody>
        </p:sp>
        <p:pic>
          <p:nvPicPr>
            <p:cNvPr id="16" name="Рисунок 15" descr="да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536" y="1182852"/>
              <a:ext cx="360000" cy="360000"/>
            </a:xfrm>
            <a:prstGeom prst="rect">
              <a:avLst/>
            </a:prstGeom>
          </p:spPr>
        </p:pic>
        <p:pic>
          <p:nvPicPr>
            <p:cNvPr id="17" name="Рисунок 16" descr="да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1781340"/>
              <a:ext cx="360000" cy="360000"/>
            </a:xfrm>
            <a:prstGeom prst="rect">
              <a:avLst/>
            </a:prstGeom>
          </p:spPr>
        </p:pic>
        <p:pic>
          <p:nvPicPr>
            <p:cNvPr id="18" name="Рисунок 17" descr="да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2377641"/>
              <a:ext cx="360000" cy="360000"/>
            </a:xfrm>
            <a:prstGeom prst="rect">
              <a:avLst/>
            </a:prstGeom>
          </p:spPr>
        </p:pic>
        <p:pic>
          <p:nvPicPr>
            <p:cNvPr id="19" name="Рисунок 18" descr="да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2987004"/>
              <a:ext cx="360000" cy="360000"/>
            </a:xfrm>
            <a:prstGeom prst="rect">
              <a:avLst/>
            </a:prstGeom>
          </p:spPr>
        </p:pic>
        <p:pic>
          <p:nvPicPr>
            <p:cNvPr id="20" name="Рисунок 19" descr="да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3589836"/>
              <a:ext cx="360000" cy="360000"/>
            </a:xfrm>
            <a:prstGeom prst="rect">
              <a:avLst/>
            </a:prstGeom>
          </p:spPr>
        </p:pic>
        <p:pic>
          <p:nvPicPr>
            <p:cNvPr id="21" name="Рисунок 20" descr="да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0192" y="4186137"/>
              <a:ext cx="360000" cy="360000"/>
            </a:xfrm>
            <a:prstGeom prst="rect">
              <a:avLst/>
            </a:prstGeom>
          </p:spPr>
        </p:pic>
      </p:grpSp>
      <p:pic>
        <p:nvPicPr>
          <p:cNvPr id="29" name="Рисунок 28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41760" y="886933"/>
            <a:ext cx="8901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uk-UA" sz="2400" dirty="0">
                <a:latin typeface="Arial" pitchFamily="34" charset="0"/>
                <a:cs typeface="Arial" pitchFamily="34" charset="0"/>
              </a:rPr>
              <a:t>Важливою особливістю фінансових компаній і їхньою головною відмінністю від банків є те, що вони не залучають коштів  населення.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rcRect/>
          <a:stretch>
            <a:fillRect/>
          </a:stretch>
        </p:blipFill>
        <p:spPr bwMode="auto">
          <a:xfrm>
            <a:off x="1606942" y="2286003"/>
            <a:ext cx="8970918" cy="3422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DDC5F7-FC17-C3DE-3FC2-29F0A78C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CE0F195F-CF3D-A3E0-1870-DDDECC19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id="{64246416-3266-2288-B367-2D9E7F2B6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4516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id="{5F2476A7-3503-B00E-330F-21FADA0558EF}"/>
              </a:ext>
            </a:extLst>
          </p:cNvPr>
          <p:cNvGrpSpPr/>
          <p:nvPr/>
        </p:nvGrpSpPr>
        <p:grpSpPr>
          <a:xfrm>
            <a:off x="2135415" y="2312437"/>
            <a:ext cx="9500325" cy="1628621"/>
            <a:chOff x="1282675" y="789772"/>
            <a:chExt cx="9500325" cy="1628621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86A9DBD6-7EF9-D838-A2A5-AC99550418DB}"/>
                </a:ext>
              </a:extLst>
            </p:cNvPr>
            <p:cNvSpPr/>
            <p:nvPr/>
          </p:nvSpPr>
          <p:spPr>
            <a:xfrm>
              <a:off x="1461653" y="1148413"/>
              <a:ext cx="9321347" cy="1269980"/>
            </a:xfrm>
            <a:prstGeom prst="roundRect">
              <a:avLst>
                <a:gd name="adj" fmla="val 976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у чому основна перевага використання власних коштів для діяльності замість залучення вкладних коштів?  А  в  чому  основна  проблема  такого  підходу?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468CC717-DE93-3936-3414-C3770CB4AD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602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AFD78A-A0DF-499A-CD73-A4E648617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id="{BFECDC63-01D9-C818-8385-87A3604BA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D77B8A-A148-8953-EBA3-20CA03C8FF64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Основні послуги фінансових компаній</a:t>
            </a:r>
          </a:p>
        </p:txBody>
      </p:sp>
    </p:spTree>
    <p:extLst>
      <p:ext uri="{BB962C8B-B14F-4D97-AF65-F5344CB8AC3E}">
        <p14:creationId xmlns:p14="http://schemas.microsoft.com/office/powerpoint/2010/main" val="294712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9EDEA4-1EAB-5599-BBFD-D506CD6E3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id="{F87B34C3-093A-C1F8-27C8-878547DAA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id="{836FC22A-3D60-D7D0-894E-1C9D93C06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26662" y="2076425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id="{882D7327-D444-16BA-65D7-20FC3AE0998A}"/>
              </a:ext>
            </a:extLst>
          </p:cNvPr>
          <p:cNvGrpSpPr/>
          <p:nvPr/>
        </p:nvGrpSpPr>
        <p:grpSpPr>
          <a:xfrm>
            <a:off x="2393356" y="2329021"/>
            <a:ext cx="8970030" cy="1981486"/>
            <a:chOff x="1856505" y="833749"/>
            <a:chExt cx="8970030" cy="1981486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25715036-2062-891E-540E-EB9C9C435FE3}"/>
                </a:ext>
              </a:extLst>
            </p:cNvPr>
            <p:cNvSpPr/>
            <p:nvPr/>
          </p:nvSpPr>
          <p:spPr>
            <a:xfrm>
              <a:off x="2029708" y="1184853"/>
              <a:ext cx="8796827" cy="1630382"/>
            </a:xfrm>
            <a:prstGeom prst="roundRect">
              <a:avLst>
                <a:gd name="adj" fmla="val 6999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BNPL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модель кредитування, за якої покупець одразу отримує товар, але платить за нього частинами пізніше, часто безвідсотково (якщо вчасно погашає платежі).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9272EBD-E12E-CA66-E6BA-BA03E394D1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CE45857-99D7-4BC1-983A-D6E9FBA82FB6}"/>
              </a:ext>
            </a:extLst>
          </p:cNvPr>
          <p:cNvSpPr/>
          <p:nvPr/>
        </p:nvSpPr>
        <p:spPr>
          <a:xfrm>
            <a:off x="2320175" y="911860"/>
            <a:ext cx="8901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/>
            <a:r>
              <a:rPr lang="uk-UA" sz="2400" dirty="0">
                <a:latin typeface="Arial" pitchFamily="34" charset="0"/>
                <a:cs typeface="Arial" pitchFamily="34" charset="0"/>
              </a:rPr>
              <a:t>Окрім наведених вище, фінансові компанії можуть надавати й інші послуги, наприклад, такі як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BNPL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та факторинг.</a:t>
            </a:r>
          </a:p>
        </p:txBody>
      </p:sp>
      <p:pic>
        <p:nvPicPr>
          <p:cNvPr id="11" name="Рисунок 10" descr="01-1.png">
            <a:extLst>
              <a:ext uri="{FF2B5EF4-FFF2-40B4-BE49-F238E27FC236}">
                <a16:creationId xmlns:a16="http://schemas.microsoft.com/office/drawing/2014/main" id="{BEDA2B6A-C73E-45B6-9E60-1B0FA3527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23823" y="4284620"/>
            <a:ext cx="1695115" cy="2254447"/>
          </a:xfrm>
          <a:prstGeom prst="rect">
            <a:avLst/>
          </a:prstGeom>
        </p:spPr>
      </p:pic>
      <p:grpSp>
        <p:nvGrpSpPr>
          <p:cNvPr id="12" name="Группа 10">
            <a:extLst>
              <a:ext uri="{FF2B5EF4-FFF2-40B4-BE49-F238E27FC236}">
                <a16:creationId xmlns:a16="http://schemas.microsoft.com/office/drawing/2014/main" id="{FF695114-5D9C-481E-A6C0-E7AE877EDF87}"/>
              </a:ext>
            </a:extLst>
          </p:cNvPr>
          <p:cNvGrpSpPr/>
          <p:nvPr/>
        </p:nvGrpSpPr>
        <p:grpSpPr>
          <a:xfrm>
            <a:off x="2479545" y="4780334"/>
            <a:ext cx="8847217" cy="891743"/>
            <a:chOff x="1282675" y="789772"/>
            <a:chExt cx="8847217" cy="891743"/>
          </a:xfrm>
        </p:grpSpPr>
        <p:sp>
          <p:nvSpPr>
            <p:cNvPr id="13" name="Скругленный прямоугольник 11">
              <a:extLst>
                <a:ext uri="{FF2B5EF4-FFF2-40B4-BE49-F238E27FC236}">
                  <a16:creationId xmlns:a16="http://schemas.microsoft.com/office/drawing/2014/main" id="{5E1BDA2B-69B1-46F0-8DC1-4DB6B11D004D}"/>
                </a:ext>
              </a:extLst>
            </p:cNvPr>
            <p:cNvSpPr/>
            <p:nvPr/>
          </p:nvSpPr>
          <p:spPr>
            <a:xfrm>
              <a:off x="1461653" y="1148413"/>
              <a:ext cx="8668239" cy="533102"/>
            </a:xfrm>
            <a:prstGeom prst="roundRect">
              <a:avLst>
                <a:gd name="adj" fmla="val 23950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Як, на вашу думку, компанія заробляє на сервісі BNPL?</a:t>
              </a:r>
            </a:p>
          </p:txBody>
        </p:sp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439748E2-EE24-4F2F-AEB7-1F4F4539C7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39576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5165</TotalTime>
  <Words>855</Words>
  <Application>Microsoft Office PowerPoint</Application>
  <PresentationFormat>Широкоэкранный</PresentationFormat>
  <Paragraphs>82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Wingdings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Fizmat</cp:lastModifiedBy>
  <cp:revision>589</cp:revision>
  <dcterms:created xsi:type="dcterms:W3CDTF">2024-10-18T07:15:42Z</dcterms:created>
  <dcterms:modified xsi:type="dcterms:W3CDTF">2025-10-15T22:36:03Z</dcterms:modified>
</cp:coreProperties>
</file>