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68" r:id="rId2"/>
    <p:sldId id="267" r:id="rId3"/>
    <p:sldId id="276" r:id="rId4"/>
    <p:sldId id="527" r:id="rId5"/>
    <p:sldId id="529" r:id="rId6"/>
    <p:sldId id="531" r:id="rId7"/>
    <p:sldId id="526" r:id="rId8"/>
    <p:sldId id="552" r:id="rId9"/>
    <p:sldId id="535" r:id="rId10"/>
    <p:sldId id="533" r:id="rId11"/>
    <p:sldId id="539" r:id="rId12"/>
    <p:sldId id="541" r:id="rId13"/>
    <p:sldId id="543" r:id="rId14"/>
    <p:sldId id="544" r:id="rId15"/>
    <p:sldId id="545" r:id="rId16"/>
    <p:sldId id="546" r:id="rId17"/>
    <p:sldId id="534" r:id="rId18"/>
    <p:sldId id="547" r:id="rId19"/>
    <p:sldId id="520" r:id="rId20"/>
    <p:sldId id="489" r:id="rId21"/>
    <p:sldId id="521" r:id="rId22"/>
    <p:sldId id="548" r:id="rId23"/>
    <p:sldId id="445" r:id="rId24"/>
    <p:sldId id="524" r:id="rId25"/>
    <p:sldId id="523" r:id="rId26"/>
    <p:sldId id="525" r:id="rId27"/>
    <p:sldId id="553" r:id="rId28"/>
    <p:sldId id="315" r:id="rId29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0000"/>
    <a:srgbClr val="993300"/>
    <a:srgbClr val="CC3300"/>
    <a:srgbClr val="66FF66"/>
    <a:srgbClr val="008000"/>
    <a:srgbClr val="FFFFCC"/>
    <a:srgbClr val="33CC33"/>
    <a:srgbClr val="FF66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04.11.2025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Зайнятість населення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8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C733E-D1EB-E641-B33D-FEF8E7202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44">
            <a:extLst>
              <a:ext uri="{FF2B5EF4-FFF2-40B4-BE49-F238E27FC236}">
                <a16:creationId xmlns:a16="http://schemas.microsoft.com/office/drawing/2014/main" id="{EA06E578-1A25-B156-06F1-FB566E05ADBA}"/>
              </a:ext>
            </a:extLst>
          </p:cNvPr>
          <p:cNvGrpSpPr/>
          <p:nvPr/>
        </p:nvGrpSpPr>
        <p:grpSpPr>
          <a:xfrm>
            <a:off x="2314334" y="1604582"/>
            <a:ext cx="720006" cy="4356000"/>
            <a:chOff x="6448184" y="1958117"/>
            <a:chExt cx="720006" cy="4356000"/>
          </a:xfrm>
        </p:grpSpPr>
        <p:cxnSp>
          <p:nvCxnSpPr>
            <p:cNvPr id="11" name="Прямая соединительная линия 15">
              <a:extLst>
                <a:ext uri="{FF2B5EF4-FFF2-40B4-BE49-F238E27FC236}">
                  <a16:creationId xmlns:a16="http://schemas.microsoft.com/office/drawing/2014/main" id="{C85107F0-6E0A-BF20-AC72-ECB47A6F4270}"/>
                </a:ext>
              </a:extLst>
            </p:cNvPr>
            <p:cNvCxnSpPr/>
            <p:nvPr/>
          </p:nvCxnSpPr>
          <p:spPr>
            <a:xfrm rot="16200000" flipH="1">
              <a:off x="4279452" y="4136117"/>
              <a:ext cx="4356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8">
              <a:extLst>
                <a:ext uri="{FF2B5EF4-FFF2-40B4-BE49-F238E27FC236}">
                  <a16:creationId xmlns:a16="http://schemas.microsoft.com/office/drawing/2014/main" id="{7EB31B96-9806-1C10-6845-E11E38848FE9}"/>
                </a:ext>
              </a:extLst>
            </p:cNvPr>
            <p:cNvCxnSpPr/>
            <p:nvPr/>
          </p:nvCxnSpPr>
          <p:spPr>
            <a:xfrm rot="10800000" flipH="1">
              <a:off x="6448184" y="6296358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9">
              <a:extLst>
                <a:ext uri="{FF2B5EF4-FFF2-40B4-BE49-F238E27FC236}">
                  <a16:creationId xmlns:a16="http://schemas.microsoft.com/office/drawing/2014/main" id="{5107F897-13EB-CC8B-3891-7F05112F8204}"/>
                </a:ext>
              </a:extLst>
            </p:cNvPr>
            <p:cNvCxnSpPr/>
            <p:nvPr/>
          </p:nvCxnSpPr>
          <p:spPr>
            <a:xfrm rot="10800000" flipH="1">
              <a:off x="6448184" y="2564012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37">
              <a:extLst>
                <a:ext uri="{FF2B5EF4-FFF2-40B4-BE49-F238E27FC236}">
                  <a16:creationId xmlns:a16="http://schemas.microsoft.com/office/drawing/2014/main" id="{56E4B3FE-DEE5-1293-B7EF-D57D2B405376}"/>
                </a:ext>
              </a:extLst>
            </p:cNvPr>
            <p:cNvCxnSpPr/>
            <p:nvPr/>
          </p:nvCxnSpPr>
          <p:spPr>
            <a:xfrm rot="10800000" flipH="1">
              <a:off x="6448190" y="3406451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38">
              <a:extLst>
                <a:ext uri="{FF2B5EF4-FFF2-40B4-BE49-F238E27FC236}">
                  <a16:creationId xmlns:a16="http://schemas.microsoft.com/office/drawing/2014/main" id="{5A6D2AA4-2A17-CCBB-E645-B06214C4CF4A}"/>
                </a:ext>
              </a:extLst>
            </p:cNvPr>
            <p:cNvCxnSpPr/>
            <p:nvPr/>
          </p:nvCxnSpPr>
          <p:spPr>
            <a:xfrm rot="10800000" flipH="1">
              <a:off x="6448190" y="4308632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41">
              <a:extLst>
                <a:ext uri="{FF2B5EF4-FFF2-40B4-BE49-F238E27FC236}">
                  <a16:creationId xmlns:a16="http://schemas.microsoft.com/office/drawing/2014/main" id="{FB65448E-24BD-E0C2-62AA-AFE9F0C237F6}"/>
                </a:ext>
              </a:extLst>
            </p:cNvPr>
            <p:cNvCxnSpPr/>
            <p:nvPr/>
          </p:nvCxnSpPr>
          <p:spPr>
            <a:xfrm rot="10800000" flipH="1">
              <a:off x="6448190" y="5338379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Скругленный прямоугольник 4">
            <a:extLst>
              <a:ext uri="{FF2B5EF4-FFF2-40B4-BE49-F238E27FC236}">
                <a16:creationId xmlns:a16="http://schemas.microsoft.com/office/drawing/2014/main" id="{B24B8843-115B-2BA5-8697-87E67316A449}"/>
              </a:ext>
            </a:extLst>
          </p:cNvPr>
          <p:cNvSpPr/>
          <p:nvPr/>
        </p:nvSpPr>
        <p:spPr>
          <a:xfrm>
            <a:off x="3038110" y="1939896"/>
            <a:ext cx="612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Заробітна плата</a:t>
            </a:r>
          </a:p>
        </p:txBody>
      </p:sp>
      <p:sp>
        <p:nvSpPr>
          <p:cNvPr id="23" name="Скругленный прямоугольник 5">
            <a:extLst>
              <a:ext uri="{FF2B5EF4-FFF2-40B4-BE49-F238E27FC236}">
                <a16:creationId xmlns:a16="http://schemas.microsoft.com/office/drawing/2014/main" id="{E304F41B-632D-74F4-2414-E8F00514BABF}"/>
              </a:ext>
            </a:extLst>
          </p:cNvPr>
          <p:cNvSpPr/>
          <p:nvPr/>
        </p:nvSpPr>
        <p:spPr>
          <a:xfrm>
            <a:off x="3038110" y="2781783"/>
            <a:ext cx="612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Премії та бонуси</a:t>
            </a:r>
          </a:p>
        </p:txBody>
      </p:sp>
      <p:pic>
        <p:nvPicPr>
          <p:cNvPr id="27" name="Рисунок 26" descr="ranok_red.png">
            <a:extLst>
              <a:ext uri="{FF2B5EF4-FFF2-40B4-BE49-F238E27FC236}">
                <a16:creationId xmlns:a16="http://schemas.microsoft.com/office/drawing/2014/main" id="{836725A8-ADAF-5CDC-37E7-49038F2D4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32" name="Скругленный прямоугольник 32">
            <a:extLst>
              <a:ext uri="{FF2B5EF4-FFF2-40B4-BE49-F238E27FC236}">
                <a16:creationId xmlns:a16="http://schemas.microsoft.com/office/drawing/2014/main" id="{E3A1D2B0-F4E2-BE06-AE54-253B448A1E0D}"/>
              </a:ext>
            </a:extLst>
          </p:cNvPr>
          <p:cNvSpPr/>
          <p:nvPr/>
        </p:nvSpPr>
        <p:spPr>
          <a:xfrm>
            <a:off x="3038116" y="3607770"/>
            <a:ext cx="612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Надбавки (за вислугу років, шкідливі умови праці, кваліфікацію тощо)</a:t>
            </a:r>
          </a:p>
        </p:txBody>
      </p:sp>
      <p:sp>
        <p:nvSpPr>
          <p:cNvPr id="33" name="Скругленный прямоугольник 33">
            <a:extLst>
              <a:ext uri="{FF2B5EF4-FFF2-40B4-BE49-F238E27FC236}">
                <a16:creationId xmlns:a16="http://schemas.microsoft.com/office/drawing/2014/main" id="{F9470E6F-BEC0-09E0-D067-AACF83DA8697}"/>
              </a:ext>
            </a:extLst>
          </p:cNvPr>
          <p:cNvSpPr/>
          <p:nvPr/>
        </p:nvSpPr>
        <p:spPr>
          <a:xfrm>
            <a:off x="3038110" y="4624245"/>
            <a:ext cx="612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Соціальний пакет (лікарняні, відпустки, медичне страхування, пенсійні внески тощо) </a:t>
            </a:r>
          </a:p>
        </p:txBody>
      </p:sp>
      <p:sp>
        <p:nvSpPr>
          <p:cNvPr id="34" name="Скругленный прямоугольник 34">
            <a:extLst>
              <a:ext uri="{FF2B5EF4-FFF2-40B4-BE49-F238E27FC236}">
                <a16:creationId xmlns:a16="http://schemas.microsoft.com/office/drawing/2014/main" id="{755E028E-C3A9-DF34-2E66-81A85CC5261A}"/>
              </a:ext>
            </a:extLst>
          </p:cNvPr>
          <p:cNvSpPr/>
          <p:nvPr/>
        </p:nvSpPr>
        <p:spPr>
          <a:xfrm>
            <a:off x="3038110" y="5583180"/>
            <a:ext cx="612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Нематеріальні заохочення (гнучкий графік, навчання, кар’єрні можливості тощо)</a:t>
            </a:r>
          </a:p>
        </p:txBody>
      </p: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F802D15C-180E-56AC-5AC4-CAA45C2EC2B5}"/>
              </a:ext>
            </a:extLst>
          </p:cNvPr>
          <p:cNvGrpSpPr/>
          <p:nvPr/>
        </p:nvGrpSpPr>
        <p:grpSpPr>
          <a:xfrm>
            <a:off x="2303383" y="1271208"/>
            <a:ext cx="3798000" cy="360000"/>
            <a:chOff x="2303383" y="1271208"/>
            <a:chExt cx="3798000" cy="360000"/>
          </a:xfrm>
        </p:grpSpPr>
        <p:cxnSp>
          <p:nvCxnSpPr>
            <p:cNvPr id="38" name="Прямая соединительная линия 15">
              <a:extLst>
                <a:ext uri="{FF2B5EF4-FFF2-40B4-BE49-F238E27FC236}">
                  <a16:creationId xmlns:a16="http://schemas.microsoft.com/office/drawing/2014/main" id="{2A8338E5-AF90-E458-B9DF-D71030F18D9E}"/>
                </a:ext>
              </a:extLst>
            </p:cNvPr>
            <p:cNvCxnSpPr/>
            <p:nvPr/>
          </p:nvCxnSpPr>
          <p:spPr>
            <a:xfrm rot="16200000" flipH="1">
              <a:off x="5916000" y="1451208"/>
              <a:ext cx="360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15">
              <a:extLst>
                <a:ext uri="{FF2B5EF4-FFF2-40B4-BE49-F238E27FC236}">
                  <a16:creationId xmlns:a16="http://schemas.microsoft.com/office/drawing/2014/main" id="{31A28693-8A6B-25FC-6EF6-017E29CC9970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303383" y="1614108"/>
              <a:ext cx="3798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Скругленный прямоугольник 8">
            <a:extLst>
              <a:ext uri="{FF2B5EF4-FFF2-40B4-BE49-F238E27FC236}">
                <a16:creationId xmlns:a16="http://schemas.microsoft.com/office/drawing/2014/main" id="{7A1C6A65-85AB-F3EA-F09B-BBE70D2B082E}"/>
              </a:ext>
            </a:extLst>
          </p:cNvPr>
          <p:cNvSpPr/>
          <p:nvPr/>
        </p:nvSpPr>
        <p:spPr>
          <a:xfrm>
            <a:off x="3030839" y="540847"/>
            <a:ext cx="6120000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Основні види винагороди за працю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8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32" grpId="0" animBg="1"/>
      <p:bldP spid="33" grpId="0" animBg="1"/>
      <p:bldP spid="3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E35E9D-D775-DBE5-FAFC-56AB8DBA1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01B8D1-DF29-F554-8CE1-89DB2410A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6CAFA993-1A55-7D65-2A05-2E7F500996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0B4C58C7-94D6-7DF7-6569-380A1B763667}"/>
              </a:ext>
            </a:extLst>
          </p:cNvPr>
          <p:cNvGrpSpPr/>
          <p:nvPr/>
        </p:nvGrpSpPr>
        <p:grpSpPr>
          <a:xfrm>
            <a:off x="2442518" y="1089505"/>
            <a:ext cx="8970030" cy="1632693"/>
            <a:chOff x="1856505" y="833749"/>
            <a:chExt cx="8970030" cy="1632693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C6BB0E03-C42A-5DE2-9110-E3AA12CE50AD}"/>
                </a:ext>
              </a:extLst>
            </p:cNvPr>
            <p:cNvSpPr/>
            <p:nvPr/>
          </p:nvSpPr>
          <p:spPr>
            <a:xfrm>
              <a:off x="2029708" y="1184853"/>
              <a:ext cx="8796827" cy="128158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Заробітна плата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грошова сума, яку роботодавець виплачує працівникові за виконану роботу відповідно до умов трудового договору.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F4AD57BE-B52E-EB7D-3468-157DFB5F82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>
            <a:extLst>
              <a:ext uri="{FF2B5EF4-FFF2-40B4-BE49-F238E27FC236}">
                <a16:creationId xmlns:a16="http://schemas.microsoft.com/office/drawing/2014/main" id="{1350174F-4315-4459-A4D6-0B192496FC20}"/>
              </a:ext>
            </a:extLst>
          </p:cNvPr>
          <p:cNvGrpSpPr/>
          <p:nvPr/>
        </p:nvGrpSpPr>
        <p:grpSpPr>
          <a:xfrm>
            <a:off x="2481847" y="3124782"/>
            <a:ext cx="8970030" cy="1632693"/>
            <a:chOff x="1856505" y="833749"/>
            <a:chExt cx="8970030" cy="1632693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B423C3AA-FB43-4925-AD8A-42BE4BC8E48B}"/>
                </a:ext>
              </a:extLst>
            </p:cNvPr>
            <p:cNvSpPr/>
            <p:nvPr/>
          </p:nvSpPr>
          <p:spPr>
            <a:xfrm>
              <a:off x="2029708" y="1184853"/>
              <a:ext cx="8796827" cy="128158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Оклад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фіксована частина заробітної плати, яку працівник отримує за повністю відпрацьований місяць відповідно до займаної посади або тарифної ставки.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08E4FA36-B23B-438A-BAC9-11D30F3EE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28174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0C021-CEE3-8889-0549-8087EFD4D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3BA84095-6519-7488-564E-DDFE498C3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4ACE5FDD-14EE-CD30-AC0B-2F24FCE5B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4085885D-3252-AA04-51E2-594C22633FC0}"/>
              </a:ext>
            </a:extLst>
          </p:cNvPr>
          <p:cNvGrpSpPr/>
          <p:nvPr/>
        </p:nvGrpSpPr>
        <p:grpSpPr>
          <a:xfrm>
            <a:off x="2501511" y="854579"/>
            <a:ext cx="8970030" cy="2027028"/>
            <a:chOff x="1856505" y="833749"/>
            <a:chExt cx="8970030" cy="2027028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B9306259-8D69-B243-203F-7900C2BE1D53}"/>
                </a:ext>
              </a:extLst>
            </p:cNvPr>
            <p:cNvSpPr/>
            <p:nvPr/>
          </p:nvSpPr>
          <p:spPr>
            <a:xfrm>
              <a:off x="2029708" y="1184853"/>
              <a:ext cx="8796827" cy="1675924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Погодинна оплата праці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—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це система нарахування заробітної плати, за якою винагорода працівника залежить від фактично відпрацьованих годин та його годинної тарифної ставки.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A41B2024-78C3-7B6D-DEE9-410734ABCD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>
            <a:extLst>
              <a:ext uri="{FF2B5EF4-FFF2-40B4-BE49-F238E27FC236}">
                <a16:creationId xmlns:a16="http://schemas.microsoft.com/office/drawing/2014/main" id="{33474E27-B402-4645-AB2A-3D61D6F93F4A}"/>
              </a:ext>
            </a:extLst>
          </p:cNvPr>
          <p:cNvGrpSpPr/>
          <p:nvPr/>
        </p:nvGrpSpPr>
        <p:grpSpPr>
          <a:xfrm>
            <a:off x="2452350" y="3239253"/>
            <a:ext cx="8970030" cy="2027028"/>
            <a:chOff x="1856505" y="833749"/>
            <a:chExt cx="8970030" cy="2027028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5F6E6FCE-8445-4681-A366-4A59D865D661}"/>
                </a:ext>
              </a:extLst>
            </p:cNvPr>
            <p:cNvSpPr/>
            <p:nvPr/>
          </p:nvSpPr>
          <p:spPr>
            <a:xfrm>
              <a:off x="2029708" y="1184853"/>
              <a:ext cx="8796827" cy="1675924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Відрядна оплата праці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 система оплати, де зарплата залежить безпосередньо від кількості виробленої продукції або обсягу виконаних робіт, а не від відпрацьованого часу.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285A27C1-5620-4A96-B979-ED5D772262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78534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30347-A91C-6337-E315-53136D31A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4">
            <a:extLst>
              <a:ext uri="{FF2B5EF4-FFF2-40B4-BE49-F238E27FC236}">
                <a16:creationId xmlns:a16="http://schemas.microsoft.com/office/drawing/2014/main" id="{6376E288-4476-F9FA-CED7-C069154C8E36}"/>
              </a:ext>
            </a:extLst>
          </p:cNvPr>
          <p:cNvSpPr/>
          <p:nvPr/>
        </p:nvSpPr>
        <p:spPr>
          <a:xfrm>
            <a:off x="2406736" y="2016098"/>
            <a:ext cx="738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 освіти й кваліфікації</a:t>
            </a:r>
          </a:p>
        </p:txBody>
      </p:sp>
      <p:sp>
        <p:nvSpPr>
          <p:cNvPr id="23" name="Скругленный прямоугольник 5">
            <a:extLst>
              <a:ext uri="{FF2B5EF4-FFF2-40B4-BE49-F238E27FC236}">
                <a16:creationId xmlns:a16="http://schemas.microsoft.com/office/drawing/2014/main" id="{97D6A809-989E-6EFB-3C97-AD2EC0BD7421}"/>
              </a:ext>
            </a:extLst>
          </p:cNvPr>
          <p:cNvSpPr/>
          <p:nvPr/>
        </p:nvSpPr>
        <p:spPr>
          <a:xfrm>
            <a:off x="2406736" y="2662037"/>
            <a:ext cx="738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Досвід роботи</a:t>
            </a:r>
          </a:p>
        </p:txBody>
      </p:sp>
      <p:pic>
        <p:nvPicPr>
          <p:cNvPr id="27" name="Рисунок 26" descr="ranok_red.png">
            <a:extLst>
              <a:ext uri="{FF2B5EF4-FFF2-40B4-BE49-F238E27FC236}">
                <a16:creationId xmlns:a16="http://schemas.microsoft.com/office/drawing/2014/main" id="{6E60077E-56F2-5812-B7F0-851D2D1EC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32" name="Скругленный прямоугольник 32">
            <a:extLst>
              <a:ext uri="{FF2B5EF4-FFF2-40B4-BE49-F238E27FC236}">
                <a16:creationId xmlns:a16="http://schemas.microsoft.com/office/drawing/2014/main" id="{1A5ED927-8F05-1159-6AAF-3451CDF2AA79}"/>
              </a:ext>
            </a:extLst>
          </p:cNvPr>
          <p:cNvSpPr/>
          <p:nvPr/>
        </p:nvSpPr>
        <p:spPr>
          <a:xfrm>
            <a:off x="2406742" y="3313855"/>
            <a:ext cx="738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роботи</a:t>
            </a:r>
          </a:p>
        </p:txBody>
      </p:sp>
      <p:sp>
        <p:nvSpPr>
          <p:cNvPr id="33" name="Скругленный прямоугольник 33">
            <a:extLst>
              <a:ext uri="{FF2B5EF4-FFF2-40B4-BE49-F238E27FC236}">
                <a16:creationId xmlns:a16="http://schemas.microsoft.com/office/drawing/2014/main" id="{ED380CD3-5773-587D-908A-DFCCE45A9E2D}"/>
              </a:ext>
            </a:extLst>
          </p:cNvPr>
          <p:cNvSpPr/>
          <p:nvPr/>
        </p:nvSpPr>
        <p:spPr>
          <a:xfrm>
            <a:off x="2406736" y="3960207"/>
            <a:ext cx="738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Сфера діяльності</a:t>
            </a:r>
          </a:p>
        </p:txBody>
      </p:sp>
      <p:sp>
        <p:nvSpPr>
          <p:cNvPr id="34" name="Скругленный прямоугольник 34">
            <a:extLst>
              <a:ext uri="{FF2B5EF4-FFF2-40B4-BE49-F238E27FC236}">
                <a16:creationId xmlns:a16="http://schemas.microsoft.com/office/drawing/2014/main" id="{A1AE28E8-1DCE-CE00-F78A-35B8DD1A024E}"/>
              </a:ext>
            </a:extLst>
          </p:cNvPr>
          <p:cNvSpPr/>
          <p:nvPr/>
        </p:nvSpPr>
        <p:spPr>
          <a:xfrm>
            <a:off x="2406736" y="4603462"/>
            <a:ext cx="738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 ринку праці</a:t>
            </a:r>
          </a:p>
        </p:txBody>
      </p: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5B619086-BFC1-F39E-30A4-296C32746D5E}"/>
              </a:ext>
            </a:extLst>
          </p:cNvPr>
          <p:cNvGrpSpPr/>
          <p:nvPr/>
        </p:nvGrpSpPr>
        <p:grpSpPr>
          <a:xfrm>
            <a:off x="1673383" y="1347410"/>
            <a:ext cx="4428000" cy="360000"/>
            <a:chOff x="1673383" y="1271208"/>
            <a:chExt cx="4428000" cy="360000"/>
          </a:xfrm>
        </p:grpSpPr>
        <p:cxnSp>
          <p:nvCxnSpPr>
            <p:cNvPr id="38" name="Прямая соединительная линия 15">
              <a:extLst>
                <a:ext uri="{FF2B5EF4-FFF2-40B4-BE49-F238E27FC236}">
                  <a16:creationId xmlns:a16="http://schemas.microsoft.com/office/drawing/2014/main" id="{32470476-833F-410D-D1A4-28BC93062562}"/>
                </a:ext>
              </a:extLst>
            </p:cNvPr>
            <p:cNvCxnSpPr/>
            <p:nvPr/>
          </p:nvCxnSpPr>
          <p:spPr>
            <a:xfrm rot="16200000" flipH="1">
              <a:off x="5916000" y="1451208"/>
              <a:ext cx="360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15">
              <a:extLst>
                <a:ext uri="{FF2B5EF4-FFF2-40B4-BE49-F238E27FC236}">
                  <a16:creationId xmlns:a16="http://schemas.microsoft.com/office/drawing/2014/main" id="{3CF896DB-9C56-1A96-417A-BB27B88B6857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673383" y="1614108"/>
              <a:ext cx="4428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Скругленный прямоугольник 8">
            <a:extLst>
              <a:ext uri="{FF2B5EF4-FFF2-40B4-BE49-F238E27FC236}">
                <a16:creationId xmlns:a16="http://schemas.microsoft.com/office/drawing/2014/main" id="{5E38C093-A1DD-5A67-BD24-8E0C95700838}"/>
              </a:ext>
            </a:extLst>
          </p:cNvPr>
          <p:cNvSpPr/>
          <p:nvPr/>
        </p:nvSpPr>
        <p:spPr>
          <a:xfrm>
            <a:off x="3030839" y="442873"/>
            <a:ext cx="6120000" cy="90000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Основні чинники, від яких залежить розмір оплати праці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34">
            <a:extLst>
              <a:ext uri="{FF2B5EF4-FFF2-40B4-BE49-F238E27FC236}">
                <a16:creationId xmlns:a16="http://schemas.microsoft.com/office/drawing/2014/main" id="{81E89704-5158-C3E1-BD3D-BE43743CFB47}"/>
              </a:ext>
            </a:extLst>
          </p:cNvPr>
          <p:cNvSpPr/>
          <p:nvPr/>
        </p:nvSpPr>
        <p:spPr>
          <a:xfrm>
            <a:off x="2406732" y="5245710"/>
            <a:ext cx="738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Умови трудового договору</a:t>
            </a:r>
          </a:p>
        </p:txBody>
      </p:sp>
      <p:sp>
        <p:nvSpPr>
          <p:cNvPr id="3" name="Скругленный прямоугольник 34">
            <a:extLst>
              <a:ext uri="{FF2B5EF4-FFF2-40B4-BE49-F238E27FC236}">
                <a16:creationId xmlns:a16="http://schemas.microsoft.com/office/drawing/2014/main" id="{C99C8122-08AB-1E42-FC61-5F0D2AF2CAE0}"/>
              </a:ext>
            </a:extLst>
          </p:cNvPr>
          <p:cNvSpPr/>
          <p:nvPr/>
        </p:nvSpPr>
        <p:spPr>
          <a:xfrm>
            <a:off x="2406728" y="5887974"/>
            <a:ext cx="738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Державні стандарти (мінімальна заробітна плата тощо)</a:t>
            </a: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01298F6D-A6C1-3555-004C-A853B6FC67F0}"/>
              </a:ext>
            </a:extLst>
          </p:cNvPr>
          <p:cNvGrpSpPr/>
          <p:nvPr/>
        </p:nvGrpSpPr>
        <p:grpSpPr>
          <a:xfrm>
            <a:off x="1682960" y="1678296"/>
            <a:ext cx="720006" cy="4500000"/>
            <a:chOff x="1682960" y="1602094"/>
            <a:chExt cx="720006" cy="4500000"/>
          </a:xfrm>
        </p:grpSpPr>
        <p:cxnSp>
          <p:nvCxnSpPr>
            <p:cNvPr id="11" name="Прямая соединительная линия 15">
              <a:extLst>
                <a:ext uri="{FF2B5EF4-FFF2-40B4-BE49-F238E27FC236}">
                  <a16:creationId xmlns:a16="http://schemas.microsoft.com/office/drawing/2014/main" id="{CFE0CAD6-30B1-56A5-8C05-2495B366589B}"/>
                </a:ext>
              </a:extLst>
            </p:cNvPr>
            <p:cNvCxnSpPr/>
            <p:nvPr/>
          </p:nvCxnSpPr>
          <p:spPr>
            <a:xfrm rot="16200000" flipH="1">
              <a:off x="-557772" y="3852094"/>
              <a:ext cx="4500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8">
              <a:extLst>
                <a:ext uri="{FF2B5EF4-FFF2-40B4-BE49-F238E27FC236}">
                  <a16:creationId xmlns:a16="http://schemas.microsoft.com/office/drawing/2014/main" id="{28E6C68F-EAE3-502D-541A-50822077AF06}"/>
                </a:ext>
              </a:extLst>
            </p:cNvPr>
            <p:cNvCxnSpPr/>
            <p:nvPr/>
          </p:nvCxnSpPr>
          <p:spPr>
            <a:xfrm rot="10800000" flipH="1">
              <a:off x="1682960" y="6084335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9">
              <a:extLst>
                <a:ext uri="{FF2B5EF4-FFF2-40B4-BE49-F238E27FC236}">
                  <a16:creationId xmlns:a16="http://schemas.microsoft.com/office/drawing/2014/main" id="{928623FA-7547-2FCE-A3B1-D03152CD80AA}"/>
                </a:ext>
              </a:extLst>
            </p:cNvPr>
            <p:cNvCxnSpPr/>
            <p:nvPr/>
          </p:nvCxnSpPr>
          <p:spPr>
            <a:xfrm rot="10800000" flipH="1">
              <a:off x="1682960" y="2210471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37">
              <a:extLst>
                <a:ext uri="{FF2B5EF4-FFF2-40B4-BE49-F238E27FC236}">
                  <a16:creationId xmlns:a16="http://schemas.microsoft.com/office/drawing/2014/main" id="{EAD1E4E4-A0B6-B34C-00CD-0C161B9CC30F}"/>
                </a:ext>
              </a:extLst>
            </p:cNvPr>
            <p:cNvCxnSpPr/>
            <p:nvPr/>
          </p:nvCxnSpPr>
          <p:spPr>
            <a:xfrm rot="10800000" flipH="1">
              <a:off x="1682966" y="2878734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38">
              <a:extLst>
                <a:ext uri="{FF2B5EF4-FFF2-40B4-BE49-F238E27FC236}">
                  <a16:creationId xmlns:a16="http://schemas.microsoft.com/office/drawing/2014/main" id="{FF5967A3-D774-85F8-93B2-2643A2100313}"/>
                </a:ext>
              </a:extLst>
            </p:cNvPr>
            <p:cNvCxnSpPr/>
            <p:nvPr/>
          </p:nvCxnSpPr>
          <p:spPr>
            <a:xfrm rot="10800000" flipH="1">
              <a:off x="1682966" y="3530551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41">
              <a:extLst>
                <a:ext uri="{FF2B5EF4-FFF2-40B4-BE49-F238E27FC236}">
                  <a16:creationId xmlns:a16="http://schemas.microsoft.com/office/drawing/2014/main" id="{874B0ECC-D477-068F-489E-23980208C4D8}"/>
                </a:ext>
              </a:extLst>
            </p:cNvPr>
            <p:cNvCxnSpPr/>
            <p:nvPr/>
          </p:nvCxnSpPr>
          <p:spPr>
            <a:xfrm rot="10800000" flipH="1">
              <a:off x="1682966" y="4157524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я со стрелкой 38">
              <a:extLst>
                <a:ext uri="{FF2B5EF4-FFF2-40B4-BE49-F238E27FC236}">
                  <a16:creationId xmlns:a16="http://schemas.microsoft.com/office/drawing/2014/main" id="{5A192931-6AFD-7B32-6E60-8858DD053AB6}"/>
                </a:ext>
              </a:extLst>
            </p:cNvPr>
            <p:cNvCxnSpPr/>
            <p:nvPr/>
          </p:nvCxnSpPr>
          <p:spPr>
            <a:xfrm rot="10800000" flipH="1">
              <a:off x="1682966" y="4815069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 стрелкой 38">
              <a:extLst>
                <a:ext uri="{FF2B5EF4-FFF2-40B4-BE49-F238E27FC236}">
                  <a16:creationId xmlns:a16="http://schemas.microsoft.com/office/drawing/2014/main" id="{4045C673-E48F-EBCB-5674-BEEAFB298D61}"/>
                </a:ext>
              </a:extLst>
            </p:cNvPr>
            <p:cNvCxnSpPr/>
            <p:nvPr/>
          </p:nvCxnSpPr>
          <p:spPr>
            <a:xfrm rot="10800000" flipH="1">
              <a:off x="1682966" y="5446443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980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32" grpId="0" animBg="1"/>
      <p:bldP spid="33" grpId="0" animBg="1"/>
      <p:bldP spid="34" grpId="0" animBg="1"/>
      <p:bldP spid="26" grpId="0" animBg="1"/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98A4A-BF56-AE37-171F-27B8E0A79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DDDC63A5-6CC3-7146-82C9-9DF6A1628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9A13B332-C5AE-A8A5-D6E2-9E86EF5F7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E9A62DF2-E68D-EE5F-914A-A14933312A5F}"/>
              </a:ext>
            </a:extLst>
          </p:cNvPr>
          <p:cNvGrpSpPr/>
          <p:nvPr/>
        </p:nvGrpSpPr>
        <p:grpSpPr>
          <a:xfrm>
            <a:off x="2078265" y="2312437"/>
            <a:ext cx="9646978" cy="1237858"/>
            <a:chOff x="1282675" y="789772"/>
            <a:chExt cx="9646978" cy="123785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119A64BF-4471-7580-9013-306A7AEDFCB1}"/>
                </a:ext>
              </a:extLst>
            </p:cNvPr>
            <p:cNvSpPr/>
            <p:nvPr/>
          </p:nvSpPr>
          <p:spPr>
            <a:xfrm>
              <a:off x="1461653" y="1148413"/>
              <a:ext cx="9468000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що краще: фіксована оплата, погодинна чи оплата  за  результатами  (обсягами)  роботи?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02A6690-52CD-6FB8-450C-26FE570D7E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74415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881E84-809D-AD76-7C78-A23868B84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5119128-3CC6-4ACE-310F-0073A717E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4C2913-26CB-2C78-3A20-70D8532F6586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Побудова кар’єри</a:t>
            </a:r>
          </a:p>
        </p:txBody>
      </p:sp>
    </p:spTree>
    <p:extLst>
      <p:ext uri="{BB962C8B-B14F-4D97-AF65-F5344CB8AC3E}">
        <p14:creationId xmlns:p14="http://schemas.microsoft.com/office/powerpoint/2010/main" val="394065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C6E41F-B45A-8D9F-C2EE-A7CF4CD67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EC20C5A2-1BD7-6A76-96B5-F98625C26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69687E0D-0CFE-1413-47CD-E1BABFBE3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7C8CA651-7291-6703-5D78-C02C9CFCAD53}"/>
              </a:ext>
            </a:extLst>
          </p:cNvPr>
          <p:cNvGrpSpPr/>
          <p:nvPr/>
        </p:nvGrpSpPr>
        <p:grpSpPr>
          <a:xfrm>
            <a:off x="2452350" y="2401057"/>
            <a:ext cx="8970030" cy="1270505"/>
            <a:chOff x="1856505" y="833749"/>
            <a:chExt cx="8970030" cy="1270505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6B3315E6-4D9A-7C50-6F53-DDF20B1E3A0A}"/>
                </a:ext>
              </a:extLst>
            </p:cNvPr>
            <p:cNvSpPr/>
            <p:nvPr/>
          </p:nvSpPr>
          <p:spPr>
            <a:xfrm>
              <a:off x="2029708" y="1184853"/>
              <a:ext cx="8796827" cy="919401"/>
            </a:xfrm>
            <a:prstGeom prst="roundRect">
              <a:avLst>
                <a:gd name="adj" fmla="val 1710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Кар’єра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професійний шлях людини, її розвиток                        у  певній  сфері  із  часом.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04135812-D452-C79E-719B-3F92D977D9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4701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99D68-9F4E-8490-F779-892121F4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4">
            <a:extLst>
              <a:ext uri="{FF2B5EF4-FFF2-40B4-BE49-F238E27FC236}">
                <a16:creationId xmlns:a16="http://schemas.microsoft.com/office/drawing/2014/main" id="{DCBD68F1-86DA-BC52-F866-975798335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34" y="2703611"/>
            <a:ext cx="54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Вертикальний</a:t>
            </a:r>
          </a:p>
        </p:txBody>
      </p:sp>
      <p:sp>
        <p:nvSpPr>
          <p:cNvPr id="3" name="AutoShape 14">
            <a:extLst>
              <a:ext uri="{FF2B5EF4-FFF2-40B4-BE49-F238E27FC236}">
                <a16:creationId xmlns:a16="http://schemas.microsoft.com/office/drawing/2014/main" id="{DFD50CA9-F89F-50C1-B98F-177A89105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088" y="2703617"/>
            <a:ext cx="54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Горизонтальний</a:t>
            </a:r>
          </a:p>
        </p:txBody>
      </p:sp>
      <p:grpSp>
        <p:nvGrpSpPr>
          <p:cNvPr id="4" name="Группа 7">
            <a:extLst>
              <a:ext uri="{FF2B5EF4-FFF2-40B4-BE49-F238E27FC236}">
                <a16:creationId xmlns:a16="http://schemas.microsoft.com/office/drawing/2014/main" id="{3DDEB252-B89E-60A4-7E92-2F5800995E75}"/>
              </a:ext>
            </a:extLst>
          </p:cNvPr>
          <p:cNvGrpSpPr/>
          <p:nvPr/>
        </p:nvGrpSpPr>
        <p:grpSpPr>
          <a:xfrm>
            <a:off x="3032157" y="1755664"/>
            <a:ext cx="6120000" cy="936234"/>
            <a:chOff x="2128635" y="1368138"/>
            <a:chExt cx="7920000" cy="936234"/>
          </a:xfrm>
        </p:grpSpPr>
        <p:cxnSp>
          <p:nvCxnSpPr>
            <p:cNvPr id="5" name="AutoShape 3">
              <a:extLst>
                <a:ext uri="{FF2B5EF4-FFF2-40B4-BE49-F238E27FC236}">
                  <a16:creationId xmlns:a16="http://schemas.microsoft.com/office/drawing/2014/main" id="{90927B07-AE48-5F63-0DB7-A3B85960FA8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869142" y="2034372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6" name="AutoShape 3">
              <a:extLst>
                <a:ext uri="{FF2B5EF4-FFF2-40B4-BE49-F238E27FC236}">
                  <a16:creationId xmlns:a16="http://schemas.microsoft.com/office/drawing/2014/main" id="{D46793FC-4006-8984-5C17-8A45F3A092E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9774478" y="2033781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7" name="AutoShape 3">
              <a:extLst>
                <a:ext uri="{FF2B5EF4-FFF2-40B4-BE49-F238E27FC236}">
                  <a16:creationId xmlns:a16="http://schemas.microsoft.com/office/drawing/2014/main" id="{97EE028C-714E-803A-E302-724E8B7C444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872924" y="1584138"/>
              <a:ext cx="432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none" w="med" len="med"/>
            </a:ln>
          </p:spPr>
        </p:cxnSp>
        <p:cxnSp>
          <p:nvCxnSpPr>
            <p:cNvPr id="8" name="Прямая соединительная линия 11">
              <a:extLst>
                <a:ext uri="{FF2B5EF4-FFF2-40B4-BE49-F238E27FC236}">
                  <a16:creationId xmlns:a16="http://schemas.microsoft.com/office/drawing/2014/main" id="{281D264A-2BAD-72BC-E77A-A3EAEF7DED3B}"/>
                </a:ext>
              </a:extLst>
            </p:cNvPr>
            <p:cNvCxnSpPr/>
            <p:nvPr/>
          </p:nvCxnSpPr>
          <p:spPr>
            <a:xfrm>
              <a:off x="2128635" y="1799586"/>
              <a:ext cx="7920000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AutoShape 13">
            <a:extLst>
              <a:ext uri="{FF2B5EF4-FFF2-40B4-BE49-F238E27FC236}">
                <a16:creationId xmlns:a16="http://schemas.microsoft.com/office/drawing/2014/main" id="{079343D0-89F6-3D7A-A5B8-5BA4687A9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876" y="853488"/>
            <a:ext cx="3600000" cy="90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5715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Типи кар’єр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4">
            <a:extLst>
              <a:ext uri="{FF2B5EF4-FFF2-40B4-BE49-F238E27FC236}">
                <a16:creationId xmlns:a16="http://schemas.microsoft.com/office/drawing/2014/main" id="{72AF52AB-9AF3-B7AF-7758-2F04B1335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814" y="3920635"/>
            <a:ext cx="5400000" cy="1800000"/>
          </a:xfrm>
          <a:prstGeom prst="roundRect">
            <a:avLst>
              <a:gd name="adj" fmla="val 7304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постійне підвищення своєї посади, отримування вищої зарплати тощо</a:t>
            </a:r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id="{013F9AA5-2C1C-966B-82EC-6EEC6BA4E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088" y="3920635"/>
            <a:ext cx="5400000" cy="1800000"/>
          </a:xfrm>
          <a:prstGeom prst="roundRect">
            <a:avLst>
              <a:gd name="adj" fmla="val 6099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зосередження на різноманітті знань</a:t>
            </a:r>
          </a:p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і досвіду, зміна своєї професійної </a:t>
            </a:r>
            <a:b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ролі — наприклад, переходячи</a:t>
            </a:r>
          </a:p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з одного відділу в інший або з однієї сфери діяльності в іншу</a:t>
            </a:r>
          </a:p>
        </p:txBody>
      </p:sp>
      <p:pic>
        <p:nvPicPr>
          <p:cNvPr id="14" name="Рисунок 13" descr="ranok_red.png">
            <a:extLst>
              <a:ext uri="{FF2B5EF4-FFF2-40B4-BE49-F238E27FC236}">
                <a16:creationId xmlns:a16="http://schemas.microsoft.com/office/drawing/2014/main" id="{2DFDC51C-777C-6EB7-F403-9E0DC6E3A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5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61811-6BAB-B8A5-2227-6BAA4C46D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6A92F8-02CD-517F-A14C-5EBE67F88EF6}"/>
              </a:ext>
            </a:extLst>
          </p:cNvPr>
          <p:cNvSpPr txBox="1"/>
          <p:nvPr/>
        </p:nvSpPr>
        <p:spPr>
          <a:xfrm>
            <a:off x="3472537" y="1284509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Етапи побудови кар’єри:</a:t>
            </a:r>
          </a:p>
        </p:txBody>
      </p:sp>
      <p:grpSp>
        <p:nvGrpSpPr>
          <p:cNvPr id="3" name="Группа 27">
            <a:extLst>
              <a:ext uri="{FF2B5EF4-FFF2-40B4-BE49-F238E27FC236}">
                <a16:creationId xmlns:a16="http://schemas.microsoft.com/office/drawing/2014/main" id="{C92E06FD-4A90-A61C-D811-1982017D92FC}"/>
              </a:ext>
            </a:extLst>
          </p:cNvPr>
          <p:cNvGrpSpPr/>
          <p:nvPr/>
        </p:nvGrpSpPr>
        <p:grpSpPr>
          <a:xfrm>
            <a:off x="555713" y="2234339"/>
            <a:ext cx="11440342" cy="3100692"/>
            <a:chOff x="560192" y="1116149"/>
            <a:chExt cx="11440342" cy="3100692"/>
          </a:xfrm>
        </p:grpSpPr>
        <p:sp>
          <p:nvSpPr>
            <p:cNvPr id="4" name="Прямоугольник 4">
              <a:extLst>
                <a:ext uri="{FF2B5EF4-FFF2-40B4-BE49-F238E27FC236}">
                  <a16:creationId xmlns:a16="http://schemas.microsoft.com/office/drawing/2014/main" id="{F433B872-6865-E055-76E1-2B2D30995C2A}"/>
                </a:ext>
              </a:extLst>
            </p:cNvPr>
            <p:cNvSpPr/>
            <p:nvPr/>
          </p:nvSpPr>
          <p:spPr>
            <a:xfrm>
              <a:off x="933968" y="1116149"/>
              <a:ext cx="99562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itchFamily="34" charset="0"/>
                  <a:cs typeface="Arial" pitchFamily="34" charset="0"/>
                </a:rPr>
                <a:t>самопізнання</a:t>
              </a:r>
              <a:r>
                <a:rPr lang="uk-UA" sz="2400" dirty="0">
                  <a:latin typeface="Arial" pitchFamily="34" charset="0"/>
                  <a:cs typeface="Arial" pitchFamily="34" charset="0"/>
                </a:rPr>
                <a:t> — визначення інтересів, сильних сторін, цінностей;</a:t>
              </a:r>
            </a:p>
          </p:txBody>
        </p:sp>
        <p:sp>
          <p:nvSpPr>
            <p:cNvPr id="5" name="Прямоугольник 5">
              <a:extLst>
                <a:ext uri="{FF2B5EF4-FFF2-40B4-BE49-F238E27FC236}">
                  <a16:creationId xmlns:a16="http://schemas.microsoft.com/office/drawing/2014/main" id="{EFD38372-A858-0D4E-FB61-DF15320CA796}"/>
                </a:ext>
              </a:extLst>
            </p:cNvPr>
            <p:cNvSpPr/>
            <p:nvPr/>
          </p:nvSpPr>
          <p:spPr>
            <a:xfrm>
              <a:off x="931821" y="1770937"/>
              <a:ext cx="74764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освіта й підготовка</a:t>
              </a:r>
              <a:r>
                <a:rPr lang="uk-UA" sz="2400" dirty="0">
                  <a:latin typeface="Arial" panose="020B0604020202020204" pitchFamily="34" charset="0"/>
                  <a:cs typeface="Arial" panose="020B0604020202020204" pitchFamily="34" charset="0"/>
                </a:rPr>
                <a:t> — здобуття знань і навичок;</a:t>
              </a:r>
            </a:p>
          </p:txBody>
        </p:sp>
        <p:sp>
          <p:nvSpPr>
            <p:cNvPr id="6" name="Прямоугольник 6">
              <a:extLst>
                <a:ext uri="{FF2B5EF4-FFF2-40B4-BE49-F238E27FC236}">
                  <a16:creationId xmlns:a16="http://schemas.microsoft.com/office/drawing/2014/main" id="{7E1677B8-A4D0-4034-5867-505BCD44F6B8}"/>
                </a:ext>
              </a:extLst>
            </p:cNvPr>
            <p:cNvSpPr/>
            <p:nvPr/>
          </p:nvSpPr>
          <p:spPr>
            <a:xfrm>
              <a:off x="931824" y="2417356"/>
              <a:ext cx="961002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пошук роботи / зайнятості</a:t>
              </a:r>
              <a:r>
                <a:rPr lang="uk-UA" sz="2400" dirty="0">
                  <a:latin typeface="Arial" panose="020B0604020202020204" pitchFamily="34" charset="0"/>
                  <a:cs typeface="Arial" panose="020B0604020202020204" pitchFamily="34" charset="0"/>
                </a:rPr>
                <a:t> — резюме, співбесіди, стажування;</a:t>
              </a:r>
            </a:p>
          </p:txBody>
        </p:sp>
        <p:sp>
          <p:nvSpPr>
            <p:cNvPr id="7" name="Прямоугольник 7">
              <a:extLst>
                <a:ext uri="{FF2B5EF4-FFF2-40B4-BE49-F238E27FC236}">
                  <a16:creationId xmlns:a16="http://schemas.microsoft.com/office/drawing/2014/main" id="{D084E9B3-687F-17C5-4DB8-ED1551028C02}"/>
                </a:ext>
              </a:extLst>
            </p:cNvPr>
            <p:cNvSpPr/>
            <p:nvPr/>
          </p:nvSpPr>
          <p:spPr>
            <a:xfrm>
              <a:off x="931822" y="3088603"/>
              <a:ext cx="91201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професійний розвиток</a:t>
              </a:r>
              <a:r>
                <a:rPr lang="uk-UA" sz="2400" dirty="0">
                  <a:latin typeface="Arial" panose="020B0604020202020204" pitchFamily="34" charset="0"/>
                  <a:cs typeface="Arial" panose="020B0604020202020204" pitchFamily="34" charset="0"/>
                </a:rPr>
                <a:t> — підвищення кваліфікації, навчання;</a:t>
              </a:r>
            </a:p>
          </p:txBody>
        </p:sp>
        <p:sp>
          <p:nvSpPr>
            <p:cNvPr id="8" name="Прямоугольник 11">
              <a:extLst>
                <a:ext uri="{FF2B5EF4-FFF2-40B4-BE49-F238E27FC236}">
                  <a16:creationId xmlns:a16="http://schemas.microsoft.com/office/drawing/2014/main" id="{A26DF1B4-D8A1-80D2-FCED-23C86611AA8F}"/>
                </a:ext>
              </a:extLst>
            </p:cNvPr>
            <p:cNvSpPr/>
            <p:nvPr/>
          </p:nvSpPr>
          <p:spPr>
            <a:xfrm>
              <a:off x="933996" y="3755176"/>
              <a:ext cx="110665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кар’єрне зростання</a:t>
              </a:r>
              <a:r>
                <a:rPr lang="uk-UA" sz="2400" dirty="0">
                  <a:latin typeface="Arial" panose="020B0604020202020204" pitchFamily="34" charset="0"/>
                  <a:cs typeface="Arial" panose="020B0604020202020204" pitchFamily="34" charset="0"/>
                </a:rPr>
                <a:t> — досягнення нових посад, відкриття власної справи.</a:t>
              </a:r>
            </a:p>
          </p:txBody>
        </p:sp>
        <p:pic>
          <p:nvPicPr>
            <p:cNvPr id="10" name="Рисунок 9" descr="да.png">
              <a:extLst>
                <a:ext uri="{FF2B5EF4-FFF2-40B4-BE49-F238E27FC236}">
                  <a16:creationId xmlns:a16="http://schemas.microsoft.com/office/drawing/2014/main" id="{82A64DA5-09C5-F637-31F2-EDFAF63D0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536" y="1182852"/>
              <a:ext cx="360000" cy="360000"/>
            </a:xfrm>
            <a:prstGeom prst="rect">
              <a:avLst/>
            </a:prstGeom>
          </p:spPr>
        </p:pic>
        <p:pic>
          <p:nvPicPr>
            <p:cNvPr id="11" name="Рисунок 10" descr="да.png">
              <a:extLst>
                <a:ext uri="{FF2B5EF4-FFF2-40B4-BE49-F238E27FC236}">
                  <a16:creationId xmlns:a16="http://schemas.microsoft.com/office/drawing/2014/main" id="{A88E96FE-C714-88F8-AA69-7F969232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1835770"/>
              <a:ext cx="360000" cy="360000"/>
            </a:xfrm>
            <a:prstGeom prst="rect">
              <a:avLst/>
            </a:prstGeom>
          </p:spPr>
        </p:pic>
        <p:pic>
          <p:nvPicPr>
            <p:cNvPr id="12" name="Рисунок 11" descr="да.png">
              <a:extLst>
                <a:ext uri="{FF2B5EF4-FFF2-40B4-BE49-F238E27FC236}">
                  <a16:creationId xmlns:a16="http://schemas.microsoft.com/office/drawing/2014/main" id="{14E43C61-51DC-881F-9676-DC4F9BADB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2486501"/>
              <a:ext cx="360000" cy="360000"/>
            </a:xfrm>
            <a:prstGeom prst="rect">
              <a:avLst/>
            </a:prstGeom>
          </p:spPr>
        </p:pic>
        <p:pic>
          <p:nvPicPr>
            <p:cNvPr id="13" name="Рисунок 12" descr="да.png">
              <a:extLst>
                <a:ext uri="{FF2B5EF4-FFF2-40B4-BE49-F238E27FC236}">
                  <a16:creationId xmlns:a16="http://schemas.microsoft.com/office/drawing/2014/main" id="{3F5A45F0-5C02-15F7-19B0-E92BA2E24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3150294"/>
              <a:ext cx="360000" cy="360000"/>
            </a:xfrm>
            <a:prstGeom prst="rect">
              <a:avLst/>
            </a:prstGeom>
          </p:spPr>
        </p:pic>
        <p:pic>
          <p:nvPicPr>
            <p:cNvPr id="14" name="Рисунок 13" descr="да.png">
              <a:extLst>
                <a:ext uri="{FF2B5EF4-FFF2-40B4-BE49-F238E27FC236}">
                  <a16:creationId xmlns:a16="http://schemas.microsoft.com/office/drawing/2014/main" id="{48C45F91-F5CA-B72D-54AD-5331E7E25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3807556"/>
              <a:ext cx="360000" cy="360000"/>
            </a:xfrm>
            <a:prstGeom prst="rect">
              <a:avLst/>
            </a:prstGeom>
          </p:spPr>
        </p:pic>
      </p:grpSp>
      <p:pic>
        <p:nvPicPr>
          <p:cNvPr id="16" name="Рисунок 15" descr="ranok_red.png">
            <a:extLst>
              <a:ext uri="{FF2B5EF4-FFF2-40B4-BE49-F238E27FC236}">
                <a16:creationId xmlns:a16="http://schemas.microsoft.com/office/drawing/2014/main" id="{46EA6B67-47D7-454C-11E8-54C9F2A0D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2028815"/>
            <a:ext cx="1695115" cy="2254447"/>
          </a:xfrm>
          <a:prstGeom prst="rect">
            <a:avLst/>
          </a:prstGeom>
        </p:spPr>
      </p:pic>
      <p:grpSp>
        <p:nvGrpSpPr>
          <p:cNvPr id="2" name="Группа 10"/>
          <p:cNvGrpSpPr/>
          <p:nvPr/>
        </p:nvGrpSpPr>
        <p:grpSpPr>
          <a:xfrm>
            <a:off x="2135415" y="2416374"/>
            <a:ext cx="9500325" cy="1310189"/>
            <a:chOff x="1282675" y="789772"/>
            <a:chExt cx="9500325" cy="1310189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461653" y="1148413"/>
              <a:ext cx="9321347" cy="951548"/>
            </a:xfrm>
            <a:prstGeom prst="roundRect">
              <a:avLst>
                <a:gd name="adj" fmla="val 22305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що для побудови успішної кар’єри є головним?</a:t>
              </a: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90" y="2284255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41524" y="1279333"/>
            <a:ext cx="902023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що таке підприємництво, хто є суб’єктами підприємництва, які існують види підприємництва, як здійснюється підприємницька діяльність. Однак дуже важливим питанням підприємництва є підбір ефективного персоналу.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359936" y="3305841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що таке зайнятість населення?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359942" y="3920814"/>
            <a:ext cx="648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вам відомі форми зайнятості населення?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62129" y="4931916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Із чого складається винагорода за працю?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65F551-DE7F-C8CE-0C79-F57DF6198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438" y="5690599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Що таке кар’єра та як її будувати?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019" y="739697"/>
            <a:ext cx="7658826" cy="1044000"/>
            <a:chOff x="158395" y="550079"/>
            <a:chExt cx="765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Будуйте кар’єру ще в школі: стажування, </a:t>
              </a:r>
              <a:r>
                <a:rPr lang="uk-UA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волонтерство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, курси — це великий плюс до резюме.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2755" y="2186657"/>
            <a:ext cx="7652716" cy="1044000"/>
            <a:chOff x="164505" y="1356075"/>
            <a:chExt cx="765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Розглядайте першу роботу як спосіб отримати досвід, вибудувати самодисципліну та сформувати стартовий дохід.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31038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3941" y="3618235"/>
            <a:ext cx="7651530" cy="1044000"/>
            <a:chOff x="165691" y="1914057"/>
            <a:chExt cx="765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Офіційне працевлаштування дає пенсійні відрахування, захист трудових прав і доступ до лікарняних / відпусток.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37172" y="5057506"/>
            <a:ext cx="7648443" cy="1044000"/>
            <a:chOff x="168778" y="2599857"/>
            <a:chExt cx="764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У реальному житті навички цінуються більше, </a:t>
              </a:r>
              <a:b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ніж диплом, тож постійно працюйте над собою </a:t>
              </a:r>
              <a:b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та примножуйте свої знання, досвід і навички.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157" y="2179631"/>
            <a:ext cx="7658275" cy="1044000"/>
            <a:chOff x="158946" y="3594673"/>
            <a:chExt cx="765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Ґіґ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-зайнятість дозволяє не лише збільшити доходи, але й здобути додаткові навички, що підвищить вашу цінність на ринку праці.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1735" y="3619525"/>
            <a:ext cx="7653395" cy="1044000"/>
            <a:chOff x="163826" y="4263021"/>
            <a:chExt cx="765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Знайдіть роботу до душі: люди, які люблять свою справу й бачать у ній сенс, частіше досягають фінансового та професійного успіху.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4893" y="5056261"/>
            <a:ext cx="7653538" cy="1044000"/>
            <a:chOff x="163683" y="4883437"/>
            <a:chExt cx="765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Розвивайте навички переговорів про зарплату — важливо вміти аргументовано обговорювати рівень оплати.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3837244" y="745535"/>
            <a:ext cx="7651673" cy="1044000"/>
            <a:chOff x="165548" y="3285659"/>
            <a:chExt cx="7651673" cy="1044000"/>
          </a:xfrm>
        </p:grpSpPr>
        <p:sp>
          <p:nvSpPr>
            <p:cNvPr id="22" name="Google Shape;415;p58"/>
            <p:cNvSpPr/>
            <p:nvPr/>
          </p:nvSpPr>
          <p:spPr>
            <a:xfrm>
              <a:off x="617221" y="328565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Побудова кар’єри — це марафон, а не спринт: </a:t>
              </a:r>
              <a:b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не намагайтесь отримати все й одразу, рухайтеся поступово, крок за кроком.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23" name="Google Shape;426;p58"/>
            <p:cNvSpPr/>
            <p:nvPr/>
          </p:nvSpPr>
          <p:spPr>
            <a:xfrm>
              <a:off x="165548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794EB-751D-76DE-B6A0-99C2AA996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id="{D520D00F-D7A1-D780-DAB1-58DDF1DC8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D3C1CFE-E6D5-E63F-6022-6B5FF4C8388D}"/>
              </a:ext>
            </a:extLst>
          </p:cNvPr>
          <p:cNvGrpSpPr/>
          <p:nvPr/>
        </p:nvGrpSpPr>
        <p:grpSpPr>
          <a:xfrm>
            <a:off x="3830157" y="3619811"/>
            <a:ext cx="7658275" cy="1044000"/>
            <a:chOff x="158946" y="3594673"/>
            <a:chExt cx="7658275" cy="1044000"/>
          </a:xfrm>
        </p:grpSpPr>
        <p:sp>
          <p:nvSpPr>
            <p:cNvPr id="4" name="Google Shape;415;p58">
              <a:extLst>
                <a:ext uri="{FF2B5EF4-FFF2-40B4-BE49-F238E27FC236}">
                  <a16:creationId xmlns:a16="http://schemas.microsoft.com/office/drawing/2014/main" id="{35B7AE2D-1EA1-83F2-ECD2-D76C8DC87598}"/>
                </a:ext>
              </a:extLst>
            </p:cNvPr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Вчіться фінансовій грамотності, адже володіння інформацією щодо податків, накопичень і договорів про оплату праці допоможе уникнути шахрайства.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>
              <a:extLst>
                <a:ext uri="{FF2B5EF4-FFF2-40B4-BE49-F238E27FC236}">
                  <a16:creationId xmlns:a16="http://schemas.microsoft.com/office/drawing/2014/main" id="{C7E0F147-3561-7A75-C5A5-AFCC266EE460}"/>
                </a:ext>
              </a:extLst>
            </p:cNvPr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CC53582-C981-6065-1572-F4E2309233B7}"/>
              </a:ext>
            </a:extLst>
          </p:cNvPr>
          <p:cNvGrpSpPr/>
          <p:nvPr/>
        </p:nvGrpSpPr>
        <p:grpSpPr>
          <a:xfrm>
            <a:off x="3831735" y="5059705"/>
            <a:ext cx="7653395" cy="1044000"/>
            <a:chOff x="163826" y="4263021"/>
            <a:chExt cx="7653395" cy="1044000"/>
          </a:xfrm>
        </p:grpSpPr>
        <p:sp>
          <p:nvSpPr>
            <p:cNvPr id="7" name="Google Shape;415;p58">
              <a:extLst>
                <a:ext uri="{FF2B5EF4-FFF2-40B4-BE49-F238E27FC236}">
                  <a16:creationId xmlns:a16="http://schemas.microsoft.com/office/drawing/2014/main" id="{65E93C88-22D4-53B2-ED57-D454F879DE07}"/>
                </a:ext>
              </a:extLst>
            </p:cNvPr>
            <p:cNvSpPr/>
            <p:nvPr/>
          </p:nvSpPr>
          <p:spPr>
            <a:xfrm>
              <a:off x="617221" y="426302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Шукайте менторів або людей, які вже чогось досягли, оскільки їхні досвід і поради зекономлять вам час та зусилля.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>
              <a:extLst>
                <a:ext uri="{FF2B5EF4-FFF2-40B4-BE49-F238E27FC236}">
                  <a16:creationId xmlns:a16="http://schemas.microsoft.com/office/drawing/2014/main" id="{12526183-19CE-3BD7-B5CC-0E7494EB321D}"/>
                </a:ext>
              </a:extLst>
            </p:cNvPr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FEFD6A5-E9CD-2798-4050-0A0A24CFE826}"/>
              </a:ext>
            </a:extLst>
          </p:cNvPr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>
            <a:extLst>
              <a:ext uri="{FF2B5EF4-FFF2-40B4-BE49-F238E27FC236}">
                <a16:creationId xmlns:a16="http://schemas.microsoft.com/office/drawing/2014/main" id="{AE689B0E-7323-2EBD-FABF-BDB865E3B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835180" y="743340"/>
            <a:ext cx="7653323" cy="1044000"/>
            <a:chOff x="163898" y="5392501"/>
            <a:chExt cx="765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Знайте свої права як працівника (розмір мінімальної зарплати, обмеження робочого часу, компенсації за понаднормову працю тощо).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35251" y="2183878"/>
            <a:ext cx="7653323" cy="1044000"/>
            <a:chOff x="163898" y="6037006"/>
            <a:chExt cx="765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Створіть професійний профіль онлайн (</a:t>
              </a:r>
              <a:r>
                <a:rPr lang="uk-UA" sz="2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LinkedIn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uk-UA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Work.ua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uk-UA" sz="2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Djinni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 тощо), оскільки багато роботодавців знаходять співробітників через онлайн-платформи.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19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275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8655" y="545784"/>
            <a:ext cx="11547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Практична робота № 3.</a:t>
            </a:r>
          </a:p>
          <a:p>
            <a:pPr algn="ctr"/>
            <a:r>
              <a:rPr lang="uk-UA" sz="3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Обчислення розміру посадового окладу для певного тарифного розряду. Знаходження суми заробітної плати</a:t>
            </a:r>
          </a:p>
          <a:p>
            <a:pPr algn="ctr"/>
            <a:r>
              <a:rPr lang="uk-UA" sz="3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 урахуванням усіх податків і зборів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955487" y="3235035"/>
            <a:ext cx="4281052" cy="3096491"/>
            <a:chOff x="4330531" y="2892973"/>
            <a:chExt cx="4463143" cy="3272509"/>
          </a:xfrm>
        </p:grpSpPr>
        <p:pic>
          <p:nvPicPr>
            <p:cNvPr id="9" name="Grafik 7">
              <a:extLst>
                <a:ext uri="{FF2B5EF4-FFF2-40B4-BE49-F238E27FC236}">
                  <a16:creationId xmlns:a16="http://schemas.microsoft.com/office/drawing/2014/main" id="{C1571141-B5F0-C0EA-04FE-FC4944B60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6510" y="4808734"/>
              <a:ext cx="1963202" cy="1295391"/>
            </a:xfrm>
            <a:prstGeom prst="rect">
              <a:avLst/>
            </a:prstGeom>
          </p:spPr>
        </p:pic>
        <p:pic>
          <p:nvPicPr>
            <p:cNvPr id="11" name="Grafik 4">
              <a:extLst>
                <a:ext uri="{FF2B5EF4-FFF2-40B4-BE49-F238E27FC236}">
                  <a16:creationId xmlns:a16="http://schemas.microsoft.com/office/drawing/2014/main" id="{0DCACC8C-C057-1CB7-8B28-A0181C96B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76804">
              <a:off x="4330531" y="2892973"/>
              <a:ext cx="4463143" cy="3153098"/>
            </a:xfrm>
            <a:prstGeom prst="rect">
              <a:avLst/>
            </a:prstGeom>
          </p:spPr>
        </p:pic>
        <p:pic>
          <p:nvPicPr>
            <p:cNvPr id="14" name="Рисунок 13" descr="0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07182" y="2897176"/>
              <a:ext cx="1592556" cy="3268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3480" y="1144860"/>
            <a:ext cx="9525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Мета.</a:t>
            </a:r>
            <a:r>
              <a:rPr lang="uk-UA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Обчислити розмір посадового окладу для заданого тарифного розряду; розрахувати суму</a:t>
            </a:r>
          </a:p>
          <a:p>
            <a:pPr algn="ctr"/>
            <a:r>
              <a:rPr lang="uk-UA" sz="2400" dirty="0">
                <a:latin typeface="Arial" pitchFamily="34" charset="0"/>
                <a:cs typeface="Arial" pitchFamily="34" charset="0"/>
              </a:rPr>
              <a:t>заробітної плати працівника за місяць,</a:t>
            </a:r>
          </a:p>
          <a:p>
            <a:pPr algn="ctr"/>
            <a:r>
              <a:rPr lang="uk-UA" sz="2400" dirty="0">
                <a:latin typeface="Arial" pitchFamily="34" charset="0"/>
                <a:cs typeface="Arial" pitchFamily="34" charset="0"/>
              </a:rPr>
              <a:t>визначити суми утримань із неї та суми</a:t>
            </a:r>
          </a:p>
          <a:p>
            <a:pPr algn="ctr"/>
            <a:r>
              <a:rPr lang="uk-UA" sz="2400" dirty="0">
                <a:latin typeface="Arial" pitchFamily="34" charset="0"/>
                <a:cs typeface="Arial" pitchFamily="34" charset="0"/>
              </a:rPr>
              <a:t>нарахувань (витрати роботодавця).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3410895"/>
            <a:ext cx="10347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Обладнання</a:t>
            </a:r>
            <a:r>
              <a:rPr lang="uk-UA" sz="2400" b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lang="uk-UA" sz="2400" b="1" dirty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персональні комп’ютери / планшети з підключенням</a:t>
            </a:r>
          </a:p>
          <a:p>
            <a:pPr lvl="0" algn="ctr" defTabSz="914400" eaLnBrk="0" fontAlgn="base" hangingPunct="0"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до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інтернету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37436" y="4509101"/>
            <a:ext cx="11520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0" i="1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Перш ніж братися до роботи, зверніться до інтерактивного електронного додатка до підручника й ознайомтеся з поняттями тарифного розряду, Єдиної тарифної сітки та з порядком нарахування заробітної плати в бюджетній сфері.</a:t>
            </a:r>
            <a:endParaRPr kumimoji="0" lang="uk-UA" sz="22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969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6673" y="1265813"/>
            <a:ext cx="972098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just"/>
            <a:r>
              <a:rPr lang="uk-UA" sz="2400" dirty="0">
                <a:latin typeface="Arial" pitchFamily="34" charset="0"/>
                <a:cs typeface="Arial" pitchFamily="34" charset="0"/>
              </a:rPr>
              <a:t>1.	Для розрахунків скористайтеся такими даними: працівник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8 тарифного розряду має стаж роботи понад 10 років (доплата за стаж становить 20 %).</a:t>
            </a:r>
          </a:p>
          <a:p>
            <a:pPr marL="360363" indent="-360363" algn="just">
              <a:spcBef>
                <a:spcPts val="1200"/>
              </a:spcBef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2.	Дізнайтеся розмір посадового окладу (тарифної ставки) працівника 1 тарифного розряду й тарифний коефіцієнт, який відповідає 8 тарифному розряду. Для цього зверніться до інтерактивного електронного додатка до підручника або скористайтеся альтернативними джерелами інформації.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60363" indent="-360363" algn="just">
              <a:spcBef>
                <a:spcPts val="1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3.	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Обчисліть суму посадового окладу працівника 8 тарифного розряду. Для цього помножте розмір окладу працівника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1 тарифного розряду на тарифний коефіцієнт для 8 розряду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            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й округліть одержаний результат до цілих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8CCD5B-589B-4A89-9F06-DAA93E0D013C}"/>
              </a:ext>
            </a:extLst>
          </p:cNvPr>
          <p:cNvSpPr/>
          <p:nvPr/>
        </p:nvSpPr>
        <p:spPr>
          <a:xfrm>
            <a:off x="5071734" y="544738"/>
            <a:ext cx="2068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Хід роботи: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 flipH="1">
            <a:off x="288925" y="1861815"/>
            <a:ext cx="2120591" cy="3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7659" y="1265813"/>
            <a:ext cx="948135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just"/>
            <a:r>
              <a:rPr lang="en-US" sz="2400" dirty="0">
                <a:latin typeface="Arial" pitchFamily="34" charset="0"/>
                <a:cs typeface="Arial" pitchFamily="34" charset="0"/>
              </a:rPr>
              <a:t>4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	Визначте суму доплати працівнику за стаж роботи. Для цього знайдіть 20 % від обчисленого посадового окладу.</a:t>
            </a:r>
          </a:p>
          <a:p>
            <a:pPr marL="360363" indent="-360363" algn="just">
              <a:spcBef>
                <a:spcPts val="1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5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	Обчисліть заробітну плату працівника: додайте до суми посадового окладу суму доплати за стаж роботи.</a:t>
            </a:r>
          </a:p>
          <a:p>
            <a:pPr marL="360363" indent="-360363" algn="just">
              <a:spcBef>
                <a:spcPts val="1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6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	Порівняйте знайдену заробітну плату з мінімальною заробітною платою. Якщо заробітна плата менша від мінімальної, визначте суму доплати до мінімальної заробітної плати. Визначте, яка заробітна плата буде нарахована працівнику.</a:t>
            </a:r>
          </a:p>
          <a:p>
            <a:pPr marL="360363" indent="-360363" algn="just">
              <a:spcBef>
                <a:spcPts val="1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7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	Обчисліть суми утримань із зарплати (ПДФО 18 %,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військовий збір — 5 %). Визначте, яку суму працівник отримає на руки.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8CCD5B-589B-4A89-9F06-DAA93E0D013C}"/>
              </a:ext>
            </a:extLst>
          </p:cNvPr>
          <p:cNvSpPr/>
          <p:nvPr/>
        </p:nvSpPr>
        <p:spPr>
          <a:xfrm>
            <a:off x="5071734" y="544738"/>
            <a:ext cx="2068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Хід роботи: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9730799" y="1842032"/>
            <a:ext cx="2120591" cy="3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6673" y="1570621"/>
            <a:ext cx="972098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just"/>
            <a:r>
              <a:rPr lang="en-US" sz="2400" dirty="0">
                <a:latin typeface="Arial" pitchFamily="34" charset="0"/>
                <a:cs typeface="Arial" pitchFamily="34" charset="0"/>
              </a:rPr>
              <a:t>8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	Обчисліть витрати роботодавця (суму ЄСВ, яку він має сплатити, — 22 %).</a:t>
            </a:r>
          </a:p>
          <a:p>
            <a:pPr marL="360363" indent="-360363" algn="just">
              <a:spcBef>
                <a:spcPts val="1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9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	За результатами роботи зробіть висновки.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8CCD5B-589B-4A89-9F06-DAA93E0D013C}"/>
              </a:ext>
            </a:extLst>
          </p:cNvPr>
          <p:cNvSpPr/>
          <p:nvPr/>
        </p:nvSpPr>
        <p:spPr>
          <a:xfrm>
            <a:off x="5071734" y="544738"/>
            <a:ext cx="2068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Хід роботи: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 flipH="1">
            <a:off x="288925" y="1861815"/>
            <a:ext cx="2120591" cy="3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Що таке зайнятість населення і яких форм вона набуває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9B534-2D91-C950-ABB4-9E87C722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7809E3D7-8AE9-969F-A760-D6F0DFCFB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9398A280-26D2-005B-4D2C-BFF38750C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1C6F14B3-6404-0554-D81C-4FDB7F5A62D1}"/>
              </a:ext>
            </a:extLst>
          </p:cNvPr>
          <p:cNvGrpSpPr/>
          <p:nvPr/>
        </p:nvGrpSpPr>
        <p:grpSpPr>
          <a:xfrm>
            <a:off x="2383524" y="1119002"/>
            <a:ext cx="8970030" cy="1632693"/>
            <a:chOff x="1856505" y="833749"/>
            <a:chExt cx="8970030" cy="1632693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461E3629-4DF1-A5E6-6255-AA139CC4ECF0}"/>
                </a:ext>
              </a:extLst>
            </p:cNvPr>
            <p:cNvSpPr/>
            <p:nvPr/>
          </p:nvSpPr>
          <p:spPr>
            <a:xfrm>
              <a:off x="2029708" y="1184853"/>
              <a:ext cx="8796827" cy="128158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Зайнятість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участь людей у продуктивній діяльності, яка приносить дохід (заробітну плату, прибуток, гонорари тощо).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E260373-B6A5-9E9E-0DAB-CC669CD1EE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>
            <a:extLst>
              <a:ext uri="{FF2B5EF4-FFF2-40B4-BE49-F238E27FC236}">
                <a16:creationId xmlns:a16="http://schemas.microsoft.com/office/drawing/2014/main" id="{E61F9EB7-F175-4D2E-89D7-CEEB0A0EEA7F}"/>
              </a:ext>
            </a:extLst>
          </p:cNvPr>
          <p:cNvGrpSpPr/>
          <p:nvPr/>
        </p:nvGrpSpPr>
        <p:grpSpPr>
          <a:xfrm>
            <a:off x="2422853" y="3380421"/>
            <a:ext cx="8970030" cy="1318725"/>
            <a:chOff x="1856505" y="833749"/>
            <a:chExt cx="8970030" cy="1318725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507684A5-6B1C-40F7-BAA7-288C7238DE27}"/>
                </a:ext>
              </a:extLst>
            </p:cNvPr>
            <p:cNvSpPr/>
            <p:nvPr/>
          </p:nvSpPr>
          <p:spPr>
            <a:xfrm>
              <a:off x="2029708" y="1184853"/>
              <a:ext cx="8796827" cy="967621"/>
            </a:xfrm>
            <a:prstGeom prst="roundRect">
              <a:avLst>
                <a:gd name="adj" fmla="val 24417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Самозайнята</a:t>
              </a:r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 особа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людина, яка працює на себе,  а  не  за  трудовим  договором  із  роботодавцем.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A36C090E-4617-4644-8090-E8609AAB1C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32300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56851-F0DA-B79A-0638-82437EC39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id="{FD7CD45B-F417-9204-059E-698E13B9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8" name="Групувати 37">
            <a:extLst>
              <a:ext uri="{FF2B5EF4-FFF2-40B4-BE49-F238E27FC236}">
                <a16:creationId xmlns:a16="http://schemas.microsoft.com/office/drawing/2014/main" id="{4ADBFAAF-1E7F-AA07-3898-AA4A20427A7B}"/>
              </a:ext>
            </a:extLst>
          </p:cNvPr>
          <p:cNvGrpSpPr/>
          <p:nvPr/>
        </p:nvGrpSpPr>
        <p:grpSpPr>
          <a:xfrm>
            <a:off x="2743689" y="1386334"/>
            <a:ext cx="6704285" cy="4124912"/>
            <a:chOff x="2743689" y="1386334"/>
            <a:chExt cx="6704285" cy="4124912"/>
          </a:xfrm>
        </p:grpSpPr>
        <p:cxnSp>
          <p:nvCxnSpPr>
            <p:cNvPr id="4" name="Прямая соединительная линия 30">
              <a:extLst>
                <a:ext uri="{FF2B5EF4-FFF2-40B4-BE49-F238E27FC236}">
                  <a16:creationId xmlns:a16="http://schemas.microsoft.com/office/drawing/2014/main" id="{F2D5617F-3F74-5A36-A36A-6485FA2A624B}"/>
                </a:ext>
              </a:extLst>
            </p:cNvPr>
            <p:cNvCxnSpPr/>
            <p:nvPr/>
          </p:nvCxnSpPr>
          <p:spPr>
            <a:xfrm rot="5400000" flipH="1" flipV="1">
              <a:off x="3889169" y="4584246"/>
              <a:ext cx="968400" cy="88560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35">
              <a:extLst>
                <a:ext uri="{FF2B5EF4-FFF2-40B4-BE49-F238E27FC236}">
                  <a16:creationId xmlns:a16="http://schemas.microsoft.com/office/drawing/2014/main" id="{2DEEC08A-CCFB-E590-0593-575DE9C5EA10}"/>
                </a:ext>
              </a:extLst>
            </p:cNvPr>
            <p:cNvCxnSpPr/>
            <p:nvPr/>
          </p:nvCxnSpPr>
          <p:spPr>
            <a:xfrm rot="16200000" flipV="1">
              <a:off x="7326958" y="4579455"/>
              <a:ext cx="967740" cy="88392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45">
              <a:extLst>
                <a:ext uri="{FF2B5EF4-FFF2-40B4-BE49-F238E27FC236}">
                  <a16:creationId xmlns:a16="http://schemas.microsoft.com/office/drawing/2014/main" id="{7A541C16-5509-5C3E-3128-2CB25768F101}"/>
                </a:ext>
              </a:extLst>
            </p:cNvPr>
            <p:cNvCxnSpPr>
              <a:cxnSpLocks/>
              <a:stCxn id="16" idx="0"/>
              <a:endCxn id="20" idx="2"/>
            </p:cNvCxnSpPr>
            <p:nvPr/>
          </p:nvCxnSpPr>
          <p:spPr>
            <a:xfrm flipH="1" flipV="1">
              <a:off x="6095831" y="1386334"/>
              <a:ext cx="1" cy="777746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56">
              <a:extLst>
                <a:ext uri="{FF2B5EF4-FFF2-40B4-BE49-F238E27FC236}">
                  <a16:creationId xmlns:a16="http://schemas.microsoft.com/office/drawing/2014/main" id="{843B0D48-7E9A-ED5B-7AFF-908EC85DC57E}"/>
                </a:ext>
              </a:extLst>
            </p:cNvPr>
            <p:cNvCxnSpPr>
              <a:cxnSpLocks/>
              <a:stCxn id="15" idx="3"/>
              <a:endCxn id="16" idx="2"/>
            </p:cNvCxnSpPr>
            <p:nvPr/>
          </p:nvCxnSpPr>
          <p:spPr>
            <a:xfrm>
              <a:off x="2743689" y="3424080"/>
              <a:ext cx="552455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59">
              <a:extLst>
                <a:ext uri="{FF2B5EF4-FFF2-40B4-BE49-F238E27FC236}">
                  <a16:creationId xmlns:a16="http://schemas.microsoft.com/office/drawing/2014/main" id="{4DB4C5CA-32B1-2B0C-41C9-A9EE63935496}"/>
                </a:ext>
              </a:extLst>
            </p:cNvPr>
            <p:cNvCxnSpPr>
              <a:cxnSpLocks/>
              <a:stCxn id="24" idx="1"/>
              <a:endCxn id="16" idx="6"/>
            </p:cNvCxnSpPr>
            <p:nvPr/>
          </p:nvCxnSpPr>
          <p:spPr>
            <a:xfrm flipH="1">
              <a:off x="8895519" y="3424080"/>
              <a:ext cx="552455" cy="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89" y="3028080"/>
            <a:ext cx="2412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Фрилансери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31B921F-F9B7-ED63-E386-DA6C2DBC0BB0}"/>
              </a:ext>
            </a:extLst>
          </p:cNvPr>
          <p:cNvSpPr/>
          <p:nvPr/>
        </p:nvSpPr>
        <p:spPr>
          <a:xfrm>
            <a:off x="3296144" y="2164080"/>
            <a:ext cx="5599375" cy="2520000"/>
          </a:xfrm>
          <a:prstGeom prst="ellipse">
            <a:avLst/>
          </a:prstGeom>
          <a:solidFill>
            <a:srgbClr val="FFFFCC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Приклади </a:t>
            </a:r>
            <a:r>
              <a:rPr lang="uk-UA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самозайнятих</a:t>
            </a:r>
            <a:r>
              <a:rPr lang="uk-UA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працівників</a:t>
            </a:r>
          </a:p>
        </p:txBody>
      </p:sp>
      <p:sp>
        <p:nvSpPr>
          <p:cNvPr id="17" name="AutoShape 14">
            <a:extLst>
              <a:ext uri="{FF2B5EF4-FFF2-40B4-BE49-F238E27FC236}">
                <a16:creationId xmlns:a16="http://schemas.microsoft.com/office/drawing/2014/main" id="{86735C1F-46C4-FFD6-E9AF-43A49C4FC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778" y="5494930"/>
            <a:ext cx="2412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Ремісники</a:t>
            </a:r>
          </a:p>
        </p:txBody>
      </p:sp>
      <p:sp>
        <p:nvSpPr>
          <p:cNvPr id="19" name="AutoShape 14">
            <a:extLst>
              <a:ext uri="{FF2B5EF4-FFF2-40B4-BE49-F238E27FC236}">
                <a16:creationId xmlns:a16="http://schemas.microsoft.com/office/drawing/2014/main" id="{D3B2C207-FB19-5B9B-88CF-21339AE4C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2921" y="5503234"/>
            <a:ext cx="2412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Тощо</a:t>
            </a:r>
          </a:p>
        </p:txBody>
      </p:sp>
      <p:sp>
        <p:nvSpPr>
          <p:cNvPr id="20" name="AutoShape 14">
            <a:extLst>
              <a:ext uri="{FF2B5EF4-FFF2-40B4-BE49-F238E27FC236}">
                <a16:creationId xmlns:a16="http://schemas.microsoft.com/office/drawing/2014/main" id="{2EBD2FA8-210E-23BC-50B0-25FBC30F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831" y="594334"/>
            <a:ext cx="2412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uk-UA" sz="2200" dirty="0" err="1">
                <a:latin typeface="Arial" pitchFamily="34" charset="0"/>
                <a:cs typeface="Arial" pitchFamily="34" charset="0"/>
              </a:rPr>
              <a:t>ФОПи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4BA411F5-0F35-3601-7DE3-A5E243418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7974" y="3028080"/>
            <a:ext cx="2412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Репетитори</a:t>
            </a:r>
          </a:p>
        </p:txBody>
      </p:sp>
    </p:spTree>
    <p:extLst>
      <p:ext uri="{BB962C8B-B14F-4D97-AF65-F5344CB8AC3E}">
        <p14:creationId xmlns:p14="http://schemas.microsoft.com/office/powerpoint/2010/main" val="51326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0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76A25-9CF3-5A80-1F91-6396F9EE0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6492FF2A-DAAB-A7C7-1FB9-C8203A6EF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3972C5C4-24A4-76E5-0FBA-EF1B42CD8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62637" y="1473855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2F4B8CC4-A55B-3E93-135A-6C064E16B5AE}"/>
              </a:ext>
            </a:extLst>
          </p:cNvPr>
          <p:cNvGrpSpPr/>
          <p:nvPr/>
        </p:nvGrpSpPr>
        <p:grpSpPr>
          <a:xfrm>
            <a:off x="2511343" y="776779"/>
            <a:ext cx="8970030" cy="2799104"/>
            <a:chOff x="1856505" y="833749"/>
            <a:chExt cx="8970030" cy="2799104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C058E6DB-EDCA-A89D-AB65-3A22E359C064}"/>
                </a:ext>
              </a:extLst>
            </p:cNvPr>
            <p:cNvSpPr/>
            <p:nvPr/>
          </p:nvSpPr>
          <p:spPr>
            <a:xfrm>
              <a:off x="2029708" y="1184853"/>
              <a:ext cx="8796827" cy="2448000"/>
            </a:xfrm>
            <a:prstGeom prst="roundRect">
              <a:avLst>
                <a:gd name="adj" fmla="val 9102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Ґіґ</a:t>
              </a:r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-економіка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(від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англ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uk-UA" sz="2400" i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gig</a:t>
              </a:r>
              <a:r>
                <a:rPr lang="uk-UA" sz="2400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sz="2400" i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economy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— це модель ринку праці, за якої замість традиційного повного працевлаштування люди працюють тимчасово, на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підряді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або виконують разові завдання (доставлення, спільні поїздки,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фриланс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-письменництво тощо) через цифрові платформи (на кшталт </a:t>
              </a:r>
              <a:r>
                <a:rPr lang="uk-UA" sz="2400" i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Uber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400" i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Glovo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400" i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Upwork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uk-UA" sz="2400" i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Fiverr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тощо).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57BC746-114C-86DB-6419-8B913DE3CD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0">
            <a:extLst>
              <a:ext uri="{FF2B5EF4-FFF2-40B4-BE49-F238E27FC236}">
                <a16:creationId xmlns:a16="http://schemas.microsoft.com/office/drawing/2014/main" id="{7199C1EA-F0B0-451E-8CFD-3455C8443AC1}"/>
              </a:ext>
            </a:extLst>
          </p:cNvPr>
          <p:cNvGrpSpPr/>
          <p:nvPr/>
        </p:nvGrpSpPr>
        <p:grpSpPr>
          <a:xfrm>
            <a:off x="3479362" y="3915096"/>
            <a:ext cx="8026978" cy="1237858"/>
            <a:chOff x="1282675" y="789772"/>
            <a:chExt cx="8026978" cy="1237858"/>
          </a:xfrm>
        </p:grpSpPr>
        <p:sp>
          <p:nvSpPr>
            <p:cNvPr id="11" name="Скругленный прямоугольник 11">
              <a:extLst>
                <a:ext uri="{FF2B5EF4-FFF2-40B4-BE49-F238E27FC236}">
                  <a16:creationId xmlns:a16="http://schemas.microsoft.com/office/drawing/2014/main" id="{8218B8F7-1AB6-48E3-8057-AD596D2D4142}"/>
                </a:ext>
              </a:extLst>
            </p:cNvPr>
            <p:cNvSpPr/>
            <p:nvPr/>
          </p:nvSpPr>
          <p:spPr>
            <a:xfrm>
              <a:off x="1461653" y="1148413"/>
              <a:ext cx="7848000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чому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ґіґ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-зайнятість стала такою популярною  у  світі?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90930E98-3827-4669-B76B-5CF5FADE98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3" name="Рисунок 12" descr="01-1.png">
            <a:extLst>
              <a:ext uri="{FF2B5EF4-FFF2-40B4-BE49-F238E27FC236}">
                <a16:creationId xmlns:a16="http://schemas.microsoft.com/office/drawing/2014/main" id="{8C3935D8-55CE-4F32-AE38-7870DFD357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79510" y="3793007"/>
            <a:ext cx="1695115" cy="225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3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id="{AECA78D4-A6AB-3AD0-3FE9-2DA225280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D4D72712-DB4F-BB46-139C-D416C91DCDE2}"/>
              </a:ext>
            </a:extLst>
          </p:cNvPr>
          <p:cNvGrpSpPr/>
          <p:nvPr/>
        </p:nvGrpSpPr>
        <p:grpSpPr>
          <a:xfrm>
            <a:off x="1203725" y="1258317"/>
            <a:ext cx="9774000" cy="678271"/>
            <a:chOff x="1203725" y="1258317"/>
            <a:chExt cx="9774000" cy="678271"/>
          </a:xfrm>
        </p:grpSpPr>
        <p:cxnSp>
          <p:nvCxnSpPr>
            <p:cNvPr id="6" name="AutoShape 3">
              <a:extLst>
                <a:ext uri="{FF2B5EF4-FFF2-40B4-BE49-F238E27FC236}">
                  <a16:creationId xmlns:a16="http://schemas.microsoft.com/office/drawing/2014/main" id="{4B3551CC-E23E-9B96-3645-F2A1577123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01252" y="1699371"/>
              <a:ext cx="468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8" name="AutoShape 3">
              <a:extLst>
                <a:ext uri="{FF2B5EF4-FFF2-40B4-BE49-F238E27FC236}">
                  <a16:creationId xmlns:a16="http://schemas.microsoft.com/office/drawing/2014/main" id="{129A2778-BB9A-57AB-3E19-8AA390AFF41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962924" y="1384317"/>
              <a:ext cx="252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none" w="med" len="med"/>
            </a:ln>
          </p:spPr>
        </p:cxnSp>
        <p:cxnSp>
          <p:nvCxnSpPr>
            <p:cNvPr id="9" name="Прямая соединительная линия 11">
              <a:extLst>
                <a:ext uri="{FF2B5EF4-FFF2-40B4-BE49-F238E27FC236}">
                  <a16:creationId xmlns:a16="http://schemas.microsoft.com/office/drawing/2014/main" id="{5D1D8AEF-5BEC-253B-E118-ADE812CBC210}"/>
                </a:ext>
              </a:extLst>
            </p:cNvPr>
            <p:cNvCxnSpPr/>
            <p:nvPr/>
          </p:nvCxnSpPr>
          <p:spPr>
            <a:xfrm>
              <a:off x="1203725" y="1498539"/>
              <a:ext cx="9774000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AutoShape 3">
              <a:extLst>
                <a:ext uri="{FF2B5EF4-FFF2-40B4-BE49-F238E27FC236}">
                  <a16:creationId xmlns:a16="http://schemas.microsoft.com/office/drawing/2014/main" id="{4E438AD7-4793-36D0-F025-2C10D241B0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950922" y="1702588"/>
              <a:ext cx="468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9" name="AutoShape 3">
              <a:extLst>
                <a:ext uri="{FF2B5EF4-FFF2-40B4-BE49-F238E27FC236}">
                  <a16:creationId xmlns:a16="http://schemas.microsoft.com/office/drawing/2014/main" id="{1E0020E6-BCC9-969A-54E8-D13A36302EA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905827" y="1702588"/>
              <a:ext cx="468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20" name="AutoShape 3">
              <a:extLst>
                <a:ext uri="{FF2B5EF4-FFF2-40B4-BE49-F238E27FC236}">
                  <a16:creationId xmlns:a16="http://schemas.microsoft.com/office/drawing/2014/main" id="{3FC7FBF2-D2C2-C256-81AD-E144E36C262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839727" y="1702588"/>
              <a:ext cx="468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AutoShape 3">
              <a:extLst>
                <a:ext uri="{FF2B5EF4-FFF2-40B4-BE49-F238E27FC236}">
                  <a16:creationId xmlns:a16="http://schemas.microsoft.com/office/drawing/2014/main" id="{2FE6AF35-5AE6-52B0-729A-8E414713869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784137" y="1702588"/>
              <a:ext cx="468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22" name="AutoShape 3">
              <a:extLst>
                <a:ext uri="{FF2B5EF4-FFF2-40B4-BE49-F238E27FC236}">
                  <a16:creationId xmlns:a16="http://schemas.microsoft.com/office/drawing/2014/main" id="{AF25C690-1544-7A33-3D67-DC08612EF84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707515" y="1702588"/>
              <a:ext cx="468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27" name="AutoShape 3">
            <a:extLst>
              <a:ext uri="{FF2B5EF4-FFF2-40B4-BE49-F238E27FC236}">
                <a16:creationId xmlns:a16="http://schemas.microsoft.com/office/drawing/2014/main" id="{D00E0718-C9CE-3B51-DA41-AD941A87CBB9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055252" y="3245571"/>
            <a:ext cx="360000" cy="0"/>
          </a:xfrm>
          <a:prstGeom prst="straightConnector1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</p:spPr>
      </p:cxnSp>
      <p:cxnSp>
        <p:nvCxnSpPr>
          <p:cNvPr id="28" name="AutoShape 3">
            <a:extLst>
              <a:ext uri="{FF2B5EF4-FFF2-40B4-BE49-F238E27FC236}">
                <a16:creationId xmlns:a16="http://schemas.microsoft.com/office/drawing/2014/main" id="{F37D04E0-BDDC-7B7E-C45A-C44B4A31378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4960502" y="3255096"/>
            <a:ext cx="360000" cy="0"/>
          </a:xfrm>
          <a:prstGeom prst="straightConnector1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</p:spPr>
      </p:cxnSp>
      <p:cxnSp>
        <p:nvCxnSpPr>
          <p:cNvPr id="29" name="AutoShape 3">
            <a:extLst>
              <a:ext uri="{FF2B5EF4-FFF2-40B4-BE49-F238E27FC236}">
                <a16:creationId xmlns:a16="http://schemas.microsoft.com/office/drawing/2014/main" id="{C7957B1C-8202-4F63-05A8-6A12708D33C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8837177" y="3255096"/>
            <a:ext cx="360000" cy="0"/>
          </a:xfrm>
          <a:prstGeom prst="straightConnector1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</p:spPr>
      </p:cxnSp>
      <p:cxnSp>
        <p:nvCxnSpPr>
          <p:cNvPr id="30" name="AutoShape 3">
            <a:extLst>
              <a:ext uri="{FF2B5EF4-FFF2-40B4-BE49-F238E27FC236}">
                <a16:creationId xmlns:a16="http://schemas.microsoft.com/office/drawing/2014/main" id="{6E605EBE-0105-602B-730F-33A53BD5139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226452" y="4046046"/>
            <a:ext cx="1980000" cy="0"/>
          </a:xfrm>
          <a:prstGeom prst="straightConnector1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</p:spPr>
      </p:cxnSp>
      <p:cxnSp>
        <p:nvCxnSpPr>
          <p:cNvPr id="31" name="AutoShape 3">
            <a:extLst>
              <a:ext uri="{FF2B5EF4-FFF2-40B4-BE49-F238E27FC236}">
                <a16:creationId xmlns:a16="http://schemas.microsoft.com/office/drawing/2014/main" id="{7CA7CD6A-EE5D-8D6F-2E9B-4A08BE3F238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074552" y="4046046"/>
            <a:ext cx="1980000" cy="0"/>
          </a:xfrm>
          <a:prstGeom prst="straightConnector1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</p:spPr>
      </p:cxnSp>
      <p:cxnSp>
        <p:nvCxnSpPr>
          <p:cNvPr id="32" name="AutoShape 3">
            <a:extLst>
              <a:ext uri="{FF2B5EF4-FFF2-40B4-BE49-F238E27FC236}">
                <a16:creationId xmlns:a16="http://schemas.microsoft.com/office/drawing/2014/main" id="{FED10828-2FE2-9E69-F474-FE832BCE83A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9941702" y="4046046"/>
            <a:ext cx="1980000" cy="0"/>
          </a:xfrm>
          <a:prstGeom prst="straightConnector1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</p:spPr>
      </p:cxnSp>
      <p:sp>
        <p:nvSpPr>
          <p:cNvPr id="3" name="AutoShape 14">
            <a:extLst>
              <a:ext uri="{FF2B5EF4-FFF2-40B4-BE49-F238E27FC236}">
                <a16:creationId xmlns:a16="http://schemas.microsoft.com/office/drawing/2014/main" id="{1EAC68C8-97CE-0598-3F91-7DC533546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34" y="1943497"/>
            <a:ext cx="18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Традиційна (наймана праця)</a:t>
            </a:r>
          </a:p>
        </p:txBody>
      </p:sp>
      <p:sp>
        <p:nvSpPr>
          <p:cNvPr id="4" name="AutoShape 14">
            <a:extLst>
              <a:ext uri="{FF2B5EF4-FFF2-40B4-BE49-F238E27FC236}">
                <a16:creationId xmlns:a16="http://schemas.microsoft.com/office/drawing/2014/main" id="{9825C313-A4C6-689D-859D-AC1BD4821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218" y="1943497"/>
            <a:ext cx="18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Самозай-нятість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4">
            <a:extLst>
              <a:ext uri="{FF2B5EF4-FFF2-40B4-BE49-F238E27FC236}">
                <a16:creationId xmlns:a16="http://schemas.microsoft.com/office/drawing/2014/main" id="{E171B170-EE7F-C2DA-55F5-CFD78FC8E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302" y="1943503"/>
            <a:ext cx="18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Підприєм-ництво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id="{DABFC510-6961-DA79-0117-006B066C2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61" y="3433498"/>
            <a:ext cx="2520000" cy="1440000"/>
          </a:xfrm>
          <a:prstGeom prst="roundRect">
            <a:avLst>
              <a:gd name="adj" fmla="val 7304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робота на роботодавця, фіксована заробітна плата, трудовий договір</a:t>
            </a: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D11F3BBC-6EF6-1D29-A655-1E72075C7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432" y="5043223"/>
            <a:ext cx="2700000" cy="1440000"/>
          </a:xfrm>
          <a:prstGeom prst="roundRect">
            <a:avLst>
              <a:gd name="adj" fmla="val 6099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праця на себе: ФОП, ремісник, репетитор, </a:t>
            </a:r>
            <a:r>
              <a:rPr lang="uk-UA" sz="1800" dirty="0" err="1">
                <a:latin typeface="Arial" pitchFamily="34" charset="0"/>
                <a:cs typeface="Arial" pitchFamily="34" charset="0"/>
              </a:rPr>
              <a:t>фрилансер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 тощо</a:t>
            </a: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FC47AEC4-905A-D417-9E87-E6C70D870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284" y="3441664"/>
            <a:ext cx="2700000" cy="1440000"/>
          </a:xfrm>
          <a:prstGeom prst="roundRect">
            <a:avLst>
              <a:gd name="adj" fmla="val 6357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створення власного бізнесу з працівниками або без них</a:t>
            </a:r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CE4CE835-B64F-65EF-DBA8-C79AEB60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397" y="1938247"/>
            <a:ext cx="18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uk-UA" sz="2200" dirty="0" err="1">
                <a:latin typeface="Arial" pitchFamily="34" charset="0"/>
                <a:cs typeface="Arial" pitchFamily="34" charset="0"/>
              </a:rPr>
              <a:t>Ґ</a:t>
            </a: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і</a:t>
            </a: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</a:t>
            </a: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-зайнятість</a:t>
            </a:r>
          </a:p>
        </p:txBody>
      </p:sp>
      <p:sp>
        <p:nvSpPr>
          <p:cNvPr id="16" name="AutoShape 14">
            <a:extLst>
              <a:ext uri="{FF2B5EF4-FFF2-40B4-BE49-F238E27FC236}">
                <a16:creationId xmlns:a16="http://schemas.microsoft.com/office/drawing/2014/main" id="{CECCCCFE-649A-CEB7-E4A1-009513FB6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1671" y="1938247"/>
            <a:ext cx="18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Нефор-мальна</a:t>
            </a: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зайнятість</a:t>
            </a:r>
          </a:p>
        </p:txBody>
      </p:sp>
      <p:sp>
        <p:nvSpPr>
          <p:cNvPr id="17" name="AutoShape 14">
            <a:extLst>
              <a:ext uri="{FF2B5EF4-FFF2-40B4-BE49-F238E27FC236}">
                <a16:creationId xmlns:a16="http://schemas.microsoft.com/office/drawing/2014/main" id="{AE0916B3-C723-0F52-73AF-DC574FE6F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2245" y="1938253"/>
            <a:ext cx="18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Добровіль</a:t>
            </a: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-на / </a:t>
            </a:r>
            <a:r>
              <a:rPr kumimoji="0" lang="uk-UA" sz="22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волон-терська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55E7CB60-6CFE-50B4-96F4-D279C5598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6227" y="5043219"/>
            <a:ext cx="2700000" cy="1440000"/>
          </a:xfrm>
          <a:prstGeom prst="roundRect">
            <a:avLst>
              <a:gd name="adj" fmla="val 6099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робота через платформи (</a:t>
            </a:r>
            <a:r>
              <a:rPr lang="en-US" sz="1800" i="1" dirty="0">
                <a:latin typeface="Arial" pitchFamily="34" charset="0"/>
                <a:cs typeface="Arial" pitchFamily="34" charset="0"/>
              </a:rPr>
              <a:t>Uber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i="1" dirty="0" err="1">
                <a:latin typeface="Arial" pitchFamily="34" charset="0"/>
                <a:cs typeface="Arial" pitchFamily="34" charset="0"/>
              </a:rPr>
              <a:t>Glovo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i="1" dirty="0">
                <a:latin typeface="Arial" pitchFamily="34" charset="0"/>
                <a:cs typeface="Arial" pitchFamily="34" charset="0"/>
              </a:rPr>
              <a:t>Upwork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)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зазвичай тимчасова</a:t>
            </a:r>
          </a:p>
        </p:txBody>
      </p:sp>
      <p:sp>
        <p:nvSpPr>
          <p:cNvPr id="25" name="AutoShape 14">
            <a:extLst>
              <a:ext uri="{FF2B5EF4-FFF2-40B4-BE49-F238E27FC236}">
                <a16:creationId xmlns:a16="http://schemas.microsoft.com/office/drawing/2014/main" id="{F1AF2833-6AC2-C92C-FFB9-6A8D15330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9397" y="3441660"/>
            <a:ext cx="2700000" cy="1440000"/>
          </a:xfrm>
          <a:prstGeom prst="roundRect">
            <a:avLst>
              <a:gd name="adj" fmla="val 6357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робота без офіційного оформлення (ризики: відсутність </a:t>
            </a:r>
            <a:r>
              <a:rPr lang="uk-UA" sz="1800" dirty="0" err="1">
                <a:latin typeface="Arial" pitchFamily="34" charset="0"/>
                <a:cs typeface="Arial" pitchFamily="34" charset="0"/>
              </a:rPr>
              <a:t>соцгарантій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6" name="AutoShape 14">
            <a:extLst>
              <a:ext uri="{FF2B5EF4-FFF2-40B4-BE49-F238E27FC236}">
                <a16:creationId xmlns:a16="http://schemas.microsoft.com/office/drawing/2014/main" id="{3677F29D-5FCA-CDD5-DBC4-983DE1FC7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8152" y="5043215"/>
            <a:ext cx="2160000" cy="1440000"/>
          </a:xfrm>
          <a:prstGeom prst="roundRect">
            <a:avLst>
              <a:gd name="adj" fmla="val 6099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Безоплатна діяльність, часто соціальна або гуманітарна</a:t>
            </a:r>
          </a:p>
        </p:txBody>
      </p:sp>
      <p:sp>
        <p:nvSpPr>
          <p:cNvPr id="10" name="AutoShape 13">
            <a:extLst>
              <a:ext uri="{FF2B5EF4-FFF2-40B4-BE49-F238E27FC236}">
                <a16:creationId xmlns:a16="http://schemas.microsoft.com/office/drawing/2014/main" id="{464D11CC-23B5-F760-617C-F442CB50A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6451" y="541941"/>
            <a:ext cx="4680000" cy="72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Форми зайнятості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6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4" grpId="0" animBg="1"/>
      <p:bldP spid="25" grpId="0" animBg="1"/>
      <p:bldP spid="26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76A25-9CF3-5A80-1F91-6396F9EE0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6492FF2A-DAAB-A7C7-1FB9-C8203A6EF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3972C5C4-24A4-76E5-0FBA-EF1B42CD88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92133" y="1874514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2F4B8CC4-A55B-3E93-135A-6C064E16B5AE}"/>
              </a:ext>
            </a:extLst>
          </p:cNvPr>
          <p:cNvGrpSpPr/>
          <p:nvPr/>
        </p:nvGrpSpPr>
        <p:grpSpPr>
          <a:xfrm>
            <a:off x="2452350" y="1985806"/>
            <a:ext cx="8970030" cy="1609476"/>
            <a:chOff x="1856505" y="833749"/>
            <a:chExt cx="8970030" cy="160947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C058E6DB-EDCA-A89D-AB65-3A22E359C064}"/>
                </a:ext>
              </a:extLst>
            </p:cNvPr>
            <p:cNvSpPr/>
            <p:nvPr/>
          </p:nvSpPr>
          <p:spPr>
            <a:xfrm>
              <a:off x="2029708" y="1184853"/>
              <a:ext cx="8796827" cy="1258372"/>
            </a:xfrm>
            <a:prstGeom prst="roundRect">
              <a:avLst>
                <a:gd name="adj" fmla="val 9102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Безробіття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соціально-економічне явище, коли частина осіб не має змоги реалізувати своє право на працю та отримання заробітної плати як джерела існування.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57BC746-114C-86DB-6419-8B913DE3CD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479324" y="4161285"/>
          <a:ext cx="92329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7" imgW="221589600" imgH="25603200" progId="Equation.DSMT4">
                  <p:embed/>
                </p:oleObj>
              </mc:Choice>
              <mc:Fallback>
                <p:oleObj name="Equation" r:id="rId7" imgW="221589600" imgH="25603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324" y="4161285"/>
                        <a:ext cx="9232900" cy="10668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343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205439-6F36-2165-9D57-07FC4D130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FF041732-A12E-C23F-EE0B-16F1255E9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8F4958-9A0A-BD46-7221-FFBFD6B28E0B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Винагорода за працю</a:t>
            </a:r>
          </a:p>
        </p:txBody>
      </p:sp>
    </p:spTree>
    <p:extLst>
      <p:ext uri="{BB962C8B-B14F-4D97-AF65-F5344CB8AC3E}">
        <p14:creationId xmlns:p14="http://schemas.microsoft.com/office/powerpoint/2010/main" val="4074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4998</TotalTime>
  <Words>1250</Words>
  <Application>Microsoft Office PowerPoint</Application>
  <PresentationFormat>Широкоэкранный</PresentationFormat>
  <Paragraphs>125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Times New Roman</vt:lpstr>
      <vt:lpstr>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537</cp:revision>
  <dcterms:created xsi:type="dcterms:W3CDTF">2024-10-18T07:15:42Z</dcterms:created>
  <dcterms:modified xsi:type="dcterms:W3CDTF">2025-11-03T23:00:19Z</dcterms:modified>
</cp:coreProperties>
</file>