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68" r:id="rId2"/>
    <p:sldId id="267" r:id="rId3"/>
    <p:sldId id="527" r:id="rId4"/>
    <p:sldId id="528" r:id="rId5"/>
    <p:sldId id="526" r:id="rId6"/>
    <p:sldId id="531" r:id="rId7"/>
    <p:sldId id="532" r:id="rId8"/>
    <p:sldId id="533" r:id="rId9"/>
    <p:sldId id="530" r:id="rId10"/>
    <p:sldId id="535" r:id="rId11"/>
    <p:sldId id="536" r:id="rId12"/>
    <p:sldId id="537" r:id="rId13"/>
    <p:sldId id="538" r:id="rId14"/>
    <p:sldId id="539" r:id="rId15"/>
    <p:sldId id="541" r:id="rId16"/>
    <p:sldId id="542" r:id="rId17"/>
    <p:sldId id="543" r:id="rId18"/>
    <p:sldId id="540" r:id="rId19"/>
    <p:sldId id="545" r:id="rId20"/>
    <p:sldId id="546" r:id="rId21"/>
    <p:sldId id="547" r:id="rId22"/>
    <p:sldId id="548" r:id="rId23"/>
    <p:sldId id="276" r:id="rId24"/>
    <p:sldId id="549" r:id="rId25"/>
    <p:sldId id="550" r:id="rId26"/>
    <p:sldId id="552" r:id="rId27"/>
    <p:sldId id="556" r:id="rId28"/>
    <p:sldId id="553" r:id="rId29"/>
    <p:sldId id="554" r:id="rId30"/>
    <p:sldId id="529" r:id="rId31"/>
    <p:sldId id="555" r:id="rId32"/>
    <p:sldId id="559" r:id="rId33"/>
    <p:sldId id="489" r:id="rId34"/>
    <p:sldId id="521" r:id="rId35"/>
    <p:sldId id="445" r:id="rId36"/>
    <p:sldId id="524" r:id="rId37"/>
    <p:sldId id="523" r:id="rId38"/>
    <p:sldId id="525" r:id="rId39"/>
    <p:sldId id="315" r:id="rId40"/>
  </p:sldIdLst>
  <p:sldSz cx="12192000" cy="6858000"/>
  <p:notesSz cx="6858000" cy="9144000"/>
  <p:defaultTextStyle>
    <a:defPPr>
      <a:defRPr lang="x-none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0000"/>
    <a:srgbClr val="CCFFFF"/>
    <a:srgbClr val="FFFFFF"/>
    <a:srgbClr val="CCFFCC"/>
    <a:srgbClr val="FFCCFF"/>
    <a:srgbClr val="FFFFCC"/>
    <a:srgbClr val="FF9900"/>
    <a:srgbClr val="008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 showGuides="1">
      <p:cViewPr varScale="1">
        <p:scale>
          <a:sx n="78" d="100"/>
          <a:sy n="78" d="100"/>
        </p:scale>
        <p:origin x="778" y="1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A2B56-F596-488C-A3CC-54C4336D5819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80805-A0FD-4084-B594-5CE2AA6525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7DA65-9DCC-7EDA-AA18-2EE468011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3B7F41-5C20-7B9D-D2F0-DF02E229B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E8DF89-E39E-705F-E8BF-41AC57D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DA0C97-9314-FF87-F5B2-5E0F5DD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AB310D-1EBC-8198-2497-F0519E2B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12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D6CCC-DA32-B98E-F455-A55CE208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96D5C39-4429-9337-6BD3-98EB7797D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2CED00-1E8B-6FD2-8F3E-7AA0E2FC7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11613A-FB4B-0A00-2094-37B39598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8D7D18-D20D-1211-D24E-0A4D8BBA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67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7A14C4-D7BD-4628-7285-33D88B367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AC80D2-1A60-48A1-9BF8-F6DE09BDE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40AA1A-09EF-36B8-7BF1-04C729A4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8D1A56-DFB0-13E1-C2E3-788343B2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1CFFEE-96E9-87B7-4513-278C5224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286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57215-9772-4192-E4BC-907A51E1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3DEB9-FB7C-A118-0E51-1DAF21FDD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6437A9-1ACB-DE1F-B2EB-35696537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887A37-1490-E6FB-2946-EB773CBC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3B440-87E9-668D-9D27-B3DB47DE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006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BCB9F-43EA-418A-D8EA-2F382020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6EB09A-E3A3-390A-3F22-8ABBF832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11716B-682D-EAC5-C78C-77FDD4E7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733D34-E415-9031-DF56-5DEACEC9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6BC689-A83F-ABAE-6BF7-5349A854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3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2A9B7-2CFE-0F5D-B2AC-5DC5363C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48A4A7-418B-501C-869A-1E1B97D4B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1D0E17-A9F7-93FA-C8B9-F5837164F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39AEA4-F5EF-D5C7-F49F-548C288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C505D0-7829-5DEE-0FD3-82D1559C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446E6B-4120-0F6B-04C5-C97A7848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242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F6D6B-6EE4-EB8E-EE57-3357030D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747F28-F29F-C79A-0DE3-1419ED9E7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4D93FB-A0FB-8A83-683B-654DB23EE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DCA837-80B4-89C4-202C-0D54FE8EF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8BFE8E-B14C-3868-D279-95AA676C2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8957DFF-E2E3-5B33-52B6-FF815A73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3E1D363-DF6A-9527-A834-F6E9D05D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0A93543-B8D5-6543-A313-684969EA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2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D04A1-03E4-826D-19A1-150231D4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938620-CB7F-20C4-7C14-CEF7E5B7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9CF04CD-3C87-A546-7503-91B9B3DB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F8B9EE-009D-B711-0C11-7502FCE9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654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5D53C5-CCDE-D454-E84B-605A41701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88137E-4BC2-B729-48A1-A274A240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C48B7A-1A52-0605-7154-80B66B58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35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33194-F992-4435-61A7-CF6F790E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8A7784-BC03-5571-2B5B-0127C8658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C347B4-D0A6-F70F-E25D-F7363724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96DB22-3081-319A-A878-E23173B4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D7F8B2-18F3-359A-3A81-7EC32EF2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02BD4F-437E-1CA6-2447-9856C64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83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44EBB0-D496-BFF7-8FE1-57371C30E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0D7DE6-6662-755B-DEFC-8FAF9FA48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B19D57-6605-97E7-D84E-C8EC47961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9F634E-5C48-1FF7-AF48-3A2D3493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340C9E-C7AA-679B-761B-681F21DC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18321E-E478-9F80-8252-B5CA8DD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86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5EBAEA-AA60-DF8B-BAD8-ECDEA413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EB469-395B-5C52-2B52-4796137F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BB03AB-9CBC-1953-D696-C5A7B4759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21D84-5772-0E43-BC65-F4E8F08AB948}" type="datetimeFigureOut">
              <a:rPr lang="uk-UA" smtClean="0"/>
              <a:pPr/>
              <a:t>08.11.2025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9AF5B6-CEF7-FAA2-43F7-DD6BE7A91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869B3E-95AE-7883-389D-FB66BE8F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732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image" Target="../media/image1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137660" y="1740380"/>
            <a:ext cx="7709099" cy="17450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Здійснення</a:t>
            </a:r>
          </a:p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підприємницької</a:t>
            </a:r>
          </a:p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діяльності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74471" y="3779648"/>
            <a:ext cx="7073046" cy="143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До § 7</a:t>
            </a:r>
            <a:r>
              <a:rPr lang="uk-UA" sz="23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підручника </a:t>
            </a:r>
          </a:p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«Підприємництво і фінансова грамотність» 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для 9 класу закладів загальної середньої освіти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О. Л. Пластуна, С. Ю. Панченка</a:t>
            </a:r>
          </a:p>
        </p:txBody>
      </p:sp>
      <p:pic>
        <p:nvPicPr>
          <p:cNvPr id="14" name="Рисунок 13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12" y="6032837"/>
            <a:ext cx="1152000" cy="399212"/>
          </a:xfrm>
          <a:prstGeom prst="rect">
            <a:avLst/>
          </a:prstGeom>
        </p:spPr>
      </p:pic>
      <p:pic>
        <p:nvPicPr>
          <p:cNvPr id="12" name="Рисунок 11" descr="1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77" y="3666643"/>
            <a:ext cx="1228560" cy="1692000"/>
          </a:xfrm>
          <a:prstGeom prst="rect">
            <a:avLst/>
          </a:prstGeom>
        </p:spPr>
      </p:pic>
      <p:pic>
        <p:nvPicPr>
          <p:cNvPr id="13" name="Рисунок 12" descr="03-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333723" y="3675789"/>
            <a:ext cx="1005389" cy="1692000"/>
          </a:xfrm>
          <a:prstGeom prst="rect">
            <a:avLst/>
          </a:prstGeom>
        </p:spPr>
      </p:pic>
      <p:pic>
        <p:nvPicPr>
          <p:cNvPr id="15" name="Рисунок 14" descr="09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80000">
            <a:off x="2359699" y="538470"/>
            <a:ext cx="1142696" cy="9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4077" y="1445101"/>
            <a:ext cx="2721600" cy="4000692"/>
          </a:xfrm>
          <a:prstGeom prst="rect">
            <a:avLst/>
          </a:prstGeom>
          <a:noFill/>
          <a:ln w="12700">
            <a:solidFill>
              <a:srgbClr val="CC00CC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31903" y="542103"/>
            <a:ext cx="4317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Arial" pitchFamily="34" charset="0"/>
                <a:cs typeface="Arial" pitchFamily="34" charset="0"/>
              </a:rPr>
              <a:t>Структура бізнес-плану</a:t>
            </a:r>
          </a:p>
        </p:txBody>
      </p:sp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765162"/>
              </p:ext>
            </p:extLst>
          </p:nvPr>
        </p:nvGraphicFramePr>
        <p:xfrm>
          <a:off x="327298" y="1222586"/>
          <a:ext cx="11527245" cy="4411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5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9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74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з/п.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Розділ бізнес-плану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Короткий опис змісту розділу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974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Аналіз ринку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Хто ваші клієнти, тобто цільова аудиторія (кому ви плануєте продавати ваш продукт), скільки їх, хто ваші конкуренти, які ваші конкурентні переваги, які ваші сильні / слабкі сторони, а також які можливості та загрози ви бачите. Бажано вказати, де ви плануєте брати дані (статистика,  інтернет,  опитування  тощо).</a:t>
                      </a:r>
                      <a:endParaRPr lang="uk-UA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6284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Маркейтинг</a:t>
                      </a:r>
                      <a:endParaRPr lang="uk-UA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і збут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Пояснення, як будете просувати продукт (реклама в інтернеті, оголошення на стовпах і під’їздах, роздача </a:t>
                      </a:r>
                      <a:r>
                        <a:rPr lang="uk-UA" sz="2000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флаєрів</a:t>
                      </a:r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тощо), як залучатимете клієнтів (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</a:t>
                      </a:r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mail</a:t>
                      </a:r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розсилки, участь у виставках, дзвінки тощо), які будуть ваші канали продажів (фізичний магазин, інтернет-магазин, сторінка в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Instagram</a:t>
                      </a:r>
                      <a:r>
                        <a:rPr lang="ru-RU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2000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тощо</a:t>
                      </a:r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). Ну й, звісно, ключовим питанням є ціна: яка і чому саме така?</a:t>
                      </a:r>
                      <a:endParaRPr lang="uk-UA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31903" y="542103"/>
            <a:ext cx="4317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Arial" pitchFamily="34" charset="0"/>
                <a:cs typeface="Arial" pitchFamily="34" charset="0"/>
              </a:rPr>
              <a:t>Структура бізнес-плану</a:t>
            </a:r>
          </a:p>
        </p:txBody>
      </p:sp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120387"/>
              </p:ext>
            </p:extLst>
          </p:nvPr>
        </p:nvGraphicFramePr>
        <p:xfrm>
          <a:off x="327298" y="1222586"/>
          <a:ext cx="11527245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5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9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74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з/п.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Розділ</a:t>
                      </a:r>
                    </a:p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бізнес-плану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Короткий опис змісту розділу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Операційний</a:t>
                      </a:r>
                    </a:p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Як ви плануєте виробляти продукт? Яке обладнання потрібне? Де будете розташовуватись? Скільки та якого персоналу потрібно, де його братимете? Хто ваші постачальники (сировини, товарів)? Які терміни виробництва?</a:t>
                      </a:r>
                      <a:endParaRPr lang="uk-UA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Фінансовий</a:t>
                      </a:r>
                    </a:p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Вам необхідно розрахувати доходи й витрати, включно із собівартістю. Як правило, треба порахувати точку беззбитковості (обсяг продажів, за якого бізнес виходить у нуль). Крім того, слід порахувати, скільки грошей вам потрібно для реалізації проєкту, де ви їх плануєте брати, які строки повернення інвестицій.</a:t>
                      </a:r>
                      <a:endParaRPr lang="uk-UA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Організаційна</a:t>
                      </a:r>
                    </a:p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структура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Хто керуватиме? Які відділи / департаменти плануються (якщо плануються)? Хто кому підпорядкований? Хто за що відповідає?</a:t>
                      </a:r>
                      <a:endParaRPr lang="uk-UA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Оцінка ризиків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Виділіть основні проблеми, що виникнуть у процесі організації та реалізації вашого бізнес-плану (наприклад, нестача клієнтів, зростання цін, конкуренція, зміни в законодавстві), а також шляхи їх подолання.</a:t>
                      </a:r>
                      <a:endParaRPr lang="uk-UA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/>
          <p:cNvGrpSpPr/>
          <p:nvPr/>
        </p:nvGrpSpPr>
        <p:grpSpPr>
          <a:xfrm>
            <a:off x="2135415" y="2312437"/>
            <a:ext cx="9500325" cy="1237858"/>
            <a:chOff x="1282675" y="789772"/>
            <a:chExt cx="9500325" cy="123785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461653" y="1148413"/>
              <a:ext cx="9321347" cy="879217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який розділ бізнес-плану є найважливішим? Поясніть свою думку.</a:t>
              </a: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Державна реєстрація </a:t>
            </a:r>
            <a:b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</a:br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підприємництва в Україні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>
            <a:off x="5555800" y="1433945"/>
            <a:ext cx="1080000" cy="360219"/>
          </a:xfrm>
          <a:prstGeom prst="downArrow">
            <a:avLst/>
          </a:prstGeom>
          <a:solidFill>
            <a:srgbClr val="9933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низ 8"/>
          <p:cNvSpPr/>
          <p:nvPr/>
        </p:nvSpPr>
        <p:spPr>
          <a:xfrm>
            <a:off x="5555806" y="2369096"/>
            <a:ext cx="1080000" cy="360219"/>
          </a:xfrm>
          <a:prstGeom prst="downArrow">
            <a:avLst/>
          </a:prstGeom>
          <a:solidFill>
            <a:srgbClr val="9933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трелка вниз 9"/>
          <p:cNvSpPr/>
          <p:nvPr/>
        </p:nvSpPr>
        <p:spPr>
          <a:xfrm>
            <a:off x="5555806" y="3484343"/>
            <a:ext cx="1080000" cy="360219"/>
          </a:xfrm>
          <a:prstGeom prst="downArrow">
            <a:avLst/>
          </a:prstGeom>
          <a:solidFill>
            <a:srgbClr val="9933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трелка вниз 10"/>
          <p:cNvSpPr/>
          <p:nvPr/>
        </p:nvSpPr>
        <p:spPr>
          <a:xfrm>
            <a:off x="5555806" y="4426415"/>
            <a:ext cx="1080000" cy="360219"/>
          </a:xfrm>
          <a:prstGeom prst="downArrow">
            <a:avLst/>
          </a:prstGeom>
          <a:solidFill>
            <a:srgbClr val="9933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елка вниз 11"/>
          <p:cNvSpPr/>
          <p:nvPr/>
        </p:nvSpPr>
        <p:spPr>
          <a:xfrm>
            <a:off x="5555802" y="5375478"/>
            <a:ext cx="1080000" cy="360219"/>
          </a:xfrm>
          <a:prstGeom prst="downArrow">
            <a:avLst/>
          </a:prstGeom>
          <a:solidFill>
            <a:srgbClr val="993300"/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816884" y="540337"/>
            <a:ext cx="4551218" cy="893618"/>
          </a:xfrm>
          <a:prstGeom prst="roundRect">
            <a:avLst/>
          </a:prstGeom>
          <a:solidFill>
            <a:srgbClr val="FFFFCC"/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Етапи реєстрації власного підприємництва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92792" y="1821838"/>
            <a:ext cx="10800000" cy="540000"/>
          </a:xfrm>
          <a:prstGeom prst="roundRect">
            <a:avLst/>
          </a:prstGeom>
          <a:solidFill>
            <a:srgbClr val="CCFFCC"/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визначитися з організаційно-правовою формою бізнесу (</a:t>
            </a:r>
            <a:r>
              <a:rPr lang="uk-UA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ФОП</a:t>
            </a:r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ТОВ, ПП, АТ тощо)</a:t>
            </a:r>
            <a:endParaRPr lang="uk-UA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2798" y="2756989"/>
            <a:ext cx="10800000" cy="720000"/>
          </a:xfrm>
          <a:prstGeom prst="roundRect">
            <a:avLst/>
          </a:prstGeom>
          <a:solidFill>
            <a:srgbClr val="CCFFCC"/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придумати назву компанії (ваша назва має відрізнятися від уже використаних, щоб не було двох однакових компаній)</a:t>
            </a:r>
            <a:endParaRPr lang="uk-UA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2804" y="3872242"/>
            <a:ext cx="10800000" cy="540000"/>
          </a:xfrm>
          <a:prstGeom prst="roundRect">
            <a:avLst/>
          </a:prstGeom>
          <a:solidFill>
            <a:srgbClr val="CCFFCC"/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визначитись із системою оподаткування: загальна або спрощена</a:t>
            </a:r>
            <a:endParaRPr lang="uk-UA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2810" y="4814320"/>
            <a:ext cx="10800000" cy="540000"/>
          </a:xfrm>
          <a:prstGeom prst="roundRect">
            <a:avLst/>
          </a:prstGeom>
          <a:solidFill>
            <a:srgbClr val="CCFFCC"/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обрати коди КВЕД, які відповідатимуть виду діяльності вашого бізнесу</a:t>
            </a:r>
            <a:endParaRPr lang="uk-UA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2816" y="5763325"/>
            <a:ext cx="10800000" cy="540000"/>
          </a:xfrm>
          <a:prstGeom prst="roundRect">
            <a:avLst/>
          </a:prstGeom>
          <a:solidFill>
            <a:srgbClr val="CCFFCC"/>
          </a:soli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зібрати пакет відповідних документів та подати його на реєстрацію</a:t>
            </a:r>
            <a:endParaRPr lang="uk-UA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/>
          <p:cNvGrpSpPr/>
          <p:nvPr/>
        </p:nvGrpSpPr>
        <p:grpSpPr>
          <a:xfrm>
            <a:off x="2452350" y="2259544"/>
            <a:ext cx="8970030" cy="1632693"/>
            <a:chOff x="1856505" y="833749"/>
            <a:chExt cx="8970030" cy="1632693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029708" y="1184853"/>
              <a:ext cx="8796827" cy="1281589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КВЕД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(класифікація видів економічної діяльності) — це система кодів, яка використовується для класифікації видів бізнесу.</a:t>
              </a: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 стрелкой 8"/>
          <p:cNvCxnSpPr/>
          <p:nvPr/>
        </p:nvCxnSpPr>
        <p:spPr>
          <a:xfrm rot="10800000" flipV="1">
            <a:off x="6089918" y="2351203"/>
            <a:ext cx="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0800000" flipV="1">
            <a:off x="3197540" y="2349016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10800000" flipH="1" flipV="1">
            <a:off x="8256333" y="2354558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кругленный прямоугольник 4"/>
          <p:cNvSpPr/>
          <p:nvPr/>
        </p:nvSpPr>
        <p:spPr>
          <a:xfrm>
            <a:off x="1828105" y="1636507"/>
            <a:ext cx="8528195" cy="71438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Способи реєстрації нового бізнесу в Україні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785" y="3065670"/>
            <a:ext cx="3600000" cy="1800000"/>
          </a:xfrm>
          <a:prstGeom prst="roundRect">
            <a:avLst>
              <a:gd name="adj" fmla="val 912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через ЦНАП</a:t>
            </a:r>
          </a:p>
          <a:p>
            <a:pPr lvl="0" algn="ctr"/>
            <a:r>
              <a:rPr 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(Центр надання адміністративних послуг)</a:t>
            </a:r>
            <a:endParaRPr lang="uk-UA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42684" y="3065670"/>
            <a:ext cx="3600000" cy="1800000"/>
          </a:xfrm>
          <a:prstGeom prst="roundRect">
            <a:avLst>
              <a:gd name="adj" fmla="val 756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через портал «Дія»</a:t>
            </a:r>
            <a:endParaRPr lang="uk-UA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7085" y="3061326"/>
            <a:ext cx="3600000" cy="1800000"/>
          </a:xfrm>
          <a:prstGeom prst="roundRect">
            <a:avLst>
              <a:gd name="adj" fmla="val 964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допомогою нотаріуса</a:t>
            </a:r>
            <a:endParaRPr lang="uk-UA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 стрелкой 8"/>
          <p:cNvCxnSpPr/>
          <p:nvPr/>
        </p:nvCxnSpPr>
        <p:spPr>
          <a:xfrm rot="10800000" flipV="1">
            <a:off x="6089918" y="2517451"/>
            <a:ext cx="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0800000" flipV="1">
            <a:off x="3197540" y="2515264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10800000" flipH="1" flipV="1">
            <a:off x="8256333" y="2520806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кругленный прямоугольник 4"/>
          <p:cNvSpPr/>
          <p:nvPr/>
        </p:nvSpPr>
        <p:spPr>
          <a:xfrm>
            <a:off x="1828105" y="1802755"/>
            <a:ext cx="8528195" cy="71438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реєстрації </a:t>
            </a:r>
            <a:r>
              <a:rPr lang="uk-UA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ФОП</a:t>
            </a:r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потрібні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785" y="3231918"/>
            <a:ext cx="3600000" cy="1440000"/>
          </a:xfrm>
          <a:prstGeom prst="roundRect">
            <a:avLst>
              <a:gd name="adj" fmla="val 912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заява про державну реєстрацію фізичної особи підприємця</a:t>
            </a:r>
            <a:endParaRPr lang="uk-UA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42684" y="3231918"/>
            <a:ext cx="3600000" cy="1440000"/>
          </a:xfrm>
          <a:prstGeom prst="roundRect">
            <a:avLst>
              <a:gd name="adj" fmla="val 756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індивідуальний податковий номер</a:t>
            </a:r>
            <a:endParaRPr lang="uk-UA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7085" y="3227574"/>
            <a:ext cx="3600000" cy="1440000"/>
          </a:xfrm>
          <a:prstGeom prst="roundRect">
            <a:avLst>
              <a:gd name="adj" fmla="val 964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паспорт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або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ID-</a:t>
            </a:r>
            <a:r>
              <a:rPr 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картка</a:t>
            </a:r>
            <a:endParaRPr lang="uk-UA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590" y="1497159"/>
            <a:ext cx="684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примірник оригіналу або нотаріально засвідчену копію рішення засновників про створення юридичної особи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14">
            <a:extLst>
              <a:ext uri="{FF2B5EF4-FFF2-40B4-BE49-F238E27FC236}">
                <a16:creationId xmlns:a16="http://schemas.microsoft.com/office/drawing/2014/main" id="{2EBD2FA8-210E-23BC-50B0-25FBC30FC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588" y="545845"/>
            <a:ext cx="684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заява про державну реєстрацію створення юридичної особи</a:t>
            </a:r>
            <a:endParaRPr kumimoji="0" lang="uk-UA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596" y="2446164"/>
            <a:ext cx="684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установчий документ юридичної особи (статут)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600" y="3395169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itchFamily="34" charset="0"/>
                <a:cs typeface="Arial" pitchFamily="34" charset="0"/>
              </a:rPr>
              <a:t>документ, що містить інформацію про розмір обов’язкових платежів та інших обов’язкових витрат, сплата яких необхідна для започаткування діяльності товариства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602" y="4455000"/>
            <a:ext cx="6840000" cy="792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структура власності за формою та змістом, визначеними відповідно до законодавства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AutoShape 14">
            <a:extLst>
              <a:ext uri="{FF2B5EF4-FFF2-40B4-BE49-F238E27FC236}">
                <a16:creationId xmlns:a16="http://schemas.microsoft.com/office/drawing/2014/main" id="{91A6E5CB-7141-83DD-4E67-5376365FC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608" y="5404005"/>
            <a:ext cx="6840000" cy="900000"/>
          </a:xfrm>
          <a:prstGeom prst="roundRect">
            <a:avLst>
              <a:gd name="adj" fmla="val 50000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нотаріально засвідчена копія документа, що посвідчує особу, яка є кінцевим </a:t>
            </a:r>
            <a:r>
              <a:rPr lang="uk-UA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бенефіціарним</a:t>
            </a: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 власником </a:t>
            </a:r>
            <a:b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юридичної особи</a:t>
            </a:r>
            <a:endParaRPr kumimoji="0" lang="uk-UA" sz="18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DEEC08A-CCFB-E590-0593-575DE9C5EA10}"/>
              </a:ext>
            </a:extLst>
          </p:cNvPr>
          <p:cNvCxnSpPr>
            <a:stCxn id="10" idx="4"/>
            <a:endCxn id="30" idx="1"/>
          </p:cNvCxnSpPr>
          <p:nvPr/>
        </p:nvCxnSpPr>
        <p:spPr>
          <a:xfrm>
            <a:off x="2161287" y="4274127"/>
            <a:ext cx="2846321" cy="1579878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 descr="ranok_red.png">
            <a:extLst>
              <a:ext uri="{FF2B5EF4-FFF2-40B4-BE49-F238E27FC236}">
                <a16:creationId xmlns:a16="http://schemas.microsoft.com/office/drawing/2014/main" id="{FD7CD45B-F417-9204-059E-698E13B92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cxnSp>
        <p:nvCxnSpPr>
          <p:cNvPr id="4" name="Прямая соединительная линия 30">
            <a:extLst>
              <a:ext uri="{FF2B5EF4-FFF2-40B4-BE49-F238E27FC236}">
                <a16:creationId xmlns:a16="http://schemas.microsoft.com/office/drawing/2014/main" id="{F2D5617F-3F74-5A36-A36A-6485FA2A624B}"/>
              </a:ext>
            </a:extLst>
          </p:cNvPr>
          <p:cNvCxnSpPr>
            <a:endCxn id="27" idx="1"/>
          </p:cNvCxnSpPr>
          <p:nvPr/>
        </p:nvCxnSpPr>
        <p:spPr>
          <a:xfrm flipV="1">
            <a:off x="3882078" y="2842164"/>
            <a:ext cx="1125518" cy="306882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35">
            <a:extLst>
              <a:ext uri="{FF2B5EF4-FFF2-40B4-BE49-F238E27FC236}">
                <a16:creationId xmlns:a16="http://schemas.microsoft.com/office/drawing/2014/main" id="{2DEEC08A-CCFB-E590-0593-575DE9C5EA10}"/>
              </a:ext>
            </a:extLst>
          </p:cNvPr>
          <p:cNvCxnSpPr>
            <a:endCxn id="29" idx="1"/>
          </p:cNvCxnSpPr>
          <p:nvPr/>
        </p:nvCxnSpPr>
        <p:spPr>
          <a:xfrm>
            <a:off x="3131127" y="4149436"/>
            <a:ext cx="1876475" cy="701564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45">
            <a:extLst>
              <a:ext uri="{FF2B5EF4-FFF2-40B4-BE49-F238E27FC236}">
                <a16:creationId xmlns:a16="http://schemas.microsoft.com/office/drawing/2014/main" id="{7A541C16-5509-5C3E-3128-2CB25768F101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3144982" y="1893159"/>
            <a:ext cx="1862608" cy="856968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56">
            <a:extLst>
              <a:ext uri="{FF2B5EF4-FFF2-40B4-BE49-F238E27FC236}">
                <a16:creationId xmlns:a16="http://schemas.microsoft.com/office/drawing/2014/main" id="{843B0D48-7E9A-ED5B-7AFF-908EC85DC57E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3921327" y="3638826"/>
            <a:ext cx="1086273" cy="206343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59">
            <a:extLst>
              <a:ext uri="{FF2B5EF4-FFF2-40B4-BE49-F238E27FC236}">
                <a16:creationId xmlns:a16="http://schemas.microsoft.com/office/drawing/2014/main" id="{4DB4C5CA-32B1-2B0C-41C9-A9EE63935496}"/>
              </a:ext>
            </a:extLst>
          </p:cNvPr>
          <p:cNvCxnSpPr>
            <a:cxnSpLocks/>
            <a:stCxn id="10" idx="0"/>
            <a:endCxn id="13" idx="1"/>
          </p:cNvCxnSpPr>
          <p:nvPr/>
        </p:nvCxnSpPr>
        <p:spPr>
          <a:xfrm flipV="1">
            <a:off x="2161287" y="941845"/>
            <a:ext cx="2846301" cy="1662808"/>
          </a:xfrm>
          <a:prstGeom prst="line">
            <a:avLst/>
          </a:prstGeom>
          <a:ln w="28575">
            <a:solidFill>
              <a:srgbClr val="CC3300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id="{431B921F-F9B7-ED63-E386-DA6C2DBC0BB0}"/>
              </a:ext>
            </a:extLst>
          </p:cNvPr>
          <p:cNvSpPr/>
          <p:nvPr/>
        </p:nvSpPr>
        <p:spPr>
          <a:xfrm>
            <a:off x="346342" y="2604653"/>
            <a:ext cx="3629890" cy="1669474"/>
          </a:xfrm>
          <a:prstGeom prst="ellipse">
            <a:avLst/>
          </a:prstGeom>
          <a:solidFill>
            <a:srgbClr val="FFFFCC"/>
          </a:solidFill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реєстрації ТОВ потрібні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27" grpId="0" animBg="1"/>
      <p:bldP spid="28" grpId="0" animBg="1"/>
      <p:bldP spid="29" grpId="0" animBg="1"/>
      <p:bldP spid="30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Прямая со стрелкой 19"/>
          <p:cNvCxnSpPr/>
          <p:nvPr/>
        </p:nvCxnSpPr>
        <p:spPr>
          <a:xfrm>
            <a:off x="7266753" y="1942517"/>
            <a:ext cx="288000" cy="682926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7850" y="4361881"/>
            <a:ext cx="1489142" cy="2047240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4620538" y="1935583"/>
            <a:ext cx="288000" cy="682926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2470205" y="1940323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 flipH="1" flipV="1">
            <a:off x="8969814" y="1938938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1828105" y="1220887"/>
            <a:ext cx="8528195" cy="71438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Після державної реєстрації підприємництва потрібно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2785" y="2643123"/>
            <a:ext cx="2700000" cy="1440000"/>
          </a:xfrm>
          <a:prstGeom prst="roundRect">
            <a:avLst>
              <a:gd name="adj" fmla="val 912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зареєструватись</a:t>
            </a:r>
          </a:p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податковій службі</a:t>
            </a:r>
          </a:p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й отримати податковий номер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06059" y="2636196"/>
            <a:ext cx="2700000" cy="1440000"/>
          </a:xfrm>
          <a:prstGeom prst="roundRect">
            <a:avLst>
              <a:gd name="adj" fmla="val 756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отримати виписку</a:t>
            </a:r>
          </a:p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 ЄДР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61889" y="2638779"/>
            <a:ext cx="2700000" cy="1440000"/>
          </a:xfrm>
          <a:prstGeom prst="roundRect">
            <a:avLst>
              <a:gd name="adj" fmla="val 964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зареєструвати 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РРО </a:t>
            </a:r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та/або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ПРРО</a:t>
            </a:r>
            <a:endParaRPr lang="uk-UA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150040" y="2636202"/>
            <a:ext cx="2700000" cy="1440000"/>
          </a:xfrm>
          <a:prstGeom prst="roundRect">
            <a:avLst>
              <a:gd name="adj" fmla="val 756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відкрити банківський рахунок на свою компанію</a:t>
            </a:r>
          </a:p>
        </p:txBody>
      </p: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33255" y="541722"/>
            <a:ext cx="67886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Мозковий штурм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Рисунок 8" descr="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46" y="1936390"/>
            <a:ext cx="3717124" cy="2959688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147457" y="1527808"/>
            <a:ext cx="770435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indent="449263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Ми вже знаємо, що таке підприємництво, хто є суб’єктами підприємницької діяльності, які є види підприємництва  та  його  організаційні  форми.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366479" y="2971057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А як розпочати власний бізнес?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366485" y="3752446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 зареєструвати власне підприємництво?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62141" y="4525291"/>
            <a:ext cx="648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права і обов’язки підприємців вам відомі?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362141" y="5589844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 припинити підприємницьку діяльність?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10" grpId="0"/>
      <p:bldP spid="12" grpId="0"/>
      <p:bldP spid="13" grpId="0"/>
      <p:bldP spid="8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/>
          <p:cNvGrpSpPr/>
          <p:nvPr/>
        </p:nvGrpSpPr>
        <p:grpSpPr>
          <a:xfrm>
            <a:off x="2452350" y="638626"/>
            <a:ext cx="9353202" cy="2421363"/>
            <a:chOff x="1856505" y="833749"/>
            <a:chExt cx="9353202" cy="2421363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029707" y="1184853"/>
              <a:ext cx="9180000" cy="2070259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РРО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(реєстратор розрахункових операцій) — це електронний пристрій або програмно-технічний комплекс, який використовується для реєстрації продажів товарів чи послуг, а також обліку готівкових і безготівкових розрахунків із покупцями.</a:t>
              </a: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0" name="Группа 11"/>
          <p:cNvGrpSpPr/>
          <p:nvPr/>
        </p:nvGrpSpPr>
        <p:grpSpPr>
          <a:xfrm>
            <a:off x="2452356" y="3416359"/>
            <a:ext cx="9353202" cy="2027028"/>
            <a:chOff x="1856505" y="833749"/>
            <a:chExt cx="9353202" cy="2027028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029707" y="1184853"/>
              <a:ext cx="9180000" cy="1675924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ПРРО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(програмний реєстратор розрахункових операцій) — це програмне забезпечення, яке виконує ті самі функції, що                       й класичний РРО, але працює на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смартфоні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планшеті, комп’ютері чи іншому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гаджеті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та має доступ до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інтернету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/>
          <p:cNvGrpSpPr/>
          <p:nvPr/>
        </p:nvGrpSpPr>
        <p:grpSpPr>
          <a:xfrm>
            <a:off x="2452350" y="1206640"/>
            <a:ext cx="8970030" cy="3604368"/>
            <a:chOff x="1856505" y="833749"/>
            <a:chExt cx="8970030" cy="3604368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029708" y="1184853"/>
              <a:ext cx="8796827" cy="3253264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ЄДР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(Єдиний державний реєстр юридичних осіб, фізичних осіб-підприємців та громадських формувань) — це офіційна державна база даних в Україні, яка містить інформацію про всіх зареєстрованих юридичних осіб, фізичних осіб-підприємців і громадські формування, створена з метою захисту прав кредиторів та інших зацікавлених осіб через забезпечення публічного доступу до інформації про суб’єкти господарювання.</a:t>
              </a: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/>
          <p:cNvGrpSpPr/>
          <p:nvPr/>
        </p:nvGrpSpPr>
        <p:grpSpPr>
          <a:xfrm>
            <a:off x="2135415" y="2312437"/>
            <a:ext cx="9500325" cy="1237858"/>
            <a:chOff x="1282675" y="789772"/>
            <a:chExt cx="9500325" cy="123785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461653" y="1148413"/>
              <a:ext cx="9321347" cy="879217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чи потрібна взагалі державна реєстрація підприємництва? Поясніть відповідь.</a:t>
              </a: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Відповідальність та припинення підприємницької діяльності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 стрелкой 13"/>
          <p:cNvCxnSpPr/>
          <p:nvPr/>
        </p:nvCxnSpPr>
        <p:spPr>
          <a:xfrm rot="10800000">
            <a:off x="3197546" y="2542978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>
            <a:off x="6096846" y="2538176"/>
            <a:ext cx="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 flipH="1">
            <a:off x="8256339" y="2541593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 flipV="1">
            <a:off x="6089918" y="3944413"/>
            <a:ext cx="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0800000" flipV="1">
            <a:off x="3197540" y="3942226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10800000" flipH="1" flipV="1">
            <a:off x="8256333" y="3947768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кругленный прямоугольник 4"/>
          <p:cNvSpPr/>
          <p:nvPr/>
        </p:nvSpPr>
        <p:spPr>
          <a:xfrm>
            <a:off x="2853301" y="3229717"/>
            <a:ext cx="6480000" cy="71438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Підприємці мають право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785" y="4651953"/>
            <a:ext cx="3600000" cy="1440000"/>
          </a:xfrm>
          <a:prstGeom prst="roundRect">
            <a:avLst>
              <a:gd name="adj" fmla="val 912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відкривати рахунки в банках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42684" y="4651953"/>
            <a:ext cx="3600000" cy="1440000"/>
          </a:xfrm>
          <a:prstGeom prst="roundRect">
            <a:avLst>
              <a:gd name="adj" fmla="val 756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захищати свої права й законні інтереси тощо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7085" y="4647609"/>
            <a:ext cx="3600000" cy="1440000"/>
          </a:xfrm>
          <a:prstGeom prst="roundRect">
            <a:avLst>
              <a:gd name="adj" fmla="val 964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самостійно встановлювати ціни (за винятком випадків державного регулювання)</a:t>
            </a:r>
          </a:p>
        </p:txBody>
      </p:sp>
      <p:pic>
        <p:nvPicPr>
          <p:cNvPr id="10" name="Рисунок 9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49718" y="1084554"/>
            <a:ext cx="3600000" cy="1440000"/>
          </a:xfrm>
          <a:prstGeom prst="roundRect">
            <a:avLst>
              <a:gd name="adj" fmla="val 912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вести будь-яку діяльність, не заборонену законом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249617" y="1084554"/>
            <a:ext cx="3600000" cy="1440000"/>
          </a:xfrm>
          <a:prstGeom prst="roundRect">
            <a:avLst>
              <a:gd name="adj" fmla="val 756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самостійно вступати</a:t>
            </a:r>
          </a:p>
          <a:p>
            <a:pPr lvl="0" algn="ctr"/>
            <a:r>
              <a:rPr lang="uk-UA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договірні відносини з іншими підприємствами, фізичними особами, державними органами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94018" y="1080210"/>
            <a:ext cx="3600000" cy="1440000"/>
          </a:xfrm>
          <a:prstGeom prst="roundRect">
            <a:avLst>
              <a:gd name="adj" fmla="val 964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володіти, користуватися та розпоряджатися своїм майном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Прямая со стрелкой 19"/>
          <p:cNvCxnSpPr/>
          <p:nvPr/>
        </p:nvCxnSpPr>
        <p:spPr>
          <a:xfrm>
            <a:off x="7266753" y="1942517"/>
            <a:ext cx="288000" cy="682926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7850" y="4361881"/>
            <a:ext cx="1489142" cy="2047240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4620538" y="1935583"/>
            <a:ext cx="288000" cy="682926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2470205" y="1940323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 flipH="1" flipV="1">
            <a:off x="8969814" y="1938938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1828105" y="1220887"/>
            <a:ext cx="8528195" cy="71438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Підприємці несуть відповідальність за: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2785" y="2643123"/>
            <a:ext cx="2700000" cy="1440000"/>
          </a:xfrm>
          <a:prstGeom prst="roundRect">
            <a:avLst>
              <a:gd name="adj" fmla="val 912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недотримання договорів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06059" y="2636196"/>
            <a:ext cx="2700000" cy="1440000"/>
          </a:xfrm>
          <a:prstGeom prst="roundRect">
            <a:avLst>
              <a:gd name="adj" fmla="val 756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несплату податків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61889" y="2638779"/>
            <a:ext cx="2700000" cy="1440000"/>
          </a:xfrm>
          <a:prstGeom prst="roundRect">
            <a:avLst>
              <a:gd name="adj" fmla="val 964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порушення законодавства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150040" y="2636202"/>
            <a:ext cx="2700000" cy="1440000"/>
          </a:xfrm>
          <a:prstGeom prst="roundRect">
            <a:avLst>
              <a:gd name="adj" fmla="val 756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порушення прав споживачів</a:t>
            </a:r>
          </a:p>
        </p:txBody>
      </p: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cxnSp>
        <p:nvCxnSpPr>
          <p:cNvPr id="19" name="Прямая со стрелкой 18"/>
          <p:cNvCxnSpPr/>
          <p:nvPr/>
        </p:nvCxnSpPr>
        <p:spPr>
          <a:xfrm rot="10800000" flipV="1">
            <a:off x="6089918" y="2032561"/>
            <a:ext cx="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3197540" y="2030374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H="1" flipV="1">
            <a:off x="8256333" y="2035916"/>
            <a:ext cx="728430" cy="684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2673199" y="1317865"/>
            <a:ext cx="6840000" cy="71438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Форми відповідальності підприємців: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42785" y="2740101"/>
            <a:ext cx="3600000" cy="900000"/>
          </a:xfrm>
          <a:prstGeom prst="roundRect">
            <a:avLst>
              <a:gd name="adj" fmla="val 912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адміністративна</a:t>
            </a:r>
          </a:p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(штрафи)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242684" y="2740101"/>
            <a:ext cx="3600000" cy="900000"/>
          </a:xfrm>
          <a:prstGeom prst="roundRect">
            <a:avLst>
              <a:gd name="adj" fmla="val 756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кримінальна</a:t>
            </a:r>
          </a:p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(у разі вчинення злочину)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287085" y="2735757"/>
            <a:ext cx="3600000" cy="900000"/>
          </a:xfrm>
          <a:prstGeom prst="roundRect">
            <a:avLst>
              <a:gd name="adj" fmla="val 9646"/>
            </a:avLst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цивільна</a:t>
            </a:r>
          </a:p>
          <a:p>
            <a:pPr lvl="0" algn="ctr"/>
            <a:r>
              <a:rPr 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(відшкодування збитків)</a:t>
            </a:r>
          </a:p>
        </p:txBody>
      </p:sp>
      <p:pic>
        <p:nvPicPr>
          <p:cNvPr id="27" name="Рисунок 26" descr="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347850" y="4271830"/>
            <a:ext cx="1489142" cy="204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2" name="Группа 9"/>
          <p:cNvGrpSpPr/>
          <p:nvPr/>
        </p:nvGrpSpPr>
        <p:grpSpPr>
          <a:xfrm>
            <a:off x="2001972" y="2327560"/>
            <a:ext cx="9760545" cy="1258182"/>
            <a:chOff x="1711038" y="2189020"/>
            <a:chExt cx="9760545" cy="1258182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126789" y="2576022"/>
              <a:ext cx="9344794" cy="871180"/>
            </a:xfrm>
            <a:prstGeom prst="roundRect">
              <a:avLst>
                <a:gd name="adj" fmla="val 8271"/>
              </a:avLst>
            </a:prstGeom>
            <a:solidFill>
              <a:srgbClr val="FFCC99">
                <a:alpha val="50196"/>
              </a:srgbClr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Власник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ФОП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відповідає всім своїм майном, а у випадку ТОВ  —  лише  в  межах  своєї  частки  в  бізнесі.</a:t>
              </a:r>
            </a:p>
          </p:txBody>
        </p:sp>
        <p:grpSp>
          <p:nvGrpSpPr>
            <p:cNvPr id="3" name="Группа 13"/>
            <p:cNvGrpSpPr/>
            <p:nvPr/>
          </p:nvGrpSpPr>
          <p:grpSpPr>
            <a:xfrm>
              <a:off x="1711038" y="2189020"/>
              <a:ext cx="831600" cy="787153"/>
              <a:chOff x="4232564" y="997528"/>
              <a:chExt cx="831600" cy="787153"/>
            </a:xfrm>
          </p:grpSpPr>
          <p:sp>
            <p:nvSpPr>
              <p:cNvPr id="13" name="Равнобедренный треугольник 12"/>
              <p:cNvSpPr/>
              <p:nvPr/>
            </p:nvSpPr>
            <p:spPr>
              <a:xfrm>
                <a:off x="4232564" y="997528"/>
                <a:ext cx="831600" cy="720000"/>
              </a:xfrm>
              <a:prstGeom prst="triangle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495798" y="1046017"/>
                <a:ext cx="311728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4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!</a:t>
                </a:r>
                <a:endParaRPr lang="uk-UA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pic>
        <p:nvPicPr>
          <p:cNvPr id="15" name="Рисунок 14" descr="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47" y="2062031"/>
            <a:ext cx="1489142" cy="204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/>
          <p:cNvGrpSpPr/>
          <p:nvPr/>
        </p:nvGrpSpPr>
        <p:grpSpPr>
          <a:xfrm>
            <a:off x="2661867" y="2312437"/>
            <a:ext cx="8303985" cy="1237858"/>
            <a:chOff x="1282675" y="789772"/>
            <a:chExt cx="8303985" cy="123785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461655" y="1148413"/>
              <a:ext cx="8125005" cy="879217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гадаєте, яка форма відповідальності бізнесу           є  найефективнішою?  Поясніть  відповідь.</a:t>
              </a: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/>
          <p:cNvGrpSpPr/>
          <p:nvPr/>
        </p:nvGrpSpPr>
        <p:grpSpPr>
          <a:xfrm>
            <a:off x="2452350" y="1996318"/>
            <a:ext cx="8970030" cy="2027028"/>
            <a:chOff x="1856505" y="833749"/>
            <a:chExt cx="8970030" cy="2027028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029708" y="1184853"/>
              <a:ext cx="8796827" cy="1675924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Банкрутство підприємства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встановлена судом фінансова неспроможність підприємства виконувати грошові зобов’язання перед кредиторами, бюджетом та іншими  особами  протягом  визначеного  часу.</a:t>
              </a: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1. Бізнес-ідея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9757" y="831268"/>
            <a:ext cx="5278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Arial" pitchFamily="34" charset="0"/>
                <a:cs typeface="Arial" pitchFamily="34" charset="0"/>
              </a:rPr>
              <a:t>Процес закриття підприємництва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42457" y="1550927"/>
          <a:ext cx="11693236" cy="4744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5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8806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ФОП</a:t>
                      </a:r>
                      <a:endParaRPr lang="uk-UA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ТОВ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69875" marR="0" indent="-269875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 Подати заяву </a:t>
                      </a:r>
                      <a:r>
                        <a:rPr lang="uk-UA" sz="1900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держреєстратору</a:t>
                      </a: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(особисто, через ЦНАП або </a:t>
                      </a:r>
                      <a:r>
                        <a:rPr lang="uk-UA" sz="1900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онлайн</a:t>
                      </a: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через портал «Дія»).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2. Закрити всі податкові зобов’язання — подати ліквідаційну звітність.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3. Знятися з обліку в податковій, ПФУ, фондах.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4. Закрити рахунки в банку (за потреби).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 Отримати підтвердження про припинення діяльності в ЄДР.</a:t>
                      </a:r>
                      <a:endParaRPr lang="uk-UA" sz="1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9875" indent="-269875" algn="l"/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 Рішення учасників про ліквідацію.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2. Призначення ліквідаційної комісії.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3. Повідомлення </a:t>
                      </a:r>
                      <a:r>
                        <a:rPr lang="uk-UA" sz="1900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держреєстратора</a:t>
                      </a: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внесення відмітки до ЄДР.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4. Публікація оголошення про ліквідацію (для звернення кредиторів).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5. Проведення інвентаризації, розрахунок із боргами, продаж / передача майна.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6. Закриття банківських рахунків.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7. Подання ліквідаційної звітності, сплата податків. 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8. Зняття з обліку в усіх контролюючих органах.</a:t>
                      </a:r>
                    </a:p>
                    <a:p>
                      <a:pPr marL="269875" indent="-269875" algn="l">
                        <a:spcBef>
                          <a:spcPts val="600"/>
                        </a:spcBef>
                      </a:pP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9. Внесення </a:t>
                      </a:r>
                      <a:r>
                        <a:rPr lang="uk-UA" sz="1900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держреєстратором</a:t>
                      </a: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запису про припинення </a:t>
                      </a:r>
                      <a:r>
                        <a:rPr lang="uk-UA" sz="1900" kern="1200" dirty="0" err="1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юрособи</a:t>
                      </a:r>
                      <a:r>
                        <a:rPr lang="uk-UA" sz="19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в ЄДР.</a:t>
                      </a:r>
                      <a:endParaRPr lang="uk-UA" sz="19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Рисунок 3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2001972" y="2126677"/>
            <a:ext cx="9760545" cy="1668591"/>
            <a:chOff x="1711038" y="2189020"/>
            <a:chExt cx="9760545" cy="1668591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126789" y="2576022"/>
              <a:ext cx="9344794" cy="1281589"/>
            </a:xfrm>
            <a:prstGeom prst="roundRect">
              <a:avLst>
                <a:gd name="adj" fmla="val 8271"/>
              </a:avLst>
            </a:prstGeom>
            <a:solidFill>
              <a:srgbClr val="FFCC99">
                <a:alpha val="50196"/>
              </a:srgbClr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У разі боргів перед кредиторами або державою припинення підприємницької діяльності не відбудеться до їх повного погашення.</a:t>
              </a:r>
            </a:p>
          </p:txBody>
        </p:sp>
        <p:grpSp>
          <p:nvGrpSpPr>
            <p:cNvPr id="12" name="Группа 13"/>
            <p:cNvGrpSpPr/>
            <p:nvPr/>
          </p:nvGrpSpPr>
          <p:grpSpPr>
            <a:xfrm>
              <a:off x="1711038" y="2189020"/>
              <a:ext cx="831600" cy="787153"/>
              <a:chOff x="4232564" y="997528"/>
              <a:chExt cx="831600" cy="787153"/>
            </a:xfrm>
          </p:grpSpPr>
          <p:sp>
            <p:nvSpPr>
              <p:cNvPr id="13" name="Равнобедренный треугольник 12"/>
              <p:cNvSpPr/>
              <p:nvPr/>
            </p:nvSpPr>
            <p:spPr>
              <a:xfrm>
                <a:off x="4232564" y="997528"/>
                <a:ext cx="831600" cy="720000"/>
              </a:xfrm>
              <a:prstGeom prst="triangle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495798" y="1046017"/>
                <a:ext cx="311728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4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!</a:t>
                </a:r>
                <a:endParaRPr lang="uk-UA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pic>
        <p:nvPicPr>
          <p:cNvPr id="15" name="Рисунок 14" descr="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47" y="2062031"/>
            <a:ext cx="1489142" cy="204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/>
          <p:cNvGrpSpPr/>
          <p:nvPr/>
        </p:nvGrpSpPr>
        <p:grpSpPr>
          <a:xfrm>
            <a:off x="2661867" y="2312437"/>
            <a:ext cx="8303985" cy="1237858"/>
            <a:chOff x="1282675" y="789772"/>
            <a:chExt cx="8303985" cy="123785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461655" y="1148413"/>
              <a:ext cx="8125005" cy="879217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що робити, коли підприємство не може  погасити  свої  борги  перед  кредиторами?</a:t>
              </a: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602925" y="465377"/>
            <a:ext cx="7190826" cy="1044000"/>
            <a:chOff x="158395" y="550079"/>
            <a:chExt cx="7190826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550079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Почніть із проблеми, а не з продукту: спочатку зрозумійте, що реально потрібне споживачам.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2;p58"/>
            <p:cNvSpPr/>
            <p:nvPr/>
          </p:nvSpPr>
          <p:spPr>
            <a:xfrm>
              <a:off x="158395" y="61724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605661" y="1683737"/>
            <a:ext cx="7184716" cy="1044000"/>
            <a:chOff x="164505" y="1356075"/>
            <a:chExt cx="7184716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1356075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Запишіть бізнес-ідею — словами, цифрами, сценаріями — навіть простий текстовий документ допоможе структурувати думки.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3;p58"/>
            <p:cNvSpPr/>
            <p:nvPr/>
          </p:nvSpPr>
          <p:spPr>
            <a:xfrm>
              <a:off x="164505" y="1431038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606847" y="2901955"/>
            <a:ext cx="7183530" cy="1044000"/>
            <a:chOff x="165691" y="1914057"/>
            <a:chExt cx="7183530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1914057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Максимально конкретно визначте свою цільову аудиторію.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4;p58"/>
            <p:cNvSpPr/>
            <p:nvPr/>
          </p:nvSpPr>
          <p:spPr>
            <a:xfrm>
              <a:off x="165691" y="198412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610078" y="4120246"/>
            <a:ext cx="7180443" cy="1044000"/>
            <a:chOff x="168778" y="2599857"/>
            <a:chExt cx="718044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2599857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Не полінуйтеся, проведіть фінансові розрахунки вашого бізнесу: доходи, витрати, прибуток.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5;p58"/>
            <p:cNvSpPr/>
            <p:nvPr/>
          </p:nvSpPr>
          <p:spPr>
            <a:xfrm>
              <a:off x="168778" y="266902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610150" y="5348015"/>
            <a:ext cx="7183673" cy="1044000"/>
            <a:chOff x="165548" y="3285659"/>
            <a:chExt cx="718367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3285659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itchFamily="34" charset="0"/>
                  <a:cs typeface="Arial" pitchFamily="34" charset="0"/>
                </a:rPr>
                <a:t>Постійно спілкуйтеся з клієнтами: питайте, що їм подобається, а що — ні, що б вони змінили.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6;p58"/>
            <p:cNvSpPr/>
            <p:nvPr/>
          </p:nvSpPr>
          <p:spPr>
            <a:xfrm>
              <a:off x="165548" y="3356063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44216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5. Корисні 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654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603047" y="465131"/>
            <a:ext cx="7190275" cy="1044000"/>
            <a:chOff x="158946" y="3594673"/>
            <a:chExt cx="7190275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3594673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Працюйте над сервісом — це ваша конкурентна перевага: люди повертаються туди, де їм подобається.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/>
            <p:cNvSpPr/>
            <p:nvPr/>
          </p:nvSpPr>
          <p:spPr>
            <a:xfrm>
              <a:off x="158946" y="3668337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604625" y="1684045"/>
            <a:ext cx="7185395" cy="1044000"/>
            <a:chOff x="163826" y="4263021"/>
            <a:chExt cx="7185395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4263021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itchFamily="34" charset="0"/>
                  <a:cs typeface="Arial" pitchFamily="34" charset="0"/>
                </a:rPr>
                <a:t>Досліджуйте ринок перед стартом: проведіть просте опитування, поговоріть із потенційними клієнтами, проаналізуйте конкурентів.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8;p58"/>
            <p:cNvSpPr/>
            <p:nvPr/>
          </p:nvSpPr>
          <p:spPr>
            <a:xfrm>
              <a:off x="163826" y="433125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607783" y="2899801"/>
            <a:ext cx="7185538" cy="1044000"/>
            <a:chOff x="163683" y="4883437"/>
            <a:chExt cx="7185538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4883437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Навчіться презентувати ідею за 1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хв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: ви повинні вміти за хвилину пояснити, що робите, для кого й у чому ваша унікальність.</a:t>
              </a:r>
            </a:p>
          </p:txBody>
        </p:sp>
        <p:sp>
          <p:nvSpPr>
            <p:cNvPr id="11" name="Google Shape;428;p58"/>
            <p:cNvSpPr/>
            <p:nvPr/>
          </p:nvSpPr>
          <p:spPr>
            <a:xfrm>
              <a:off x="163683" y="4950614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608070" y="4119000"/>
            <a:ext cx="7185323" cy="1044000"/>
            <a:chOff x="163898" y="5392501"/>
            <a:chExt cx="718532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5392501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Створюйте мережу контактів: знайомства вирішують більше, ніж здається.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8;p58"/>
            <p:cNvSpPr/>
            <p:nvPr/>
          </p:nvSpPr>
          <p:spPr>
            <a:xfrm>
              <a:off x="163898" y="54652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608141" y="5338558"/>
            <a:ext cx="7185323" cy="1044000"/>
            <a:chOff x="163898" y="6037006"/>
            <a:chExt cx="718532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6037006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Не чекайте «ідеального моменту» для старту бізнесу, бо він не настане.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8;p58"/>
            <p:cNvSpPr/>
            <p:nvPr/>
          </p:nvSpPr>
          <p:spPr>
            <a:xfrm>
              <a:off x="163898" y="61019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0" tIns="45700" rIns="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2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44216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5. Корисні 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654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8655" y="857499"/>
            <a:ext cx="115477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0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Практична робота № 2.</a:t>
            </a:r>
          </a:p>
          <a:p>
            <a:pPr algn="ctr"/>
            <a:r>
              <a:rPr lang="uk-UA" sz="30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Генерування бізнес-ідеї та складання бізнес-плану для майбутнього власного підприємства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955487" y="3235035"/>
            <a:ext cx="4281052" cy="3096491"/>
            <a:chOff x="4330531" y="2892973"/>
            <a:chExt cx="4463143" cy="3272509"/>
          </a:xfrm>
        </p:grpSpPr>
        <p:pic>
          <p:nvPicPr>
            <p:cNvPr id="9" name="Grafik 7">
              <a:extLst>
                <a:ext uri="{FF2B5EF4-FFF2-40B4-BE49-F238E27FC236}">
                  <a16:creationId xmlns:a16="http://schemas.microsoft.com/office/drawing/2014/main" id="{C1571141-B5F0-C0EA-04FE-FC4944B60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56510" y="4808734"/>
              <a:ext cx="1963202" cy="1295391"/>
            </a:xfrm>
            <a:prstGeom prst="rect">
              <a:avLst/>
            </a:prstGeom>
          </p:spPr>
        </p:pic>
        <p:pic>
          <p:nvPicPr>
            <p:cNvPr id="11" name="Grafik 4">
              <a:extLst>
                <a:ext uri="{FF2B5EF4-FFF2-40B4-BE49-F238E27FC236}">
                  <a16:creationId xmlns:a16="http://schemas.microsoft.com/office/drawing/2014/main" id="{0DCACC8C-C057-1CB7-8B28-A0181C96B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076804">
              <a:off x="4330531" y="2892973"/>
              <a:ext cx="4463143" cy="3153098"/>
            </a:xfrm>
            <a:prstGeom prst="rect">
              <a:avLst/>
            </a:prstGeom>
          </p:spPr>
        </p:pic>
        <p:pic>
          <p:nvPicPr>
            <p:cNvPr id="14" name="Рисунок 13" descr="04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07182" y="2897176"/>
              <a:ext cx="1592556" cy="32683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25669" y="1133008"/>
            <a:ext cx="99302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solidFill>
                  <a:srgbClr val="CC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Мета.</a:t>
            </a:r>
            <a:r>
              <a:rPr lang="uk-UA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Навчитися генерувати бізнес-ідею, складати й аналізувати</a:t>
            </a:r>
          </a:p>
          <a:p>
            <a:pPr indent="1254125" algn="ctr"/>
            <a:r>
              <a:rPr lang="uk-UA" sz="2400" dirty="0">
                <a:latin typeface="Arial" pitchFamily="34" charset="0"/>
                <a:cs typeface="Arial" pitchFamily="34" charset="0"/>
              </a:rPr>
              <a:t>бізнес-план для майбутнього власного підприємства:</a:t>
            </a:r>
          </a:p>
          <a:p>
            <a:pPr indent="1254125" algn="ctr"/>
            <a:r>
              <a:rPr lang="uk-UA" sz="2400" dirty="0">
                <a:latin typeface="Arial" pitchFamily="34" charset="0"/>
                <a:cs typeface="Arial" pitchFamily="34" charset="0"/>
              </a:rPr>
              <a:t>чи є бізнес-ідея життєздатною та прибутковою</a:t>
            </a:r>
          </a:p>
          <a:p>
            <a:pPr indent="1254125" algn="ctr"/>
            <a:r>
              <a:rPr lang="uk-UA" sz="2400" dirty="0">
                <a:latin typeface="Arial" pitchFamily="34" charset="0"/>
                <a:cs typeface="Arial" pitchFamily="34" charset="0"/>
              </a:rPr>
              <a:t>і в який строк окупиться проєкт.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3039805"/>
            <a:ext cx="10347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Aft>
                <a:spcPct val="0"/>
              </a:spcAft>
            </a:pPr>
            <a:r>
              <a:rPr lang="uk-UA" sz="2400" b="1" i="1" dirty="0">
                <a:solidFill>
                  <a:srgbClr val="CC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Обладнання</a:t>
            </a:r>
            <a:r>
              <a:rPr lang="uk-UA" sz="2400" b="1" dirty="0">
                <a:solidFill>
                  <a:srgbClr val="CC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lang="uk-UA" sz="2400" b="1" dirty="0">
                <a:solidFill>
                  <a:srgbClr val="0000FF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персональні комп’ютери (планшети) з підключенням</a:t>
            </a:r>
          </a:p>
          <a:p>
            <a:pPr lvl="0" algn="ctr" defTabSz="914400" eaLnBrk="0" fontAlgn="base" hangingPunct="0">
              <a:spcAft>
                <a:spcPct val="0"/>
              </a:spcAft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до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інтернету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0269" y="4238224"/>
            <a:ext cx="112914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uk-UA" sz="2400" i="1" dirty="0">
                <a:latin typeface="Arial" pitchFamily="34" charset="0"/>
                <a:cs typeface="Arial" pitchFamily="34" charset="0"/>
              </a:rPr>
              <a:t>Перш ніж братися до роботи, ознайомтеся з порадами щодо генерування бізнес-ідеї та складання бізнес-плану, звернувшись до інтерактивного  електронного  додатка  до  підручника.</a:t>
            </a: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99834" y="1037222"/>
            <a:ext cx="8652184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 algn="just"/>
            <a:r>
              <a:rPr lang="uk-UA" sz="2000" dirty="0">
                <a:latin typeface="Arial" pitchFamily="34" charset="0"/>
                <a:cs typeface="Arial" pitchFamily="34" charset="0"/>
              </a:rPr>
              <a:t>1.	Створіть бізнес-ідею для майбутнього власного підприємства:</a:t>
            </a:r>
          </a:p>
          <a:p>
            <a:pPr marL="1073150" lvl="0" indent="-352425">
              <a:spcBef>
                <a:spcPts val="600"/>
              </a:spcBef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запишіть напрямки бізнесу, які вам подобаються;</a:t>
            </a:r>
          </a:p>
          <a:p>
            <a:pPr marL="1073150" lvl="0" indent="-352425"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дізнайтеся, що роблять конкуренти;</a:t>
            </a:r>
          </a:p>
          <a:p>
            <a:pPr marL="1073150" lvl="0" indent="-352425"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знайдіть унікальну ціннісну пропозицію;</a:t>
            </a:r>
          </a:p>
          <a:p>
            <a:pPr marL="1073150" indent="-352425"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сформуйте «портрет покупця»</a:t>
            </a:r>
            <a:r>
              <a:rPr lang="uk-UA" sz="2000" i="1" dirty="0">
                <a:latin typeface="Arial" pitchFamily="34" charset="0"/>
                <a:cs typeface="Arial" pitchFamily="34" charset="0"/>
              </a:rPr>
              <a:t>.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360363">
              <a:spcBef>
                <a:spcPts val="60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Зі </a:t>
            </a:r>
            <a:r>
              <a:rPr lang="uk-UA" sz="2000" dirty="0" err="1">
                <a:latin typeface="Arial" pitchFamily="34" charset="0"/>
                <a:cs typeface="Arial" pitchFamily="34" charset="0"/>
              </a:rPr>
              <a:t>згенерованих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 бізнес-ідей оберіть ту, яку вважаєте найкращою.</a:t>
            </a:r>
          </a:p>
          <a:p>
            <a:pPr marL="360363" indent="-360363" algn="just">
              <a:spcBef>
                <a:spcPts val="1200"/>
              </a:spcBef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2.	Складіть бізнес-план для реалізації знайденої бізнес-ідеї:</a:t>
            </a:r>
          </a:p>
          <a:p>
            <a:pPr marL="1073150" lvl="0" indent="-352425">
              <a:spcBef>
                <a:spcPts val="600"/>
              </a:spcBef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визначте свої цілі;</a:t>
            </a:r>
          </a:p>
          <a:p>
            <a:pPr marL="1073150" lvl="0" indent="-352425"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детально опишіть свій продукт або послугу;</a:t>
            </a:r>
          </a:p>
          <a:p>
            <a:pPr marL="1073150" lvl="0" indent="-352425"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вивчіть ринок;</a:t>
            </a:r>
          </a:p>
          <a:p>
            <a:pPr marL="1073150" lvl="0" indent="-352425"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розробіть маркетингову стратегію;</a:t>
            </a:r>
          </a:p>
          <a:p>
            <a:pPr marL="1073150" lvl="0" indent="-352425"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складіть операційний план;</a:t>
            </a:r>
          </a:p>
          <a:p>
            <a:pPr marL="1073150" lvl="0" indent="-352425"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складіть фінансовий план;</a:t>
            </a:r>
          </a:p>
          <a:p>
            <a:pPr marL="1073150" lvl="0" indent="-352425"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опишіть організаційну структуру й особливості менеджменту;</a:t>
            </a:r>
          </a:p>
          <a:p>
            <a:pPr marL="1073150" lvl="0" indent="-352425"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визначте ризики та шляхи керування ними;</a:t>
            </a:r>
          </a:p>
          <a:p>
            <a:pPr marL="1073150" indent="-352425"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наведіть додаткову інформацію.</a:t>
            </a:r>
            <a:endParaRPr lang="uk-UA" sz="20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8CCD5B-589B-4A89-9F06-DAA93E0D013C}"/>
              </a:ext>
            </a:extLst>
          </p:cNvPr>
          <p:cNvSpPr/>
          <p:nvPr/>
        </p:nvSpPr>
        <p:spPr>
          <a:xfrm>
            <a:off x="5057880" y="433906"/>
            <a:ext cx="20681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uk-UA" sz="2400" b="1" i="1" dirty="0">
                <a:solidFill>
                  <a:srgbClr val="CC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Хід роботи: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 flipH="1">
            <a:off x="288925" y="2068649"/>
            <a:ext cx="2120591" cy="3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86235" y="1390499"/>
            <a:ext cx="84145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 algn="just"/>
            <a:r>
              <a:rPr lang="uk-UA" sz="2000" dirty="0">
                <a:latin typeface="Arial" pitchFamily="34" charset="0"/>
                <a:cs typeface="Arial" pitchFamily="34" charset="0"/>
              </a:rPr>
              <a:t>3.	Зробіть висновки: чи є ваша бізнес-ідея життєздатною; чи стане прибутковим підприємство, для якого створений бізнес-план; протягом  якого  терміну  має  окупитися  проєкт.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8CCD5B-589B-4A89-9F06-DAA93E0D013C}"/>
              </a:ext>
            </a:extLst>
          </p:cNvPr>
          <p:cNvSpPr/>
          <p:nvPr/>
        </p:nvSpPr>
        <p:spPr>
          <a:xfrm>
            <a:off x="5057880" y="433906"/>
            <a:ext cx="20681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uk-UA" sz="2400" b="1" i="1" dirty="0">
                <a:solidFill>
                  <a:srgbClr val="CC00CC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Хід роботи: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9730799" y="1874690"/>
            <a:ext cx="2120591" cy="3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8533" y="3519240"/>
            <a:ext cx="864096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96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Бажаємо успіхів!</a:t>
            </a:r>
            <a:endParaRPr lang="ru-RU" sz="9600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09" y="486672"/>
            <a:ext cx="3252144" cy="31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/>
          <p:cNvGrpSpPr/>
          <p:nvPr/>
        </p:nvGrpSpPr>
        <p:grpSpPr>
          <a:xfrm>
            <a:off x="2452350" y="2259544"/>
            <a:ext cx="8970030" cy="1632693"/>
            <a:chOff x="1856505" y="833749"/>
            <a:chExt cx="8970030" cy="1632693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029708" y="1184853"/>
              <a:ext cx="8796827" cy="1281589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Бізнес-ідея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задум або концепція, що передбачає створення товару чи послуги, які мають цінність для споживачів  і  можуть  приносити  прибуток  підприємцю.</a:t>
              </a: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6A92F8-02CD-517F-A14C-5EBE67F88EF6}"/>
              </a:ext>
            </a:extLst>
          </p:cNvPr>
          <p:cNvSpPr txBox="1"/>
          <p:nvPr/>
        </p:nvSpPr>
        <p:spPr>
          <a:xfrm>
            <a:off x="3472537" y="1284509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/>
              <a:t>Бізнес-ідея повинна:</a:t>
            </a:r>
          </a:p>
        </p:txBody>
      </p:sp>
      <p:grpSp>
        <p:nvGrpSpPr>
          <p:cNvPr id="5" name="Группа 27">
            <a:extLst>
              <a:ext uri="{FF2B5EF4-FFF2-40B4-BE49-F238E27FC236}">
                <a16:creationId xmlns:a16="http://schemas.microsoft.com/office/drawing/2014/main" id="{C92E06FD-4A90-A61C-D811-1982017D92FC}"/>
              </a:ext>
            </a:extLst>
          </p:cNvPr>
          <p:cNvGrpSpPr/>
          <p:nvPr/>
        </p:nvGrpSpPr>
        <p:grpSpPr>
          <a:xfrm>
            <a:off x="470810" y="2253932"/>
            <a:ext cx="11409864" cy="2630049"/>
            <a:chOff x="560192" y="1116149"/>
            <a:chExt cx="11409864" cy="2630049"/>
          </a:xfrm>
        </p:grpSpPr>
        <p:sp>
          <p:nvSpPr>
            <p:cNvPr id="6" name="Прямоугольник 4">
              <a:extLst>
                <a:ext uri="{FF2B5EF4-FFF2-40B4-BE49-F238E27FC236}">
                  <a16:creationId xmlns:a16="http://schemas.microsoft.com/office/drawing/2014/main" id="{F433B872-6865-E055-76E1-2B2D30995C2A}"/>
                </a:ext>
              </a:extLst>
            </p:cNvPr>
            <p:cNvSpPr/>
            <p:nvPr/>
          </p:nvSpPr>
          <p:spPr>
            <a:xfrm>
              <a:off x="933968" y="1116149"/>
              <a:ext cx="995623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вирішувати реальну проблему або задовольняти потребу;</a:t>
              </a:r>
            </a:p>
          </p:txBody>
        </p:sp>
        <p:sp>
          <p:nvSpPr>
            <p:cNvPr id="7" name="Прямоугольник 5">
              <a:extLst>
                <a:ext uri="{FF2B5EF4-FFF2-40B4-BE49-F238E27FC236}">
                  <a16:creationId xmlns:a16="http://schemas.microsoft.com/office/drawing/2014/main" id="{EFD38372-A858-0D4E-FB61-DF15320CA796}"/>
                </a:ext>
              </a:extLst>
            </p:cNvPr>
            <p:cNvSpPr/>
            <p:nvPr/>
          </p:nvSpPr>
          <p:spPr>
            <a:xfrm>
              <a:off x="931821" y="1836247"/>
              <a:ext cx="747643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мати потенціал для отримання прибутку;</a:t>
              </a:r>
            </a:p>
          </p:txBody>
        </p:sp>
        <p:sp>
          <p:nvSpPr>
            <p:cNvPr id="8" name="Прямоугольник 6">
              <a:extLst>
                <a:ext uri="{FF2B5EF4-FFF2-40B4-BE49-F238E27FC236}">
                  <a16:creationId xmlns:a16="http://schemas.microsoft.com/office/drawing/2014/main" id="{7E1677B8-A4D0-4034-5867-505BCD44F6B8}"/>
                </a:ext>
              </a:extLst>
            </p:cNvPr>
            <p:cNvSpPr/>
            <p:nvPr/>
          </p:nvSpPr>
          <p:spPr>
            <a:xfrm>
              <a:off x="931824" y="2547976"/>
              <a:ext cx="1103823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/>
                <a:t>бути принципово придатною для реалізації (є ресурси, знання, можливості)</a:t>
              </a:r>
              <a:r>
                <a:rPr lang="uk-UA" sz="2400" dirty="0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</a:p>
          </p:txBody>
        </p:sp>
        <p:sp>
          <p:nvSpPr>
            <p:cNvPr id="9" name="Прямоугольник 7">
              <a:extLst>
                <a:ext uri="{FF2B5EF4-FFF2-40B4-BE49-F238E27FC236}">
                  <a16:creationId xmlns:a16="http://schemas.microsoft.com/office/drawing/2014/main" id="{D084E9B3-687F-17C5-4DB8-ED1551028C02}"/>
                </a:ext>
              </a:extLst>
            </p:cNvPr>
            <p:cNvSpPr/>
            <p:nvPr/>
          </p:nvSpPr>
          <p:spPr>
            <a:xfrm>
              <a:off x="931822" y="3284533"/>
              <a:ext cx="91201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мати цільову аудиторію, яка буде готова купувати.</a:t>
              </a:r>
            </a:p>
          </p:txBody>
        </p:sp>
        <p:pic>
          <p:nvPicPr>
            <p:cNvPr id="11" name="Рисунок 10" descr="да.png">
              <a:extLst>
                <a:ext uri="{FF2B5EF4-FFF2-40B4-BE49-F238E27FC236}">
                  <a16:creationId xmlns:a16="http://schemas.microsoft.com/office/drawing/2014/main" id="{82A64DA5-09C5-F637-31F2-EDFAF63D0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536" y="1182852"/>
              <a:ext cx="360000" cy="360000"/>
            </a:xfrm>
            <a:prstGeom prst="rect">
              <a:avLst/>
            </a:prstGeom>
          </p:spPr>
        </p:pic>
        <p:pic>
          <p:nvPicPr>
            <p:cNvPr id="12" name="Рисунок 11" descr="да.png">
              <a:extLst>
                <a:ext uri="{FF2B5EF4-FFF2-40B4-BE49-F238E27FC236}">
                  <a16:creationId xmlns:a16="http://schemas.microsoft.com/office/drawing/2014/main" id="{A88E96FE-C714-88F8-AA69-7F969232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1901080"/>
              <a:ext cx="360000" cy="360000"/>
            </a:xfrm>
            <a:prstGeom prst="rect">
              <a:avLst/>
            </a:prstGeom>
          </p:spPr>
        </p:pic>
        <p:pic>
          <p:nvPicPr>
            <p:cNvPr id="13" name="Рисунок 12" descr="да.png">
              <a:extLst>
                <a:ext uri="{FF2B5EF4-FFF2-40B4-BE49-F238E27FC236}">
                  <a16:creationId xmlns:a16="http://schemas.microsoft.com/office/drawing/2014/main" id="{14E43C61-51DC-881F-9676-DC4F9BADB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2617121"/>
              <a:ext cx="360000" cy="360000"/>
            </a:xfrm>
            <a:prstGeom prst="rect">
              <a:avLst/>
            </a:prstGeom>
          </p:spPr>
        </p:pic>
        <p:pic>
          <p:nvPicPr>
            <p:cNvPr id="14" name="Рисунок 13" descr="да.png">
              <a:extLst>
                <a:ext uri="{FF2B5EF4-FFF2-40B4-BE49-F238E27FC236}">
                  <a16:creationId xmlns:a16="http://schemas.microsoft.com/office/drawing/2014/main" id="{3F5A45F0-5C02-15F7-19B0-E92BA2E24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3346224"/>
              <a:ext cx="360000" cy="360000"/>
            </a:xfrm>
            <a:prstGeom prst="rect">
              <a:avLst/>
            </a:prstGeom>
          </p:spPr>
        </p:pic>
      </p:grpSp>
      <p:pic>
        <p:nvPicPr>
          <p:cNvPr id="16" name="Рисунок 15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/>
          <p:cNvGrpSpPr/>
          <p:nvPr/>
        </p:nvGrpSpPr>
        <p:grpSpPr>
          <a:xfrm>
            <a:off x="2135415" y="2312437"/>
            <a:ext cx="9500325" cy="1237858"/>
            <a:chOff x="1282675" y="789772"/>
            <a:chExt cx="9500325" cy="123785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461653" y="1148413"/>
              <a:ext cx="9321347" cy="879217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чи може штучний інтелект генерувати бізнес-ідеї?  Як  би  ви  генерували  бізнес-ідею?</a:t>
              </a: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2. Бізнес-план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/>
          <p:cNvGrpSpPr/>
          <p:nvPr/>
        </p:nvGrpSpPr>
        <p:grpSpPr>
          <a:xfrm>
            <a:off x="2452350" y="2259544"/>
            <a:ext cx="8970030" cy="1632693"/>
            <a:chOff x="1856505" y="833749"/>
            <a:chExt cx="8970030" cy="1632693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029708" y="1184853"/>
              <a:ext cx="8796827" cy="1281589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Бізнес-план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письмовий документ, що описує бізнес-ідею, цілі компанії, способи їх досягнення, а також ключові фінансові, маркетингові й організаційні аспекти.</a:t>
              </a: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31903" y="542103"/>
            <a:ext cx="4317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Arial" pitchFamily="34" charset="0"/>
                <a:cs typeface="Arial" pitchFamily="34" charset="0"/>
              </a:rPr>
              <a:t>Структура бізнес-плану</a:t>
            </a:r>
          </a:p>
        </p:txBody>
      </p:sp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213377"/>
              </p:ext>
            </p:extLst>
          </p:nvPr>
        </p:nvGraphicFramePr>
        <p:xfrm>
          <a:off x="327298" y="1222586"/>
          <a:ext cx="11527245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5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9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74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№ з/п.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Розділ бізнес-плану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Короткий опис змісту розділу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Резюме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Це як перша сторінка пошуку в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Google</a:t>
                      </a:r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далі за неї мало хто йде.                      У резюме буквально в кількох реченнях описується бізнес-ідея, який бізнес на її основі ви хочете побудувати, скільки вам на це треба грошей  і  яких  результатів  ви  очікуєте.</a:t>
                      </a:r>
                      <a:endParaRPr lang="uk-UA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Опис бізнесу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Тут треба описати, яку організаційну форму матиме ваш бізнес, він буде новим чи розвиватиме вже наявний, які цілі, місія бізнесу тощо. Також варто вказати, де буде розташовано бізнес: у якому регіоні, місті й чому саме там.</a:t>
                      </a:r>
                      <a:endParaRPr lang="uk-UA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Опис продукту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 цьому розділі максимально чітко розпишіть, що ви пропонуєте як продукт або послугу, яку проблему це розв’яже, у чому унікальність саме вашого продукту. Також бажано вказати, на якому етапі продукт: чи є вже MVP (мінімально життєздатний продукт), прототип або лише ідея.</a:t>
                      </a:r>
                      <a:endParaRPr lang="uk-UA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4975</TotalTime>
  <Words>1800</Words>
  <Application>Microsoft Office PowerPoint</Application>
  <PresentationFormat>Широкоэкранный</PresentationFormat>
  <Paragraphs>200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6" baseType="lpstr">
      <vt:lpstr>Aptos</vt:lpstr>
      <vt:lpstr>Aptos Display</vt:lpstr>
      <vt:lpstr>Arial</vt:lpstr>
      <vt:lpstr>Calibri</vt:lpstr>
      <vt:lpstr>Times New Roman</vt:lpstr>
      <vt:lpstr>Wingdings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Kseniia Chernova</dc:creator>
  <cp:lastModifiedBy>Fizmat</cp:lastModifiedBy>
  <cp:revision>567</cp:revision>
  <dcterms:created xsi:type="dcterms:W3CDTF">2024-10-18T07:15:42Z</dcterms:created>
  <dcterms:modified xsi:type="dcterms:W3CDTF">2025-11-08T16:14:58Z</dcterms:modified>
</cp:coreProperties>
</file>