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68" r:id="rId2"/>
    <p:sldId id="267" r:id="rId3"/>
    <p:sldId id="276" r:id="rId4"/>
    <p:sldId id="554" r:id="rId5"/>
    <p:sldId id="527" r:id="rId6"/>
    <p:sldId id="559" r:id="rId7"/>
    <p:sldId id="560" r:id="rId8"/>
    <p:sldId id="561" r:id="rId9"/>
    <p:sldId id="562" r:id="rId10"/>
    <p:sldId id="556" r:id="rId11"/>
    <p:sldId id="584" r:id="rId12"/>
    <p:sldId id="585" r:id="rId13"/>
    <p:sldId id="563" r:id="rId14"/>
    <p:sldId id="564" r:id="rId15"/>
    <p:sldId id="557" r:id="rId16"/>
    <p:sldId id="558" r:id="rId17"/>
    <p:sldId id="567" r:id="rId18"/>
    <p:sldId id="568" r:id="rId19"/>
    <p:sldId id="569" r:id="rId20"/>
    <p:sldId id="573" r:id="rId21"/>
    <p:sldId id="570" r:id="rId22"/>
    <p:sldId id="574" r:id="rId23"/>
    <p:sldId id="566" r:id="rId24"/>
    <p:sldId id="575" r:id="rId25"/>
    <p:sldId id="577" r:id="rId26"/>
    <p:sldId id="576" r:id="rId27"/>
    <p:sldId id="578" r:id="rId28"/>
    <p:sldId id="582" r:id="rId29"/>
    <p:sldId id="583" r:id="rId30"/>
    <p:sldId id="579" r:id="rId31"/>
    <p:sldId id="580" r:id="rId32"/>
    <p:sldId id="581" r:id="rId33"/>
    <p:sldId id="489" r:id="rId34"/>
    <p:sldId id="521" r:id="rId35"/>
    <p:sldId id="548" r:id="rId36"/>
    <p:sldId id="315" r:id="rId37"/>
  </p:sldIdLst>
  <p:sldSz cx="12192000" cy="6858000"/>
  <p:notesSz cx="6858000" cy="9144000"/>
  <p:defaultTextStyle>
    <a:defPPr>
      <a:defRPr lang="x-none"/>
    </a:defPPr>
    <a:lvl1pPr marL="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FFCC"/>
    <a:srgbClr val="FF0000"/>
    <a:srgbClr val="993300"/>
    <a:srgbClr val="CC3300"/>
    <a:srgbClr val="66FF66"/>
    <a:srgbClr val="008000"/>
    <a:srgbClr val="FFFFCC"/>
    <a:srgbClr val="33CC33"/>
    <a:srgbClr val="FF66FF"/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 showGuides="1">
      <p:cViewPr varScale="1">
        <p:scale>
          <a:sx n="117" d="100"/>
          <a:sy n="117" d="100"/>
        </p:scale>
        <p:origin x="-56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A2B56-F596-488C-A3CC-54C4336D5819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80805-A0FD-4084-B594-5CE2AA6525E0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E87DA65-9DCC-7EDA-AA18-2EE468011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xmlns="" id="{673B7F41-5C20-7B9D-D2F0-DF02E229BD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9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00E8DF89-E39E-705F-E8BF-41AC57D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A5DA0C97-9314-FF87-F5B2-5E0F5DD62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3BAB310D-1EBC-8198-2497-F0519E2B4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61129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E2D6CCC-DA32-B98E-F455-A55CE208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F96D5C39-4429-9337-6BD3-98EB7797DA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6C2CED00-1E8B-6FD2-8F3E-7AA0E2FC7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C311613A-FB4B-0A00-2094-37B39598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C88D7D18-D20D-1211-D24E-0A4D8BBA7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36739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xmlns="" id="{397A14C4-D7BD-4628-7285-33D88B367F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xmlns="" id="{6EAC80D2-1A60-48A1-9BF8-F6DE09BDE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4"/>
            <a:ext cx="7734300" cy="581183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F340AA1A-09EF-36B8-7BF1-04C729A41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5E8D1A56-DFB0-13E1-C2E3-788343B22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ED1CFFEE-96E9-87B7-4513-278C5224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52863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5A57215-9772-4192-E4BC-907A51E16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06B3DEB9-FB7C-A118-0E51-1DAF21FDD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B36437A9-1ACB-DE1F-B2EB-356965370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6F887A37-1490-E6FB-2946-EB773CBCC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7FF3B440-87E9-668D-9D27-B3DB47DE7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30067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ECBCB9F-43EA-418A-D8EA-2F3820209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126EB09A-E3A3-390A-3F22-8ABBF832BE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9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5411716B-682D-EAC5-C78C-77FDD4E7D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15733D34-E415-9031-DF56-5DEACEC9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EA6BC689-A83F-ABAE-6BF7-5349A854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269365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DC2A9B7-2CFE-0F5D-B2AC-5DC5363C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DA48A4A7-418B-501C-869A-1E1B97D4BF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FA1D0E17-A9F7-93FA-C8B9-F5837164F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35133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EA39AEA4-F5EF-D5C7-F49F-548C28847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CDC505D0-7829-5DEE-0FD3-82D1559CC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49446E6B-4120-0F6B-04C5-C97A7848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62421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B8F6D6B-6EE4-EB8E-EE57-3357030D3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85747F28-F29F-C79A-0DE3-1419ED9E7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xmlns="" id="{B84D93FB-A0FB-8A83-683B-654DB23EE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xmlns="" id="{1FDCA837-80B4-89C4-202C-0D54FE8EF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9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xmlns="" id="{2E8BFE8E-B14C-3868-D279-95AA676C2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xmlns="" id="{38957DFF-E2E3-5B33-52B6-FF815A7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xmlns="" id="{F3E1D363-DF6A-9527-A834-F6E9D05D2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xmlns="" id="{80A93543-B8D5-6543-A313-684969EA2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022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22D04A1-03E4-826D-19A1-150231D41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xmlns="" id="{49938620-CB7F-20C4-7C14-CEF7E5B7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xmlns="" id="{B9CF04CD-3C87-A546-7503-91B9B3DB7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xmlns="" id="{FAF8B9EE-009D-B711-0C11-7502FCE9D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2654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xmlns="" id="{8A5D53C5-CCDE-D454-E84B-605A41701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xmlns="" id="{C988137E-4BC2-B729-48A1-A274A240E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xmlns="" id="{ABC48B7A-1A52-0605-7154-80B66B58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653581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D333194-F992-4435-61A7-CF6F790E5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xmlns="" id="{0B8A7784-BC03-5571-2B5B-0127C8658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C3C347B4-D0A6-F70F-E25D-F73637246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5C96DB22-3081-319A-A878-E23173B4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93D7F8B2-18F3-359A-3A81-7EC32EF2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EF02BD4F-437E-1CA6-2447-9856C6404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647839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E44EBB0-D496-BFF7-8FE1-57371C30E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xmlns="" id="{A20D7DE6-6662-755B-DEFC-8FAF9FA48F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xmlns="" id="{B8B19D57-6605-97E7-D84E-C8EC47961C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500"/>
            </a:lvl2pPr>
            <a:lvl3pPr marL="914377" indent="0">
              <a:buNone/>
              <a:defRPr sz="1200"/>
            </a:lvl3pPr>
            <a:lvl4pPr marL="1371566" indent="0">
              <a:buNone/>
              <a:defRPr sz="1100"/>
            </a:lvl4pPr>
            <a:lvl5pPr marL="1828754" indent="0">
              <a:buNone/>
              <a:defRPr sz="1100"/>
            </a:lvl5pPr>
            <a:lvl6pPr marL="2285943" indent="0">
              <a:buNone/>
              <a:defRPr sz="1100"/>
            </a:lvl6pPr>
            <a:lvl7pPr marL="2743131" indent="0">
              <a:buNone/>
              <a:defRPr sz="1100"/>
            </a:lvl7pPr>
            <a:lvl8pPr marL="3200320" indent="0">
              <a:buNone/>
              <a:defRPr sz="1100"/>
            </a:lvl8pPr>
            <a:lvl9pPr marL="3657509" indent="0">
              <a:buNone/>
              <a:defRPr sz="11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xmlns="" id="{639F634E-5C48-1FF7-AF48-3A2D3493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xmlns="" id="{E0340C9E-C7AA-679B-761B-681F21DC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xmlns="" id="{2F18321E-E478-9F80-8252-B5CA8DD1E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0986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xmlns="" id="{775EBAEA-AA60-DF8B-BAD8-ECDEA4137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de-DE"/>
              <a:t>Mastertitelformat bearbeiten</a:t>
            </a:r>
            <a:endParaRPr lang="uk-UA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xmlns="" id="{825EB469-395B-5C52-2B52-4796137F1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4"/>
            <a:ext cx="10515600" cy="4351339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uk-UA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xmlns="" id="{40BB03AB-9CBC-1953-D696-C5A7B4759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21D84-5772-0E43-BC65-F4E8F08AB948}" type="datetimeFigureOut">
              <a:rPr lang="uk-UA" smtClean="0"/>
              <a:pPr/>
              <a:t>05.11.2025</a:t>
            </a:fld>
            <a:endParaRPr lang="uk-UA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xmlns="" id="{539AF5B6-CEF7-FAA2-43F7-DD6BE7A91B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xmlns="" id="{55869B3E-95AE-7883-389D-FB66BE8FA5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016CC-7A3E-A342-A5DF-BBA71B55DA78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9732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137660" y="2249798"/>
            <a:ext cx="7709099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4200" b="1" dirty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Інвестиції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774471" y="3779648"/>
            <a:ext cx="7073046" cy="143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До § 9</a:t>
            </a:r>
            <a:r>
              <a:rPr lang="uk-UA" sz="2300" b="1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підручника </a:t>
            </a:r>
          </a:p>
          <a:p>
            <a:pPr algn="r">
              <a:lnSpc>
                <a:spcPct val="90000"/>
              </a:lnSpc>
            </a:pPr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«Підприємництво і фінансова грамотність» 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для 9 класу закладів загальної середньої освіти</a:t>
            </a:r>
          </a:p>
          <a:p>
            <a:pPr algn="r"/>
            <a:r>
              <a:rPr lang="uk-UA" sz="2300" dirty="0">
                <a:solidFill>
                  <a:srgbClr val="CC6600"/>
                </a:solidFill>
                <a:latin typeface="Arial" pitchFamily="34" charset="0"/>
                <a:cs typeface="Arial" pitchFamily="34" charset="0"/>
              </a:rPr>
              <a:t>О. Л. Пластуна, С. Ю. Панченка</a:t>
            </a:r>
          </a:p>
        </p:txBody>
      </p:sp>
      <p:pic>
        <p:nvPicPr>
          <p:cNvPr id="14" name="Рисунок 13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712" y="6032837"/>
            <a:ext cx="1152000" cy="399212"/>
          </a:xfrm>
          <a:prstGeom prst="rect">
            <a:avLst/>
          </a:prstGeom>
        </p:spPr>
      </p:pic>
      <p:pic>
        <p:nvPicPr>
          <p:cNvPr id="12" name="Рисунок 11" descr="11-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77" y="3666643"/>
            <a:ext cx="1228560" cy="1692000"/>
          </a:xfrm>
          <a:prstGeom prst="rect">
            <a:avLst/>
          </a:prstGeom>
        </p:spPr>
      </p:pic>
      <p:pic>
        <p:nvPicPr>
          <p:cNvPr id="13" name="Рисунок 12" descr="03-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333723" y="3675789"/>
            <a:ext cx="1005389" cy="1692000"/>
          </a:xfrm>
          <a:prstGeom prst="rect">
            <a:avLst/>
          </a:prstGeom>
        </p:spPr>
      </p:pic>
      <p:pic>
        <p:nvPicPr>
          <p:cNvPr id="15" name="Рисунок 14" descr="09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80000">
            <a:off x="2359699" y="538470"/>
            <a:ext cx="1142696" cy="90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74077" y="1445101"/>
            <a:ext cx="2721600" cy="4000692"/>
          </a:xfrm>
          <a:prstGeom prst="rect">
            <a:avLst/>
          </a:prstGeom>
          <a:noFill/>
          <a:ln w="12700">
            <a:solidFill>
              <a:srgbClr val="CC00CC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02554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16492D9-9A6C-7CEF-8CE8-7B2837D886F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20000"/>
          </a:blip>
          <a:srcRect l="603"/>
          <a:stretch>
            <a:fillRect/>
          </a:stretch>
        </p:blipFill>
        <p:spPr>
          <a:xfrm>
            <a:off x="1606734" y="489958"/>
            <a:ext cx="8967651" cy="5868354"/>
          </a:xfrm>
          <a:prstGeom prst="rect">
            <a:avLst/>
          </a:prstGeom>
        </p:spPr>
      </p:pic>
      <p:pic>
        <p:nvPicPr>
          <p:cNvPr id="5" name="Рисунок 4" descr="ranok_red.png">
            <a:extLst>
              <a:ext uri="{FF2B5EF4-FFF2-40B4-BE49-F238E27FC236}">
                <a16:creationId xmlns:a16="http://schemas.microsoft.com/office/drawing/2014/main" xmlns="" id="{CE3AB99D-552B-BCFF-6941-B1772F55C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402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07EFDF0-C0A1-F7D5-2825-906A7CC7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963B42AF-DDE9-5AAD-C197-7CDE59C91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681C23AB-112C-6DE5-E392-D8506A85DA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1C03D526-5DB0-AE2F-E3B6-11D2A771B5AE}"/>
              </a:ext>
            </a:extLst>
          </p:cNvPr>
          <p:cNvGrpSpPr/>
          <p:nvPr/>
        </p:nvGrpSpPr>
        <p:grpSpPr>
          <a:xfrm>
            <a:off x="2442190" y="875295"/>
            <a:ext cx="8980190" cy="2011847"/>
            <a:chOff x="1846345" y="833749"/>
            <a:chExt cx="8980190" cy="2011847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61EB8A25-3C0E-336B-D542-09CDF4C9879F}"/>
                </a:ext>
              </a:extLst>
            </p:cNvPr>
            <p:cNvSpPr/>
            <p:nvPr/>
          </p:nvSpPr>
          <p:spPr>
            <a:xfrm>
              <a:off x="2029708" y="1184853"/>
              <a:ext cx="8796827" cy="1660743"/>
            </a:xfrm>
            <a:prstGeom prst="roundRect">
              <a:avLst>
                <a:gd name="adj" fmla="val 950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Індекс S&amp;P 500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(повна назва Standard &amp;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Poor’s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500) — це фондовий індекс, який відображає динаміку цін 500 найбільших публічних компаній США, що торгують на біржах  NYSE  та 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Nasdaq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AF101301-ADBA-01C2-1AD7-979FE13CEA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4634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xmlns="" id="{D5332087-7599-843B-B83B-2C7A8EEC7A7A}"/>
              </a:ext>
            </a:extLst>
          </p:cNvPr>
          <p:cNvGrpSpPr/>
          <p:nvPr/>
        </p:nvGrpSpPr>
        <p:grpSpPr>
          <a:xfrm>
            <a:off x="2452350" y="3293375"/>
            <a:ext cx="8970030" cy="2011847"/>
            <a:chOff x="1856505" y="833749"/>
            <a:chExt cx="8970030" cy="2011847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xmlns="" id="{7C7EC0D0-B6CC-1F1A-9351-41DC0035E1A6}"/>
                </a:ext>
              </a:extLst>
            </p:cNvPr>
            <p:cNvSpPr/>
            <p:nvPr/>
          </p:nvSpPr>
          <p:spPr>
            <a:xfrm>
              <a:off x="2029708" y="1184853"/>
              <a:ext cx="8796827" cy="1660743"/>
            </a:xfrm>
            <a:prstGeom prst="roundRect">
              <a:avLst>
                <a:gd name="adj" fmla="val 950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Фондовий індекс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числовий показник, який відображує зміну вартості групи акцій певних компаній. Його використовують для оцінки стану фондового ринку або окремого сектора економіки.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6A64C032-055E-CD62-509E-4719FC9B25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134261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7A6A31C-0584-418C-715D-A7554BB21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>
            <a:extLst>
              <a:ext uri="{FF2B5EF4-FFF2-40B4-BE49-F238E27FC236}">
                <a16:creationId xmlns:a16="http://schemas.microsoft.com/office/drawing/2014/main" xmlns="" id="{2A08BEB7-D4C7-754A-92FD-C819EE20B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DA180C59-408E-8398-9A5F-504570062BB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0000" contrast="20000"/>
          </a:blip>
          <a:stretch>
            <a:fillRect/>
          </a:stretch>
        </p:blipFill>
        <p:spPr>
          <a:xfrm>
            <a:off x="1798982" y="471842"/>
            <a:ext cx="8595659" cy="5938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251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E0305CE-83C2-C913-A9E6-B4E7F2B41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3CA43026-D958-B7FB-29F2-FB268D69B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xmlns="" id="{995294A2-0B58-37F0-9E0C-DC9ECD274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xmlns="" id="{A1528B22-7DA7-CBBA-CED6-8795BD0FC590}"/>
              </a:ext>
            </a:extLst>
          </p:cNvPr>
          <p:cNvGrpSpPr/>
          <p:nvPr/>
        </p:nvGrpSpPr>
        <p:grpSpPr>
          <a:xfrm>
            <a:off x="2494825" y="2312437"/>
            <a:ext cx="8894535" cy="1310189"/>
            <a:chOff x="1282675" y="789772"/>
            <a:chExt cx="8894535" cy="1310189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xmlns="" id="{303BF76A-75EC-3395-B0FF-4692B81BB8AE}"/>
                </a:ext>
              </a:extLst>
            </p:cNvPr>
            <p:cNvSpPr/>
            <p:nvPr/>
          </p:nvSpPr>
          <p:spPr>
            <a:xfrm>
              <a:off x="1461653" y="1148413"/>
              <a:ext cx="8715557" cy="951548"/>
            </a:xfrm>
            <a:prstGeom prst="roundRect">
              <a:avLst>
                <a:gd name="adj" fmla="val 2224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чому пасивні інвестиції перемагають активні?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xmlns="" id="{2660E173-ABDA-283A-29AE-1E3BC0E73B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207605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7B591CC-6A07-AAE0-936C-D98545E17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8CF70668-E36F-8787-ED50-DB5767FAB0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0909ABA-CC84-E505-E045-C51ACC114C17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3. Види інвестицій</a:t>
            </a:r>
          </a:p>
        </p:txBody>
      </p:sp>
    </p:spTree>
    <p:extLst>
      <p:ext uri="{BB962C8B-B14F-4D97-AF65-F5344CB8AC3E}">
        <p14:creationId xmlns:p14="http://schemas.microsoft.com/office/powerpoint/2010/main" xmlns="" val="128127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A0A59D-BD0F-D549-304A-4F04DC6A9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E7D1E2D-C036-01CA-A415-A8082D3EA0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5245" y="2753360"/>
            <a:ext cx="2793345" cy="3614188"/>
          </a:xfrm>
          <a:prstGeom prst="rect">
            <a:avLst/>
          </a:prstGeom>
        </p:spPr>
      </p:pic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FFB8C646-03CD-2CB4-78FF-3766C81B1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235B278-E153-73A1-294A-00D17AD1A9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lum bright="-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23" t="8389" b="4634"/>
          <a:stretch/>
        </p:blipFill>
        <p:spPr bwMode="auto">
          <a:xfrm>
            <a:off x="3777794" y="381566"/>
            <a:ext cx="2314098" cy="63174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6046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D4E3A6-DB75-4040-C4C4-5F0C0B15E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AA91176-0398-AFCF-D26D-7C470399A0C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 l="1807" t="3621" r="1536" b="1428"/>
          <a:stretch>
            <a:fillRect/>
          </a:stretch>
        </p:blipFill>
        <p:spPr>
          <a:xfrm>
            <a:off x="341947" y="1595120"/>
            <a:ext cx="11518266" cy="3657600"/>
          </a:xfrm>
          <a:prstGeom prst="rect">
            <a:avLst/>
          </a:prstGeom>
        </p:spPr>
      </p:pic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E77EA755-24A3-1928-FAC2-AAFD06AA9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194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AF41655-3EDF-C49E-9F38-1555351B0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2552DCB9-C521-6913-EE05-9F4E2E306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C4D568B1-7FE8-FA53-15FA-7912B517F9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CA65B012-BC6C-3879-91FC-AB3D50B95142}"/>
              </a:ext>
            </a:extLst>
          </p:cNvPr>
          <p:cNvGrpSpPr/>
          <p:nvPr/>
        </p:nvGrpSpPr>
        <p:grpSpPr>
          <a:xfrm>
            <a:off x="2574270" y="1263137"/>
            <a:ext cx="8479810" cy="1679127"/>
            <a:chOff x="1856505" y="833749"/>
            <a:chExt cx="8479810" cy="1679127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02A16C06-3FBB-74D9-615A-89333C9328F7}"/>
                </a:ext>
              </a:extLst>
            </p:cNvPr>
            <p:cNvSpPr/>
            <p:nvPr/>
          </p:nvSpPr>
          <p:spPr>
            <a:xfrm>
              <a:off x="2029708" y="1184853"/>
              <a:ext cx="8306607" cy="1328023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Альтернативні інвестиції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інвестиції, які не є традиційними (тобто не є акціями, облігаціями або готівкою / депозитами).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712D4F53-F6AF-45F4-CB43-4A6CAA051B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xmlns="" id="{FB5ADE21-6790-CC51-7C4D-28B76B8108A5}"/>
              </a:ext>
            </a:extLst>
          </p:cNvPr>
          <p:cNvGrpSpPr/>
          <p:nvPr/>
        </p:nvGrpSpPr>
        <p:grpSpPr>
          <a:xfrm>
            <a:off x="2574270" y="3264657"/>
            <a:ext cx="8479810" cy="1667519"/>
            <a:chOff x="1856505" y="833749"/>
            <a:chExt cx="8479810" cy="1667519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xmlns="" id="{4903007C-534A-971D-CF73-24D6794AE182}"/>
                </a:ext>
              </a:extLst>
            </p:cNvPr>
            <p:cNvSpPr/>
            <p:nvPr/>
          </p:nvSpPr>
          <p:spPr>
            <a:xfrm>
              <a:off x="2029708" y="1184853"/>
              <a:ext cx="8306607" cy="1316415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Ліквідність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здатність активу бути швидко проданим або перетвореним у готівку без значної втрати  вартості.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319BE47E-0F00-8E57-74BD-5A42CBC7DC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112367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E997686-2CF0-4D6D-B40A-5208C4322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510E0CE2-D5B1-2CED-318B-7A76BD16A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A02CB893-A406-9E1B-C025-6CC364CFDE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9E62A1FF-D029-606D-59E2-EA3C89CACC38}"/>
              </a:ext>
            </a:extLst>
          </p:cNvPr>
          <p:cNvGrpSpPr/>
          <p:nvPr/>
        </p:nvGrpSpPr>
        <p:grpSpPr>
          <a:xfrm>
            <a:off x="2574270" y="2167377"/>
            <a:ext cx="8479810" cy="1667519"/>
            <a:chOff x="1856505" y="833749"/>
            <a:chExt cx="8479810" cy="1667519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28A84483-2F57-28BE-FC39-4AC5912DC2F7}"/>
                </a:ext>
              </a:extLst>
            </p:cNvPr>
            <p:cNvSpPr/>
            <p:nvPr/>
          </p:nvSpPr>
          <p:spPr>
            <a:xfrm>
              <a:off x="2029708" y="1184853"/>
              <a:ext cx="8306607" cy="1316415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Інвестиційний портфель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набір фінансових активів, у які інвестор вкладає кошти для отримання прибутку та зниження ризиків.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76899D0B-ECA8-548A-B179-87A9F10C03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91891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95780D5-D9C2-BA85-55F7-0DF9D50BB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6FBC684B-5521-C000-95D3-C3FF15948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C2684F4D-190B-93C2-4319-6561A85A8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C5376E6D-AC0A-EF66-9BC1-170AB7A6E47B}"/>
              </a:ext>
            </a:extLst>
          </p:cNvPr>
          <p:cNvGrpSpPr/>
          <p:nvPr/>
        </p:nvGrpSpPr>
        <p:grpSpPr>
          <a:xfrm>
            <a:off x="2574270" y="2380737"/>
            <a:ext cx="8479810" cy="1262468"/>
            <a:chOff x="1856505" y="833749"/>
            <a:chExt cx="8479810" cy="1262468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4F5A46BA-F43D-39D5-A4C2-548D503B06A1}"/>
                </a:ext>
              </a:extLst>
            </p:cNvPr>
            <p:cNvSpPr/>
            <p:nvPr/>
          </p:nvSpPr>
          <p:spPr>
            <a:xfrm>
              <a:off x="2029708" y="1184853"/>
              <a:ext cx="8306607" cy="911364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Акції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цінні папери, які засвідчують частку власності в компанії.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B7E93068-ECFC-9892-247D-A00B741C12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46814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36BA80E-5BF7-05DC-B1A3-D59A625AD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233255" y="541722"/>
            <a:ext cx="67886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9933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Мозковий штурм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Рисунок 8" descr="07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990" y="2284255"/>
            <a:ext cx="3717124" cy="2959688"/>
          </a:xfrm>
          <a:prstGeom prst="rect">
            <a:avLst/>
          </a:prstGeom>
        </p:spPr>
      </p:pic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677478" y="1319089"/>
            <a:ext cx="8184278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indent="449263" algn="just" defTabSz="914400" fontAlgn="base">
              <a:spcBef>
                <a:spcPct val="0"/>
              </a:spcBef>
              <a:spcAft>
                <a:spcPct val="0"/>
              </a:spcAft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Ми вже знаємо, як розпочати власне підприємництво, як згенерувати успішну бізнес-ідею та складати дієвий бізнес-план для майбутнього власного підприємства. Бізнес-план потрібний не лише вам, але й інвесторам для прийняття ними рішення, чи інвестувати у вас. А якщо ви </a:t>
            </a:r>
            <a:r>
              <a:rPr lang="uk-UA" sz="2400" dirty="0" err="1">
                <a:latin typeface="Arial" panose="020B0604020202020204" pitchFamily="34" charset="0"/>
                <a:cs typeface="Arial" panose="020B0604020202020204" pitchFamily="34" charset="0"/>
              </a:rPr>
              <a:t>захочете</a:t>
            </a:r>
            <a:r>
              <a:rPr lang="uk-UA" sz="2400" dirty="0">
                <a:latin typeface="Arial" panose="020B0604020202020204" pitchFamily="34" charset="0"/>
                <a:cs typeface="Arial" panose="020B0604020202020204" pitchFamily="34" charset="0"/>
              </a:rPr>
              <a:t> примножити власні гроші, то можете й самі здійснити інвестування.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528899" y="4190417"/>
            <a:ext cx="61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А що таке інвестиції?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5528905" y="4865024"/>
            <a:ext cx="61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Які вам відомі види інвестування?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531092" y="5538200"/>
            <a:ext cx="61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179388" lvl="0" indent="-179388" algn="just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400" dirty="0">
                <a:latin typeface="Arial" pitchFamily="34" charset="0"/>
                <a:cs typeface="Arial" pitchFamily="34" charset="0"/>
              </a:rPr>
              <a:t>Що таке інвестиційний портфель?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25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10" grpId="0"/>
      <p:bldP spid="12" grpId="0"/>
      <p:bldP spid="13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3FF751F-4B8F-606C-1AEF-AC25FC3F3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4">
            <a:extLst>
              <a:ext uri="{FF2B5EF4-FFF2-40B4-BE49-F238E27FC236}">
                <a16:creationId xmlns:a16="http://schemas.microsoft.com/office/drawing/2014/main" xmlns="" id="{76BA84F4-5D37-17E8-9723-360241363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34" y="2937291"/>
            <a:ext cx="54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Дивіденди</a:t>
            </a:r>
          </a:p>
        </p:txBody>
      </p:sp>
      <p:sp>
        <p:nvSpPr>
          <p:cNvPr id="3" name="AutoShape 14">
            <a:extLst>
              <a:ext uri="{FF2B5EF4-FFF2-40B4-BE49-F238E27FC236}">
                <a16:creationId xmlns:a16="http://schemas.microsoft.com/office/drawing/2014/main" xmlns="" id="{7D641E3B-C461-F774-7154-DBEEEB5A7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088" y="2937297"/>
            <a:ext cx="54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Зростання ціни акції</a:t>
            </a:r>
          </a:p>
        </p:txBody>
      </p:sp>
      <p:grpSp>
        <p:nvGrpSpPr>
          <p:cNvPr id="4" name="Группа 7">
            <a:extLst>
              <a:ext uri="{FF2B5EF4-FFF2-40B4-BE49-F238E27FC236}">
                <a16:creationId xmlns:a16="http://schemas.microsoft.com/office/drawing/2014/main" xmlns="" id="{868C04E0-589A-5E26-9814-F480CFAE182F}"/>
              </a:ext>
            </a:extLst>
          </p:cNvPr>
          <p:cNvGrpSpPr/>
          <p:nvPr/>
        </p:nvGrpSpPr>
        <p:grpSpPr>
          <a:xfrm>
            <a:off x="3011837" y="1989344"/>
            <a:ext cx="6166800" cy="936234"/>
            <a:chOff x="2102339" y="1368138"/>
            <a:chExt cx="7980563" cy="936234"/>
          </a:xfrm>
        </p:grpSpPr>
        <p:cxnSp>
          <p:nvCxnSpPr>
            <p:cNvPr id="5" name="AutoShape 3">
              <a:extLst>
                <a:ext uri="{FF2B5EF4-FFF2-40B4-BE49-F238E27FC236}">
                  <a16:creationId xmlns:a16="http://schemas.microsoft.com/office/drawing/2014/main" xmlns="" id="{04D0E4B2-4569-F78D-F11D-43709D1C474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869142" y="2034372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6" name="AutoShape 3">
              <a:extLst>
                <a:ext uri="{FF2B5EF4-FFF2-40B4-BE49-F238E27FC236}">
                  <a16:creationId xmlns:a16="http://schemas.microsoft.com/office/drawing/2014/main" xmlns="" id="{13B7072B-4259-7329-4350-2B2DE88287A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9774478" y="2033781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7" name="AutoShape 3">
              <a:extLst>
                <a:ext uri="{FF2B5EF4-FFF2-40B4-BE49-F238E27FC236}">
                  <a16:creationId xmlns:a16="http://schemas.microsoft.com/office/drawing/2014/main" xmlns="" id="{28007E19-E30B-2130-9FE1-1B69AE2BEC2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872924" y="1584138"/>
              <a:ext cx="432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none" w="med" len="med"/>
            </a:ln>
          </p:spPr>
        </p:cxnSp>
        <p:cxnSp>
          <p:nvCxnSpPr>
            <p:cNvPr id="8" name="Прямая соединительная линия 11">
              <a:extLst>
                <a:ext uri="{FF2B5EF4-FFF2-40B4-BE49-F238E27FC236}">
                  <a16:creationId xmlns:a16="http://schemas.microsoft.com/office/drawing/2014/main" xmlns="" id="{C59F3F24-FC59-6986-D97E-6FEE09414218}"/>
                </a:ext>
              </a:extLst>
            </p:cNvPr>
            <p:cNvCxnSpPr/>
            <p:nvPr/>
          </p:nvCxnSpPr>
          <p:spPr>
            <a:xfrm>
              <a:off x="2102339" y="1799586"/>
              <a:ext cx="7980563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AutoShape 13">
            <a:extLst>
              <a:ext uri="{FF2B5EF4-FFF2-40B4-BE49-F238E27FC236}">
                <a16:creationId xmlns:a16="http://schemas.microsoft.com/office/drawing/2014/main" xmlns="" id="{D96C3A2D-E036-D628-1B33-A28CFEBD6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7756" y="1087168"/>
            <a:ext cx="5760000" cy="90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5715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Базові мотиви для інвестора</a:t>
            </a:r>
            <a:r>
              <a:rPr kumimoji="0" lang="uk-UA" sz="2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під час придбання акцій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4">
            <a:extLst>
              <a:ext uri="{FF2B5EF4-FFF2-40B4-BE49-F238E27FC236}">
                <a16:creationId xmlns:a16="http://schemas.microsoft.com/office/drawing/2014/main" xmlns="" id="{D93F998D-2BB6-7E9A-D441-EE840D69C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814" y="4154315"/>
            <a:ext cx="5400000" cy="1440000"/>
          </a:xfrm>
          <a:prstGeom prst="roundRect">
            <a:avLst>
              <a:gd name="adj" fmla="val 8685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компанії можуть виплачувати частину прибутку власникам акцій — це називається дивідендами</a:t>
            </a:r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xmlns="" id="{0DC966E8-7B1E-0ED8-4724-5E9C6B3E88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088" y="4154315"/>
            <a:ext cx="5400000" cy="1440000"/>
          </a:xfrm>
          <a:prstGeom prst="roundRect">
            <a:avLst>
              <a:gd name="adj" fmla="val 8860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якщо компанія зростає і розвивається, то вартість її акцій також може зростати</a:t>
            </a:r>
          </a:p>
        </p:txBody>
      </p:sp>
      <p:pic>
        <p:nvPicPr>
          <p:cNvPr id="14" name="Рисунок 13" descr="ranok_red.png">
            <a:extLst>
              <a:ext uri="{FF2B5EF4-FFF2-40B4-BE49-F238E27FC236}">
                <a16:creationId xmlns:a16="http://schemas.microsoft.com/office/drawing/2014/main" xmlns="" id="{2537B017-58B0-B275-A9B2-691BCF7D6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83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9B6C34E-16A4-B5CF-66C4-AA50A1E71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0D609BB1-C6C6-8A9B-31CE-62D9FD0B2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4694504E-64F3-F7CE-3B69-BEFBD37BD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481248"/>
            <a:ext cx="1731773" cy="1844226"/>
          </a:xfrm>
          <a:prstGeom prst="rect">
            <a:avLst/>
          </a:prstGeom>
        </p:spPr>
      </p:pic>
      <p:grpSp>
        <p:nvGrpSpPr>
          <p:cNvPr id="3" name="Группа 11">
            <a:extLst>
              <a:ext uri="{FF2B5EF4-FFF2-40B4-BE49-F238E27FC236}">
                <a16:creationId xmlns:a16="http://schemas.microsoft.com/office/drawing/2014/main" xmlns="" id="{B9AE1E62-9069-A923-3D8F-899AE6DD03B0}"/>
              </a:ext>
            </a:extLst>
          </p:cNvPr>
          <p:cNvGrpSpPr/>
          <p:nvPr/>
        </p:nvGrpSpPr>
        <p:grpSpPr>
          <a:xfrm>
            <a:off x="2462510" y="2525185"/>
            <a:ext cx="9028450" cy="1667519"/>
            <a:chOff x="1856505" y="833749"/>
            <a:chExt cx="9028450" cy="1667519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xmlns="" id="{22772BCD-7192-97F6-1873-1960FCC47B5D}"/>
                </a:ext>
              </a:extLst>
            </p:cNvPr>
            <p:cNvSpPr/>
            <p:nvPr/>
          </p:nvSpPr>
          <p:spPr>
            <a:xfrm>
              <a:off x="2029708" y="1184853"/>
              <a:ext cx="8855247" cy="1316415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Облігації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боргові цінні папери, які емітент (держава, муніципалітет або компанія) випускає з метою залучення  коштів.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087FEBAA-0A71-74AA-0179-73C2D40624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325387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87B7115-4959-BFAA-8D6E-450844F13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4">
            <a:extLst>
              <a:ext uri="{FF2B5EF4-FFF2-40B4-BE49-F238E27FC236}">
                <a16:creationId xmlns:a16="http://schemas.microsoft.com/office/drawing/2014/main" xmlns="" id="{127C3BB9-514E-33D6-58AC-A390522302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434" y="3110011"/>
            <a:ext cx="54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Консервативний</a:t>
            </a:r>
          </a:p>
        </p:txBody>
      </p:sp>
      <p:sp>
        <p:nvSpPr>
          <p:cNvPr id="3" name="AutoShape 14">
            <a:extLst>
              <a:ext uri="{FF2B5EF4-FFF2-40B4-BE49-F238E27FC236}">
                <a16:creationId xmlns:a16="http://schemas.microsoft.com/office/drawing/2014/main" xmlns="" id="{B11F25EB-1A34-CA78-E672-4E6CBB097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088" y="3110017"/>
            <a:ext cx="5400000" cy="1116000"/>
          </a:xfrm>
          <a:prstGeom prst="roundRect">
            <a:avLst>
              <a:gd name="adj" fmla="val 8362"/>
            </a:avLst>
          </a:prstGeom>
          <a:solidFill>
            <a:srgbClr val="CCFFCC"/>
          </a:solidFill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uk-UA" sz="240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Агресивний</a:t>
            </a:r>
          </a:p>
        </p:txBody>
      </p:sp>
      <p:grpSp>
        <p:nvGrpSpPr>
          <p:cNvPr id="4" name="Группа 7">
            <a:extLst>
              <a:ext uri="{FF2B5EF4-FFF2-40B4-BE49-F238E27FC236}">
                <a16:creationId xmlns:a16="http://schemas.microsoft.com/office/drawing/2014/main" xmlns="" id="{E03DE16F-2927-D869-C2EC-A0F7B8E37222}"/>
              </a:ext>
            </a:extLst>
          </p:cNvPr>
          <p:cNvGrpSpPr/>
          <p:nvPr/>
        </p:nvGrpSpPr>
        <p:grpSpPr>
          <a:xfrm>
            <a:off x="3011837" y="2162064"/>
            <a:ext cx="6166800" cy="936234"/>
            <a:chOff x="2102339" y="1368138"/>
            <a:chExt cx="7980563" cy="936234"/>
          </a:xfrm>
        </p:grpSpPr>
        <p:cxnSp>
          <p:nvCxnSpPr>
            <p:cNvPr id="5" name="AutoShape 3">
              <a:extLst>
                <a:ext uri="{FF2B5EF4-FFF2-40B4-BE49-F238E27FC236}">
                  <a16:creationId xmlns:a16="http://schemas.microsoft.com/office/drawing/2014/main" xmlns="" id="{0F177358-91D9-3E96-8D8B-DDBF0095A7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1869142" y="2034372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6" name="AutoShape 3">
              <a:extLst>
                <a:ext uri="{FF2B5EF4-FFF2-40B4-BE49-F238E27FC236}">
                  <a16:creationId xmlns:a16="http://schemas.microsoft.com/office/drawing/2014/main" xmlns="" id="{79065D1D-CFE3-B629-E8BC-C85CF5CE715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9774478" y="2033781"/>
              <a:ext cx="540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triangle" w="med" len="med"/>
            </a:ln>
          </p:spPr>
        </p:cxnSp>
        <p:cxnSp>
          <p:nvCxnSpPr>
            <p:cNvPr id="7" name="AutoShape 3">
              <a:extLst>
                <a:ext uri="{FF2B5EF4-FFF2-40B4-BE49-F238E27FC236}">
                  <a16:creationId xmlns:a16="http://schemas.microsoft.com/office/drawing/2014/main" xmlns="" id="{B3518558-089C-56E3-99A9-1D98A7F8FF9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5872924" y="1584138"/>
              <a:ext cx="432000" cy="0"/>
            </a:xfrm>
            <a:prstGeom prst="straightConnector1">
              <a:avLst/>
            </a:prstGeom>
            <a:noFill/>
            <a:ln w="76200">
              <a:solidFill>
                <a:srgbClr val="993300"/>
              </a:solidFill>
              <a:round/>
              <a:headEnd/>
              <a:tailEnd type="none" w="med" len="med"/>
            </a:ln>
          </p:spPr>
        </p:cxnSp>
        <p:cxnSp>
          <p:nvCxnSpPr>
            <p:cNvPr id="8" name="Прямая соединительная линия 11">
              <a:extLst>
                <a:ext uri="{FF2B5EF4-FFF2-40B4-BE49-F238E27FC236}">
                  <a16:creationId xmlns:a16="http://schemas.microsoft.com/office/drawing/2014/main" xmlns="" id="{88EEDA32-CADD-A1CB-C7DC-8B02F90D92E2}"/>
                </a:ext>
              </a:extLst>
            </p:cNvPr>
            <p:cNvCxnSpPr/>
            <p:nvPr/>
          </p:nvCxnSpPr>
          <p:spPr>
            <a:xfrm>
              <a:off x="2102339" y="1799586"/>
              <a:ext cx="7980563" cy="0"/>
            </a:xfrm>
            <a:prstGeom prst="line">
              <a:avLst/>
            </a:prstGeom>
            <a:ln w="76200">
              <a:solidFill>
                <a:srgbClr val="9933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AutoShape 13">
            <a:extLst>
              <a:ext uri="{FF2B5EF4-FFF2-40B4-BE49-F238E27FC236}">
                <a16:creationId xmlns:a16="http://schemas.microsoft.com/office/drawing/2014/main" xmlns="" id="{409CE399-906E-6C58-6F8B-0BBB129F6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7756" y="1259888"/>
            <a:ext cx="5760000" cy="900000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57150">
            <a:solidFill>
              <a:srgbClr val="FF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Види інвестиційного портфелю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4">
            <a:extLst>
              <a:ext uri="{FF2B5EF4-FFF2-40B4-BE49-F238E27FC236}">
                <a16:creationId xmlns:a16="http://schemas.microsoft.com/office/drawing/2014/main" xmlns="" id="{23C9B00F-F770-23A3-41D6-972157B59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814" y="4327035"/>
            <a:ext cx="5400000" cy="1080000"/>
          </a:xfrm>
          <a:prstGeom prst="roundRect">
            <a:avLst>
              <a:gd name="adj" fmla="val 10758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менші ризики й менша дохідність</a:t>
            </a:r>
          </a:p>
        </p:txBody>
      </p:sp>
      <p:sp>
        <p:nvSpPr>
          <p:cNvPr id="12" name="AutoShape 14">
            <a:extLst>
              <a:ext uri="{FF2B5EF4-FFF2-40B4-BE49-F238E27FC236}">
                <a16:creationId xmlns:a16="http://schemas.microsoft.com/office/drawing/2014/main" xmlns="" id="{8D3F8C49-95E4-BE74-9BF5-97E1C96CCC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088" y="4327035"/>
            <a:ext cx="5400000" cy="1080000"/>
          </a:xfrm>
          <a:prstGeom prst="roundRect">
            <a:avLst>
              <a:gd name="adj" fmla="val 12314"/>
            </a:avLst>
          </a:prstGeom>
          <a:solidFill>
            <a:srgbClr val="CCECFF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uk-UA" sz="2200" dirty="0">
                <a:latin typeface="Arial" panose="020B0604020202020204" pitchFamily="34" charset="0"/>
                <a:cs typeface="Arial" panose="020B0604020202020204" pitchFamily="34" charset="0"/>
              </a:rPr>
              <a:t>більша дохідність внаслідок більших ризиків</a:t>
            </a:r>
          </a:p>
        </p:txBody>
      </p:sp>
      <p:pic>
        <p:nvPicPr>
          <p:cNvPr id="14" name="Рисунок 13" descr="ranok_red.png">
            <a:extLst>
              <a:ext uri="{FF2B5EF4-FFF2-40B4-BE49-F238E27FC236}">
                <a16:creationId xmlns:a16="http://schemas.microsoft.com/office/drawing/2014/main" xmlns="" id="{7FDEF3F1-E443-D897-70AB-AE06C3C53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148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9" grpId="0" animBg="1"/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B25ECB6-D714-04D6-696B-7BB3D3216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C76021D-729B-0CC5-ED2F-9ED70E84673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0000" contrast="20000"/>
          </a:blip>
          <a:stretch>
            <a:fillRect/>
          </a:stretch>
        </p:blipFill>
        <p:spPr>
          <a:xfrm>
            <a:off x="2915919" y="557227"/>
            <a:ext cx="6376555" cy="5792773"/>
          </a:xfrm>
          <a:prstGeom prst="rect">
            <a:avLst/>
          </a:prstGeom>
        </p:spPr>
      </p:pic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4D8A594C-E540-0BE0-78EB-E9ECDF17F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992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9DAD72B-F3DC-28F8-21B4-BA930F656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AED2ABEA-D6CD-9CDC-6A99-D7F8DE418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B8CE0E9A-9013-82E8-94C4-E6DE4CF1F9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3" name="Группа 11">
            <a:extLst>
              <a:ext uri="{FF2B5EF4-FFF2-40B4-BE49-F238E27FC236}">
                <a16:creationId xmlns:a16="http://schemas.microsoft.com/office/drawing/2014/main" xmlns="" id="{BF4B221D-2F07-CF3E-026E-6CDCF9BC1DDA}"/>
              </a:ext>
            </a:extLst>
          </p:cNvPr>
          <p:cNvGrpSpPr/>
          <p:nvPr/>
        </p:nvGrpSpPr>
        <p:grpSpPr>
          <a:xfrm>
            <a:off x="2574270" y="1968597"/>
            <a:ext cx="8479810" cy="2072569"/>
            <a:chOff x="1856505" y="833749"/>
            <a:chExt cx="8479810" cy="2072569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xmlns="" id="{C2ECFFE7-CDF1-0D99-72A1-53ABD57CEE5D}"/>
                </a:ext>
              </a:extLst>
            </p:cNvPr>
            <p:cNvSpPr/>
            <p:nvPr/>
          </p:nvSpPr>
          <p:spPr>
            <a:xfrm>
              <a:off x="2029708" y="1184853"/>
              <a:ext cx="8306607" cy="1721465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ETF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(Exchange-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Traded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Fund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) — це біржовий інвестиційний фонд, який об’єднує гроші багатьох інвесторів та інвестує їх у набір активів (акції, облігації, сировину тощо).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54131B7B-BFF1-61E5-7C5E-366BD54974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112562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C884FAB-BF28-FF28-1B3C-74E217388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A312ADFE-0B0C-9A79-87B9-DD301FDFD55E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 l="3140" t="2527" r="2132" b="1788"/>
          <a:stretch>
            <a:fillRect/>
          </a:stretch>
        </p:blipFill>
        <p:spPr>
          <a:xfrm>
            <a:off x="3017519" y="528320"/>
            <a:ext cx="6174165" cy="5821680"/>
          </a:xfrm>
          <a:prstGeom prst="rect">
            <a:avLst/>
          </a:prstGeom>
        </p:spPr>
      </p:pic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086AE965-47CE-BC8A-B8DA-6EC8E6127E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1078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0D8B24A-8F99-0AD0-4631-55E1B7767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03C9E839-6AD0-034B-AC57-63F15E810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xmlns="" id="{CBB19962-520D-E599-A2B8-128A06628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xmlns="" id="{99FCC643-9872-97A5-D915-3DDBF2E7FD46}"/>
              </a:ext>
            </a:extLst>
          </p:cNvPr>
          <p:cNvGrpSpPr/>
          <p:nvPr/>
        </p:nvGrpSpPr>
        <p:grpSpPr>
          <a:xfrm>
            <a:off x="2494825" y="2312437"/>
            <a:ext cx="8894535" cy="1310189"/>
            <a:chOff x="1282675" y="789772"/>
            <a:chExt cx="8894535" cy="1310189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xmlns="" id="{960FD7A6-AC1B-A411-B151-F945A09ACA3A}"/>
                </a:ext>
              </a:extLst>
            </p:cNvPr>
            <p:cNvSpPr/>
            <p:nvPr/>
          </p:nvSpPr>
          <p:spPr>
            <a:xfrm>
              <a:off x="1461653" y="1148413"/>
              <a:ext cx="8715557" cy="951548"/>
            </a:xfrm>
            <a:prstGeom prst="roundRect">
              <a:avLst>
                <a:gd name="adj" fmla="val 14774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у який актив краще інвестувати під час економічної кризи? Поясніть відповідь.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xmlns="" id="{F5059609-CD10-42C5-9769-2FE699858F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8132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9063FA2-B771-60B7-6185-8726BB43C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36820CEE-106C-DD72-0086-452DA2C0C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B3FE28A8-A52F-4E90-D2B1-1BDCA4837BB6}"/>
              </a:ext>
            </a:extLst>
          </p:cNvPr>
          <p:cNvSpPr/>
          <p:nvPr/>
        </p:nvSpPr>
        <p:spPr>
          <a:xfrm>
            <a:off x="333203" y="2711528"/>
            <a:ext cx="1152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4. Інвестиції в крипту</a:t>
            </a:r>
          </a:p>
        </p:txBody>
      </p:sp>
    </p:spTree>
    <p:extLst>
      <p:ext uri="{BB962C8B-B14F-4D97-AF65-F5344CB8AC3E}">
        <p14:creationId xmlns:p14="http://schemas.microsoft.com/office/powerpoint/2010/main" xmlns="" val="258784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70EB95F-6A8C-769A-3A10-8838E2350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B2B59626-9401-6067-CCDA-0045D15395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7AA87D4-45C3-1271-F855-2551FFAEF2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-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04" t="1584" r="1840" b="505"/>
          <a:stretch>
            <a:fillRect/>
          </a:stretch>
        </p:blipFill>
        <p:spPr>
          <a:xfrm>
            <a:off x="4287520" y="2670341"/>
            <a:ext cx="3627120" cy="39234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952FB5-EAB1-8FA6-49F2-DEC4ECF3C1BB}"/>
              </a:ext>
            </a:extLst>
          </p:cNvPr>
          <p:cNvSpPr txBox="1"/>
          <p:nvPr/>
        </p:nvSpPr>
        <p:spPr>
          <a:xfrm>
            <a:off x="341849" y="977632"/>
            <a:ext cx="11504711" cy="1646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buNone/>
            </a:pPr>
            <a:r>
              <a:rPr lang="uk-U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Активне інвестування в крипту передбачає пряму купівлю </a:t>
            </a:r>
            <a:r>
              <a:rPr lang="uk-U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криптовалют</a:t>
            </a:r>
            <a:r>
              <a:rPr lang="uk-U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і формування портфеля з них (біткоїн, ефір та ін.).</a:t>
            </a:r>
          </a:p>
          <a:p>
            <a:pPr indent="449580" algn="just">
              <a:spcBef>
                <a:spcPts val="600"/>
              </a:spcBef>
              <a:buNone/>
            </a:pPr>
            <a:r>
              <a:rPr lang="uk-U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 від часу щось туди додаєте, а щось прибираєте (наприклад, продали частину </a:t>
            </a:r>
            <a:r>
              <a:rPr lang="uk-U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біткоїна</a:t>
            </a:r>
            <a:r>
              <a:rPr lang="uk-U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а натомість купили </a:t>
            </a:r>
            <a:r>
              <a:rPr lang="uk-UA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солану</a:t>
            </a:r>
            <a:r>
              <a:rPr lang="uk-UA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39576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694405E-D364-9B5B-AD06-F8E95B4B7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DD9226CC-C117-9498-06B9-2D4C42A90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4" name="Группа 9">
            <a:extLst>
              <a:ext uri="{FF2B5EF4-FFF2-40B4-BE49-F238E27FC236}">
                <a16:creationId xmlns:a16="http://schemas.microsoft.com/office/drawing/2014/main" xmlns="" id="{AB3F70C8-625F-2C2C-D83C-8E96A2A50DD1}"/>
              </a:ext>
            </a:extLst>
          </p:cNvPr>
          <p:cNvGrpSpPr/>
          <p:nvPr/>
        </p:nvGrpSpPr>
        <p:grpSpPr>
          <a:xfrm>
            <a:off x="2001972" y="2319717"/>
            <a:ext cx="9760545" cy="1298366"/>
            <a:chOff x="1711038" y="2189020"/>
            <a:chExt cx="9760545" cy="1298366"/>
          </a:xfrm>
        </p:grpSpPr>
        <p:sp>
          <p:nvSpPr>
            <p:cNvPr id="6" name="Скругленный прямоугольник 10">
              <a:extLst>
                <a:ext uri="{FF2B5EF4-FFF2-40B4-BE49-F238E27FC236}">
                  <a16:creationId xmlns:a16="http://schemas.microsoft.com/office/drawing/2014/main" xmlns="" id="{638FFDFF-B69E-1943-978C-2FCF19FC38CD}"/>
                </a:ext>
              </a:extLst>
            </p:cNvPr>
            <p:cNvSpPr/>
            <p:nvPr/>
          </p:nvSpPr>
          <p:spPr>
            <a:xfrm>
              <a:off x="2126789" y="2576022"/>
              <a:ext cx="9344794" cy="911364"/>
            </a:xfrm>
            <a:prstGeom prst="roundRect">
              <a:avLst>
                <a:gd name="adj" fmla="val 16435"/>
              </a:avLst>
            </a:prstGeom>
            <a:solidFill>
              <a:srgbClr val="FFCC99">
                <a:alpha val="50196"/>
              </a:srgbClr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Експерти радять вкладати в крипту від 1 % до 5 % вашого інвестиційного  портфеля.</a:t>
              </a:r>
            </a:p>
          </p:txBody>
        </p:sp>
        <p:grpSp>
          <p:nvGrpSpPr>
            <p:cNvPr id="7" name="Группа 13">
              <a:extLst>
                <a:ext uri="{FF2B5EF4-FFF2-40B4-BE49-F238E27FC236}">
                  <a16:creationId xmlns:a16="http://schemas.microsoft.com/office/drawing/2014/main" xmlns="" id="{72CD246A-2ED4-26AE-46EA-21E47FB9896C}"/>
                </a:ext>
              </a:extLst>
            </p:cNvPr>
            <p:cNvGrpSpPr/>
            <p:nvPr/>
          </p:nvGrpSpPr>
          <p:grpSpPr>
            <a:xfrm>
              <a:off x="1711038" y="2189020"/>
              <a:ext cx="831600" cy="787153"/>
              <a:chOff x="4232564" y="997528"/>
              <a:chExt cx="831600" cy="787153"/>
            </a:xfrm>
          </p:grpSpPr>
          <p:sp>
            <p:nvSpPr>
              <p:cNvPr id="8" name="Равнобедренный треугольник 12">
                <a:extLst>
                  <a:ext uri="{FF2B5EF4-FFF2-40B4-BE49-F238E27FC236}">
                    <a16:creationId xmlns:a16="http://schemas.microsoft.com/office/drawing/2014/main" xmlns="" id="{6015480B-E91E-3F5E-9291-AAA739A8FF1A}"/>
                  </a:ext>
                </a:extLst>
              </p:cNvPr>
              <p:cNvSpPr/>
              <p:nvPr/>
            </p:nvSpPr>
            <p:spPr>
              <a:xfrm>
                <a:off x="4232564" y="997528"/>
                <a:ext cx="831600" cy="720000"/>
              </a:xfrm>
              <a:prstGeom prst="triangle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E34AD26-B2B6-B013-378A-C200509B4A62}"/>
                  </a:ext>
                </a:extLst>
              </p:cNvPr>
              <p:cNvSpPr txBox="1"/>
              <p:nvPr/>
            </p:nvSpPr>
            <p:spPr>
              <a:xfrm>
                <a:off x="4495798" y="1046017"/>
                <a:ext cx="31172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48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!</a:t>
                </a:r>
                <a:endParaRPr lang="uk-UA" sz="48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pic>
        <p:nvPicPr>
          <p:cNvPr id="10" name="Рисунок 9" descr="11.png">
            <a:extLst>
              <a:ext uri="{FF2B5EF4-FFF2-40B4-BE49-F238E27FC236}">
                <a16:creationId xmlns:a16="http://schemas.microsoft.com/office/drawing/2014/main" xmlns="" id="{7712775B-8BA6-A099-A0EA-EB386157D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847" y="2062031"/>
            <a:ext cx="1489142" cy="204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800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107E353-88DA-390B-DD1A-CD61D387B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1. Що таке інвестиції та навіщо вони потрібні?</a:t>
            </a:r>
          </a:p>
        </p:txBody>
      </p:sp>
    </p:spTree>
    <p:extLst>
      <p:ext uri="{BB962C8B-B14F-4D97-AF65-F5344CB8AC3E}">
        <p14:creationId xmlns:p14="http://schemas.microsoft.com/office/powerpoint/2010/main" xmlns="" val="245945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F09AF2F-CD71-63CE-10BA-2467F042A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3B6B00C7-BE72-E630-0A94-72E50D553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9246A968-8A9E-75E5-56E5-62438EF48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0949DC9A-B64A-4D1A-396F-905FD696E2CE}"/>
              </a:ext>
            </a:extLst>
          </p:cNvPr>
          <p:cNvGrpSpPr/>
          <p:nvPr/>
        </p:nvGrpSpPr>
        <p:grpSpPr>
          <a:xfrm>
            <a:off x="2574270" y="1263137"/>
            <a:ext cx="8479810" cy="1667519"/>
            <a:chOff x="1856505" y="833749"/>
            <a:chExt cx="8479810" cy="1667519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990645A7-C1E0-D134-8E59-1443DE68B0C0}"/>
                </a:ext>
              </a:extLst>
            </p:cNvPr>
            <p:cNvSpPr/>
            <p:nvPr/>
          </p:nvSpPr>
          <p:spPr>
            <a:xfrm>
              <a:off x="2029708" y="1184853"/>
              <a:ext cx="8306607" cy="1316415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Майнінг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створення нових блоків у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блокчейні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внаслідок підтвердження трансакцій і розв’язання криптографічних  задач.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53AE1399-4871-F539-76B1-0C109D807A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xmlns="" id="{0A66D9DF-5C00-42E8-C3C4-16FED93678B5}"/>
              </a:ext>
            </a:extLst>
          </p:cNvPr>
          <p:cNvGrpSpPr/>
          <p:nvPr/>
        </p:nvGrpSpPr>
        <p:grpSpPr>
          <a:xfrm>
            <a:off x="2574270" y="3264657"/>
            <a:ext cx="8479810" cy="1667519"/>
            <a:chOff x="1856505" y="833749"/>
            <a:chExt cx="8479810" cy="1667519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xmlns="" id="{EEC43E0E-FFC0-49D3-DD44-06754546E951}"/>
                </a:ext>
              </a:extLst>
            </p:cNvPr>
            <p:cNvSpPr/>
            <p:nvPr/>
          </p:nvSpPr>
          <p:spPr>
            <a:xfrm>
              <a:off x="2029708" y="1184853"/>
              <a:ext cx="8306607" cy="1316415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Стейкінг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блокування певної кількості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криптовалюти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в гаманці для підтримання роботи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блокчейну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та  отримання  винагороди.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9A8D86D0-8F35-13FE-6D68-F251FC844C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298145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84D36C8-2014-573B-C6E7-0BFBBCC47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54785872-C528-1164-DE1B-E0A0222FEC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8BE7C376-8427-8F78-31AB-3FB7781009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2344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9A5E1CBE-B324-792E-440E-D2A0F960CCD3}"/>
              </a:ext>
            </a:extLst>
          </p:cNvPr>
          <p:cNvGrpSpPr/>
          <p:nvPr/>
        </p:nvGrpSpPr>
        <p:grpSpPr>
          <a:xfrm>
            <a:off x="2574270" y="1263137"/>
            <a:ext cx="8479810" cy="1667519"/>
            <a:chOff x="1856505" y="833749"/>
            <a:chExt cx="8479810" cy="1667519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62CE15B8-3F22-2F9B-795C-E1C88472A00A}"/>
                </a:ext>
              </a:extLst>
            </p:cNvPr>
            <p:cNvSpPr/>
            <p:nvPr/>
          </p:nvSpPr>
          <p:spPr>
            <a:xfrm>
              <a:off x="2029708" y="1184853"/>
              <a:ext cx="8306607" cy="1316415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Лендинг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надання своїх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криптоактивів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у борг через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DeFi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-протоколи або централізовані платформи                  в  обмін  на  відсотковий  дохід. 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D9AAD4BB-1E55-85CF-6CB0-A97888E248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xmlns="" id="{C870DAA9-A764-1CD3-23D3-16BC0FC31E52}"/>
              </a:ext>
            </a:extLst>
          </p:cNvPr>
          <p:cNvGrpSpPr/>
          <p:nvPr/>
        </p:nvGrpSpPr>
        <p:grpSpPr>
          <a:xfrm>
            <a:off x="2574270" y="3264657"/>
            <a:ext cx="8479810" cy="1262468"/>
            <a:chOff x="1856505" y="833749"/>
            <a:chExt cx="8479810" cy="1262468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xmlns="" id="{339372C2-1AE1-184B-8808-C158AC4FBB0B}"/>
                </a:ext>
              </a:extLst>
            </p:cNvPr>
            <p:cNvSpPr/>
            <p:nvPr/>
          </p:nvSpPr>
          <p:spPr>
            <a:xfrm>
              <a:off x="2029708" y="1184853"/>
              <a:ext cx="8306607" cy="911364"/>
            </a:xfrm>
            <a:prstGeom prst="roundRect">
              <a:avLst>
                <a:gd name="adj" fmla="val 15578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 err="1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Фармінг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надання ліквідності на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DeFi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-платформах  та  отримання  прибутку  в  токенах.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2707D8F2-265C-894A-14C8-41E0BC5AA5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417035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73E0BBC-8A8F-BE49-A6A5-7ABEA88B9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9BE935A0-6F82-5B38-1673-4E2187DB5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xmlns="" id="{5BA3F227-F90E-6232-F535-0913D1690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xmlns="" id="{E865A344-9B0A-FDF4-A6C4-A58E1A73F2F6}"/>
              </a:ext>
            </a:extLst>
          </p:cNvPr>
          <p:cNvGrpSpPr/>
          <p:nvPr/>
        </p:nvGrpSpPr>
        <p:grpSpPr>
          <a:xfrm>
            <a:off x="2494825" y="2382010"/>
            <a:ext cx="8894535" cy="1261968"/>
            <a:chOff x="1282675" y="789772"/>
            <a:chExt cx="8894535" cy="1261968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xmlns="" id="{AEF030DA-7E50-C795-63AF-F5EF8370C39D}"/>
                </a:ext>
              </a:extLst>
            </p:cNvPr>
            <p:cNvSpPr/>
            <p:nvPr/>
          </p:nvSpPr>
          <p:spPr>
            <a:xfrm>
              <a:off x="1461653" y="1148413"/>
              <a:ext cx="8715557" cy="903327"/>
            </a:xfrm>
            <a:prstGeom prst="roundRect">
              <a:avLst>
                <a:gd name="adj" fmla="val 14774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вважаєте, чи варто інвестувати в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криптовалюти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? Поясніть відповідь.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xmlns="" id="{AF2F611C-B8FA-C0C0-7BD1-FB22631B92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118144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019" y="739697"/>
            <a:ext cx="7658826" cy="1044000"/>
            <a:chOff x="158395" y="550079"/>
            <a:chExt cx="7658826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55007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Пам’ятайте, що більша дохідність завжди супроводжується більшими ризиками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2;p58"/>
            <p:cNvSpPr/>
            <p:nvPr/>
          </p:nvSpPr>
          <p:spPr>
            <a:xfrm>
              <a:off x="158395" y="61724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2755" y="2186657"/>
            <a:ext cx="7652716" cy="1044000"/>
            <a:chOff x="164505" y="1356075"/>
            <a:chExt cx="7652716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1356075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Інвестуйте тільки в те, що розумієте: не вкладайте гроші у «модні» активи лише тому, що про них говорять у новинах.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3;p58"/>
            <p:cNvSpPr/>
            <p:nvPr/>
          </p:nvSpPr>
          <p:spPr>
            <a:xfrm>
              <a:off x="164505" y="1431038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3941" y="3618235"/>
            <a:ext cx="7651530" cy="1044000"/>
            <a:chOff x="165691" y="1914057"/>
            <a:chExt cx="7651530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19140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Диверсифікуйте: не тримайте всі гроші в одному активі, а вкладайте в різні активи на різних ринках.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4;p58"/>
            <p:cNvSpPr/>
            <p:nvPr/>
          </p:nvSpPr>
          <p:spPr>
            <a:xfrm>
              <a:off x="165691" y="1984121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3837172" y="5057506"/>
            <a:ext cx="7648443" cy="1044000"/>
            <a:chOff x="168778" y="2599857"/>
            <a:chExt cx="764844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259985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Інвестуйте регулярно: систематичні інвестиції зменшують ризики та допомагають сформувати інвестиційну дисципліну.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5;p58"/>
            <p:cNvSpPr/>
            <p:nvPr/>
          </p:nvSpPr>
          <p:spPr>
            <a:xfrm>
              <a:off x="168778" y="2669026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830157" y="2179631"/>
            <a:ext cx="7658275" cy="1044000"/>
            <a:chOff x="158946" y="3594673"/>
            <a:chExt cx="7658275" cy="1044000"/>
          </a:xfrm>
        </p:grpSpPr>
        <p:sp>
          <p:nvSpPr>
            <p:cNvPr id="4" name="Google Shape;415;p58"/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Ринки змінюються, з’являються нові інструменти та можливості, тому важливо постійно навчатися: читайте книги, проходьте курси, вивчайте аналітику.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/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831735" y="3619525"/>
            <a:ext cx="7653395" cy="1044000"/>
            <a:chOff x="163826" y="4263021"/>
            <a:chExt cx="7653395" cy="1044000"/>
          </a:xfrm>
        </p:grpSpPr>
        <p:sp>
          <p:nvSpPr>
            <p:cNvPr id="7" name="Google Shape;415;p58"/>
            <p:cNvSpPr/>
            <p:nvPr/>
          </p:nvSpPr>
          <p:spPr>
            <a:xfrm>
              <a:off x="617221" y="426302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Будь-які обіцянки високих гарантованих доходів — ознака шахрайства.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8" name="Google Shape;428;p58"/>
            <p:cNvSpPr/>
            <p:nvPr/>
          </p:nvSpPr>
          <p:spPr>
            <a:xfrm>
              <a:off x="163826" y="4331250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3834893" y="5056261"/>
            <a:ext cx="7653538" cy="1044000"/>
            <a:chOff x="163683" y="4883437"/>
            <a:chExt cx="7653538" cy="1044000"/>
          </a:xfrm>
        </p:grpSpPr>
        <p:sp>
          <p:nvSpPr>
            <p:cNvPr id="10" name="Google Shape;415;p58"/>
            <p:cNvSpPr/>
            <p:nvPr/>
          </p:nvSpPr>
          <p:spPr>
            <a:xfrm>
              <a:off x="617221" y="4883437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Не обмежуйтесь українськими активами — інвестуйте також на іноземні ринки (наприклад, США чи ЄС). Це допомагає знизити ризики.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1" name="Google Shape;428;p58"/>
            <p:cNvSpPr/>
            <p:nvPr/>
          </p:nvSpPr>
          <p:spPr>
            <a:xfrm>
              <a:off x="163683" y="4950614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3837244" y="745535"/>
            <a:ext cx="7651673" cy="1044000"/>
            <a:chOff x="165548" y="3285659"/>
            <a:chExt cx="7651673" cy="1044000"/>
          </a:xfrm>
        </p:grpSpPr>
        <p:sp>
          <p:nvSpPr>
            <p:cNvPr id="22" name="Google Shape;415;p58"/>
            <p:cNvSpPr/>
            <p:nvPr/>
          </p:nvSpPr>
          <p:spPr>
            <a:xfrm>
              <a:off x="617221" y="3285659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82563">
                <a:buClr>
                  <a:srgbClr val="000000"/>
                </a:buClr>
                <a:buSzPts val="1800"/>
              </a:pP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Обирайте брокерів та інвестиційні компанії дуже ретельно: перевіряйте ліцензії, регуляцію, репутацію, досвід тощо.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23" name="Google Shape;426;p58"/>
            <p:cNvSpPr/>
            <p:nvPr/>
          </p:nvSpPr>
          <p:spPr>
            <a:xfrm>
              <a:off x="165548" y="3356063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3D794EB-751D-76DE-B6A0-99C2AA996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anok_red.png">
            <a:extLst>
              <a:ext uri="{FF2B5EF4-FFF2-40B4-BE49-F238E27FC236}">
                <a16:creationId xmlns:a16="http://schemas.microsoft.com/office/drawing/2014/main" xmlns="" id="{D520D00F-D7A1-D780-DAB1-58DDF1DC8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9D3C1CFE-E6D5-E63F-6022-6B5FF4C8388D}"/>
              </a:ext>
            </a:extLst>
          </p:cNvPr>
          <p:cNvGrpSpPr/>
          <p:nvPr/>
        </p:nvGrpSpPr>
        <p:grpSpPr>
          <a:xfrm>
            <a:off x="3830157" y="3619811"/>
            <a:ext cx="7658275" cy="1044000"/>
            <a:chOff x="158946" y="3594673"/>
            <a:chExt cx="7658275" cy="1044000"/>
          </a:xfrm>
        </p:grpSpPr>
        <p:sp>
          <p:nvSpPr>
            <p:cNvPr id="4" name="Google Shape;415;p58">
              <a:extLst>
                <a:ext uri="{FF2B5EF4-FFF2-40B4-BE49-F238E27FC236}">
                  <a16:creationId xmlns:a16="http://schemas.microsoft.com/office/drawing/2014/main" xmlns="" id="{35B7AE2D-1EA1-83F2-ECD2-D76C8DC87598}"/>
                </a:ext>
              </a:extLst>
            </p:cNvPr>
            <p:cNvSpPr/>
            <p:nvPr/>
          </p:nvSpPr>
          <p:spPr>
            <a:xfrm>
              <a:off x="617221" y="3594673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Не забувайте про трансакційні витрати (</a:t>
              </a:r>
              <a:r>
                <a:rPr lang="uk-UA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спреди</a:t>
              </a:r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, банківські комісії, брокерські комісії): вони можуть радикально знизити дохідність ваших інвестицій.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5" name="Google Shape;427;p58">
              <a:extLst>
                <a:ext uri="{FF2B5EF4-FFF2-40B4-BE49-F238E27FC236}">
                  <a16:creationId xmlns:a16="http://schemas.microsoft.com/office/drawing/2014/main" xmlns="" id="{C7E0F147-3561-7A75-C5A5-AFCC266EE460}"/>
                </a:ext>
              </a:extLst>
            </p:cNvPr>
            <p:cNvSpPr/>
            <p:nvPr/>
          </p:nvSpPr>
          <p:spPr>
            <a:xfrm>
              <a:off x="158946" y="3668337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11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FEFD6A5-E9CD-2798-4050-0A0A24CFE826}"/>
              </a:ext>
            </a:extLst>
          </p:cNvPr>
          <p:cNvSpPr/>
          <p:nvPr/>
        </p:nvSpPr>
        <p:spPr>
          <a:xfrm>
            <a:off x="333203" y="1035128"/>
            <a:ext cx="360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5. Корисні</a:t>
            </a:r>
          </a:p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поради</a:t>
            </a:r>
          </a:p>
        </p:txBody>
      </p:sp>
      <p:pic>
        <p:nvPicPr>
          <p:cNvPr id="20" name="Рисунок 19" descr="05-1.png">
            <a:extLst>
              <a:ext uri="{FF2B5EF4-FFF2-40B4-BE49-F238E27FC236}">
                <a16:creationId xmlns:a16="http://schemas.microsoft.com/office/drawing/2014/main" xmlns="" id="{AE689B0E-7323-2EBD-FABF-BDB865E3B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2" y="3186643"/>
            <a:ext cx="2551590" cy="3063391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835180" y="743340"/>
            <a:ext cx="7653323" cy="1044000"/>
            <a:chOff x="163898" y="5392501"/>
            <a:chExt cx="7653323" cy="1044000"/>
          </a:xfrm>
        </p:grpSpPr>
        <p:sp>
          <p:nvSpPr>
            <p:cNvPr id="13" name="Google Shape;415;p58"/>
            <p:cNvSpPr/>
            <p:nvPr/>
          </p:nvSpPr>
          <p:spPr>
            <a:xfrm>
              <a:off x="617221" y="5392501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Уникайте стадного інстинкту. «Усі купують цей актив, тому і я куплю», — погана ідея, бо більшість часто заходить на ринок на піку.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4" name="Google Shape;428;p58"/>
            <p:cNvSpPr/>
            <p:nvPr/>
          </p:nvSpPr>
          <p:spPr>
            <a:xfrm>
              <a:off x="163898" y="54652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32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3835251" y="2183878"/>
            <a:ext cx="7653323" cy="1044000"/>
            <a:chOff x="163898" y="6037006"/>
            <a:chExt cx="7653323" cy="1044000"/>
          </a:xfrm>
        </p:grpSpPr>
        <p:sp>
          <p:nvSpPr>
            <p:cNvPr id="16" name="Google Shape;415;p58"/>
            <p:cNvSpPr/>
            <p:nvPr/>
          </p:nvSpPr>
          <p:spPr>
            <a:xfrm>
              <a:off x="617221" y="6037006"/>
              <a:ext cx="7200000" cy="1044000"/>
            </a:xfrm>
            <a:prstGeom prst="notchedRightArrow">
              <a:avLst>
                <a:gd name="adj1" fmla="val 100000"/>
                <a:gd name="adj2" fmla="val 27907"/>
              </a:avLst>
            </a:prstGeom>
            <a:solidFill>
              <a:srgbClr val="FFFFCC"/>
            </a:solidFill>
            <a:ln w="15875" cap="flat" cmpd="sng">
              <a:solidFill>
                <a:srgbClr val="9933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0" anchor="ctr" anchorCtr="0">
              <a:noAutofit/>
            </a:bodyPr>
            <a:lstStyle/>
            <a:p>
              <a:pPr marL="179388"/>
              <a:r>
                <a:rPr lang="uk-UA" sz="2000" dirty="0">
                  <a:latin typeface="Arial" panose="020B0604020202020204" pitchFamily="34" charset="0"/>
                  <a:cs typeface="Arial" panose="020B0604020202020204" pitchFamily="34" charset="0"/>
                </a:rPr>
                <a:t>Інвестуйте, а не спекулюйте. Тобто вкладайте гроші щонайменше на 3–5 років: довгий горизонт знижує ризики втрат і дає змогу відновитися після просадок.</a:t>
              </a:r>
              <a:endParaRPr lang="uk-UA" sz="20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Arial"/>
                <a:cs typeface="Arial" pitchFamily="34" charset="0"/>
                <a:sym typeface="Arial"/>
              </a:endParaRPr>
            </a:p>
          </p:txBody>
        </p:sp>
        <p:sp>
          <p:nvSpPr>
            <p:cNvPr id="17" name="Google Shape;428;p58"/>
            <p:cNvSpPr/>
            <p:nvPr/>
          </p:nvSpPr>
          <p:spPr>
            <a:xfrm>
              <a:off x="163898" y="6101929"/>
              <a:ext cx="900000" cy="900000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txBody>
            <a:bodyPr spcFirstLastPara="1" wrap="square" lIns="0" tIns="45700" rIns="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/>
                <a:buNone/>
              </a:pPr>
              <a:r>
                <a:rPr lang="uk-UA" sz="28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sz="2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9275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68533" y="3519240"/>
            <a:ext cx="8640960" cy="2751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9600" b="1" dirty="0">
                <a:solidFill>
                  <a:srgbClr val="0099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Бажаємо успіхів!</a:t>
            </a:r>
            <a:endParaRPr lang="ru-RU" sz="9600" b="1" dirty="0">
              <a:solidFill>
                <a:srgbClr val="0099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809" y="486672"/>
            <a:ext cx="3252144" cy="319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849423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928BB4E-EA88-8072-AA33-4B9805F3F78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-10000" contrast="20000"/>
          </a:blip>
          <a:stretch>
            <a:fillRect/>
          </a:stretch>
        </p:blipFill>
        <p:spPr>
          <a:xfrm>
            <a:off x="4661135" y="1103243"/>
            <a:ext cx="7192658" cy="4581935"/>
          </a:xfrm>
          <a:prstGeom prst="rect">
            <a:avLst/>
          </a:prstGeom>
        </p:spPr>
      </p:pic>
      <p:pic>
        <p:nvPicPr>
          <p:cNvPr id="5" name="Рисунок 4" descr="ranok_red.png">
            <a:extLst>
              <a:ext uri="{FF2B5EF4-FFF2-40B4-BE49-F238E27FC236}">
                <a16:creationId xmlns:a16="http://schemas.microsoft.com/office/drawing/2014/main" xmlns="" id="{1D633215-AE7C-CA0F-71D7-F69AA1470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7BC0743-B4AF-A038-7665-5FAFDB577E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-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52"/>
          <a:stretch>
            <a:fillRect/>
          </a:stretch>
        </p:blipFill>
        <p:spPr>
          <a:xfrm>
            <a:off x="347870" y="1246366"/>
            <a:ext cx="5027695" cy="441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480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659B534-2D91-C950-ABB4-9E87C722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7809E3D7-8AE9-969F-A760-D6F0DFCFB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9398A280-26D2-005B-4D2C-BFF38750C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1C6F14B3-6404-0554-D81C-4FDB7F5A62D1}"/>
              </a:ext>
            </a:extLst>
          </p:cNvPr>
          <p:cNvGrpSpPr/>
          <p:nvPr/>
        </p:nvGrpSpPr>
        <p:grpSpPr>
          <a:xfrm>
            <a:off x="2383524" y="1119002"/>
            <a:ext cx="8970030" cy="1632693"/>
            <a:chOff x="1856505" y="833749"/>
            <a:chExt cx="8970030" cy="1632693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461E3629-4DF1-A5E6-6255-AA139CC4ECF0}"/>
                </a:ext>
              </a:extLst>
            </p:cNvPr>
            <p:cNvSpPr/>
            <p:nvPr/>
          </p:nvSpPr>
          <p:spPr>
            <a:xfrm>
              <a:off x="2029708" y="1184853"/>
              <a:ext cx="8796827" cy="1281589"/>
            </a:xfrm>
            <a:prstGeom prst="roundRect">
              <a:avLst>
                <a:gd name="adj" fmla="val 10974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Інвестиції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розміщення коштів у різних активах із метою зберегти й примножити капітал, отримати дохід або інші вигоди в майбутньому. 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EE260373-B6A5-9E9E-0DAB-CC669CD1EE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0" name="Группа 11">
            <a:extLst>
              <a:ext uri="{FF2B5EF4-FFF2-40B4-BE49-F238E27FC236}">
                <a16:creationId xmlns:a16="http://schemas.microsoft.com/office/drawing/2014/main" xmlns="" id="{E61F9EB7-F175-4D2E-89D7-CEEB0A0EEA7F}"/>
              </a:ext>
            </a:extLst>
          </p:cNvPr>
          <p:cNvGrpSpPr/>
          <p:nvPr/>
        </p:nvGrpSpPr>
        <p:grpSpPr>
          <a:xfrm>
            <a:off x="2422853" y="3380421"/>
            <a:ext cx="8970030" cy="1748779"/>
            <a:chOff x="1856505" y="833749"/>
            <a:chExt cx="8970030" cy="1748779"/>
          </a:xfrm>
        </p:grpSpPr>
        <p:sp>
          <p:nvSpPr>
            <p:cNvPr id="11" name="Скругленный прямоугольник 6">
              <a:extLst>
                <a:ext uri="{FF2B5EF4-FFF2-40B4-BE49-F238E27FC236}">
                  <a16:creationId xmlns:a16="http://schemas.microsoft.com/office/drawing/2014/main" xmlns="" id="{507684A5-6B1C-40F7-BAA7-288C7238DE27}"/>
                </a:ext>
              </a:extLst>
            </p:cNvPr>
            <p:cNvSpPr/>
            <p:nvPr/>
          </p:nvSpPr>
          <p:spPr>
            <a:xfrm>
              <a:off x="2029708" y="1184853"/>
              <a:ext cx="8796827" cy="1397675"/>
            </a:xfrm>
            <a:prstGeom prst="roundRect">
              <a:avLst>
                <a:gd name="adj" fmla="val 948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Спекуляції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фінансові операції, метою яких є отримання прибутку шляхом змін цін на активи, товари, валюти або інші ресурси в короткий термін.</a:t>
              </a: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xmlns="" id="{A36C090E-4617-4644-8090-E8609AAB1C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3323006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00D971-8561-8FCC-E568-F30C4E85B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ranok_red.png">
            <a:extLst>
              <a:ext uri="{FF2B5EF4-FFF2-40B4-BE49-F238E27FC236}">
                <a16:creationId xmlns:a16="http://schemas.microsoft.com/office/drawing/2014/main" xmlns="" id="{E81610D8-12FD-8E7B-C822-10FA670A2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BEFD428-96DB-60FE-D3DA-515CE79425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-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89" r="4191"/>
          <a:stretch>
            <a:fillRect/>
          </a:stretch>
        </p:blipFill>
        <p:spPr>
          <a:xfrm>
            <a:off x="3740868" y="459761"/>
            <a:ext cx="4717333" cy="596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2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3951647-5263-0839-AB98-0742EE19D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21BE987B-2418-73AB-F22F-85F6B9176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10" name="Рисунок 9" descr="01-1.png">
            <a:extLst>
              <a:ext uri="{FF2B5EF4-FFF2-40B4-BE49-F238E27FC236}">
                <a16:creationId xmlns:a16="http://schemas.microsoft.com/office/drawing/2014/main" xmlns="" id="{B48C01E1-E491-064C-2014-A20712301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88014" y="1924878"/>
            <a:ext cx="1695115" cy="2254447"/>
          </a:xfrm>
          <a:prstGeom prst="rect">
            <a:avLst/>
          </a:prstGeom>
        </p:spPr>
      </p:pic>
      <p:grpSp>
        <p:nvGrpSpPr>
          <p:cNvPr id="2" name="Группа 10">
            <a:extLst>
              <a:ext uri="{FF2B5EF4-FFF2-40B4-BE49-F238E27FC236}">
                <a16:creationId xmlns:a16="http://schemas.microsoft.com/office/drawing/2014/main" xmlns="" id="{6BF379BB-951F-DA26-5EAB-94255280BFAB}"/>
              </a:ext>
            </a:extLst>
          </p:cNvPr>
          <p:cNvGrpSpPr/>
          <p:nvPr/>
        </p:nvGrpSpPr>
        <p:grpSpPr>
          <a:xfrm>
            <a:off x="2078265" y="2501278"/>
            <a:ext cx="9646978" cy="847095"/>
            <a:chOff x="1282675" y="789772"/>
            <a:chExt cx="9646978" cy="847095"/>
          </a:xfrm>
        </p:grpSpPr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xmlns="" id="{12091701-1686-A6B1-EE46-6D18040D459F}"/>
                </a:ext>
              </a:extLst>
            </p:cNvPr>
            <p:cNvSpPr/>
            <p:nvPr/>
          </p:nvSpPr>
          <p:spPr>
            <a:xfrm>
              <a:off x="1461653" y="1148413"/>
              <a:ext cx="9468000" cy="488454"/>
            </a:xfrm>
            <a:prstGeom prst="roundRect">
              <a:avLst>
                <a:gd name="adj" fmla="val 22248"/>
              </a:avLst>
            </a:prstGeom>
            <a:solidFill>
              <a:srgbClr val="CCFFCC"/>
            </a:solidFill>
            <a:ln>
              <a:solidFill>
                <a:srgbClr val="008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50850" algn="just"/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Як ви думаєте, що краще — інвестиції чи спекуляції?</a:t>
              </a:r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xmlns="" id="{C938CF74-F7DA-035D-5C3B-8D34D4597E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2675" y="789772"/>
              <a:ext cx="659708" cy="7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155601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6507B65-CE9F-8B4A-E9C8-61A18AEE6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anok_red.png">
            <a:extLst>
              <a:ext uri="{FF2B5EF4-FFF2-40B4-BE49-F238E27FC236}">
                <a16:creationId xmlns:a16="http://schemas.microsoft.com/office/drawing/2014/main" xmlns="" id="{764EDDAF-D73B-DC30-41BE-47DEB2CC1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B585D39-7978-0AB0-B573-62594A9E856A}"/>
              </a:ext>
            </a:extLst>
          </p:cNvPr>
          <p:cNvSpPr/>
          <p:nvPr/>
        </p:nvSpPr>
        <p:spPr>
          <a:xfrm>
            <a:off x="333203" y="2711528"/>
            <a:ext cx="11520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i="1" dirty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2. Підходи до інвестування: активне проти пасивного</a:t>
            </a:r>
          </a:p>
        </p:txBody>
      </p:sp>
    </p:spTree>
    <p:extLst>
      <p:ext uri="{BB962C8B-B14F-4D97-AF65-F5344CB8AC3E}">
        <p14:creationId xmlns:p14="http://schemas.microsoft.com/office/powerpoint/2010/main" xmlns="" val="8177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5E74BF4-DA0D-E7C6-7DB3-57C0D3D7D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anok_red.png">
            <a:extLst>
              <a:ext uri="{FF2B5EF4-FFF2-40B4-BE49-F238E27FC236}">
                <a16:creationId xmlns:a16="http://schemas.microsoft.com/office/drawing/2014/main" xmlns="" id="{173070B3-C20A-7A41-6259-299481B01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689" y="381566"/>
            <a:ext cx="1152000" cy="399212"/>
          </a:xfrm>
          <a:prstGeom prst="rect">
            <a:avLst/>
          </a:prstGeom>
        </p:spPr>
      </p:pic>
      <p:pic>
        <p:nvPicPr>
          <p:cNvPr id="5" name="Рисунок 4" descr="10-1.png">
            <a:extLst>
              <a:ext uri="{FF2B5EF4-FFF2-40B4-BE49-F238E27FC236}">
                <a16:creationId xmlns:a16="http://schemas.microsoft.com/office/drawing/2014/main" xmlns="" id="{CECB38DE-9880-6C56-03B3-30C963870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92133" y="2103120"/>
            <a:ext cx="1731773" cy="1844226"/>
          </a:xfrm>
          <a:prstGeom prst="rect">
            <a:avLst/>
          </a:prstGeom>
        </p:spPr>
      </p:pic>
      <p:grpSp>
        <p:nvGrpSpPr>
          <p:cNvPr id="2" name="Группа 11">
            <a:extLst>
              <a:ext uri="{FF2B5EF4-FFF2-40B4-BE49-F238E27FC236}">
                <a16:creationId xmlns:a16="http://schemas.microsoft.com/office/drawing/2014/main" xmlns="" id="{F530AC5A-0D8D-19E0-FC07-26B517F9A4BC}"/>
              </a:ext>
            </a:extLst>
          </p:cNvPr>
          <p:cNvGrpSpPr/>
          <p:nvPr/>
        </p:nvGrpSpPr>
        <p:grpSpPr>
          <a:xfrm>
            <a:off x="2442190" y="934925"/>
            <a:ext cx="8980190" cy="2011847"/>
            <a:chOff x="1846345" y="833749"/>
            <a:chExt cx="8980190" cy="2011847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xmlns="" id="{BF585DF5-8C8F-2EEE-2990-F663B23E6543}"/>
                </a:ext>
              </a:extLst>
            </p:cNvPr>
            <p:cNvSpPr/>
            <p:nvPr/>
          </p:nvSpPr>
          <p:spPr>
            <a:xfrm>
              <a:off x="2029708" y="1184853"/>
              <a:ext cx="8796827" cy="1660743"/>
            </a:xfrm>
            <a:prstGeom prst="roundRect">
              <a:avLst>
                <a:gd name="adj" fmla="val 950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Активне інвестування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стратегія управління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вкладеннями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за якої інвестор приймає рішення щодо купівлі і продажу активів із метою перевищити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середньоринкову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дохідність.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xmlns="" id="{7BEC3EEA-54F6-1910-B089-0733CEA961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4634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" name="Группа 11">
            <a:extLst>
              <a:ext uri="{FF2B5EF4-FFF2-40B4-BE49-F238E27FC236}">
                <a16:creationId xmlns:a16="http://schemas.microsoft.com/office/drawing/2014/main" xmlns="" id="{EA3806F9-02DC-01C8-17F5-1A4B37DC8B25}"/>
              </a:ext>
            </a:extLst>
          </p:cNvPr>
          <p:cNvGrpSpPr/>
          <p:nvPr/>
        </p:nvGrpSpPr>
        <p:grpSpPr>
          <a:xfrm>
            <a:off x="2452350" y="3353005"/>
            <a:ext cx="8970030" cy="1621084"/>
            <a:chOff x="1856505" y="833749"/>
            <a:chExt cx="8970030" cy="1621084"/>
          </a:xfrm>
        </p:grpSpPr>
        <p:sp>
          <p:nvSpPr>
            <p:cNvPr id="4" name="Скругленный прямоугольник 6">
              <a:extLst>
                <a:ext uri="{FF2B5EF4-FFF2-40B4-BE49-F238E27FC236}">
                  <a16:creationId xmlns:a16="http://schemas.microsoft.com/office/drawing/2014/main" xmlns="" id="{91A306DD-4707-5FD1-862F-F3EA07B0EE02}"/>
                </a:ext>
              </a:extLst>
            </p:cNvPr>
            <p:cNvSpPr/>
            <p:nvPr/>
          </p:nvSpPr>
          <p:spPr>
            <a:xfrm>
              <a:off x="2029708" y="1184853"/>
              <a:ext cx="8796827" cy="1269980"/>
            </a:xfrm>
            <a:prstGeom prst="roundRect">
              <a:avLst>
                <a:gd name="adj" fmla="val 9503"/>
              </a:avLst>
            </a:prstGeom>
            <a:solidFill>
              <a:srgbClr val="FFFF99"/>
            </a:solidFill>
            <a:ln>
              <a:solidFill>
                <a:srgbClr val="CC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spAutoFit/>
            </a:bodyPr>
            <a:lstStyle/>
            <a:p>
              <a:pPr indent="449263" algn="just"/>
              <a:r>
                <a:rPr lang="uk-UA" sz="2400" b="1" i="1" dirty="0">
                  <a:solidFill>
                    <a:srgbClr val="CC00CC"/>
                  </a:solidFill>
                  <a:latin typeface="Arial" pitchFamily="34" charset="0"/>
                  <a:cs typeface="Arial" pitchFamily="34" charset="0"/>
                </a:rPr>
                <a:t>Пасивне інвестування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— це стратегія управління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вкладеннями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за якої інвестор прагне повторити </a:t>
              </a:r>
              <a:r>
                <a:rPr lang="uk-UA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середньоринкову</a:t>
              </a:r>
              <a:r>
                <a:rPr lang="uk-UA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 дохідність,  а  не  перевершити  її.</a:t>
              </a: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xmlns="" id="{26F31FA5-0490-65BB-BC1A-285B9C5C8F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856505" y="833749"/>
              <a:ext cx="662998" cy="7200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xmlns="" val="259003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5351</TotalTime>
  <Words>873</Words>
  <Application>Microsoft Office PowerPoint</Application>
  <PresentationFormat>Произвольный</PresentationFormat>
  <Paragraphs>77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Kseniia Chernova</dc:creator>
  <cp:lastModifiedBy>Sergiy Panchenko</cp:lastModifiedBy>
  <cp:revision>553</cp:revision>
  <dcterms:created xsi:type="dcterms:W3CDTF">2024-10-18T07:15:42Z</dcterms:created>
  <dcterms:modified xsi:type="dcterms:W3CDTF">2025-11-05T19:40:26Z</dcterms:modified>
</cp:coreProperties>
</file>