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68" r:id="rId2"/>
    <p:sldId id="267" r:id="rId3"/>
    <p:sldId id="276" r:id="rId4"/>
    <p:sldId id="587" r:id="rId5"/>
    <p:sldId id="589" r:id="rId6"/>
    <p:sldId id="588" r:id="rId7"/>
    <p:sldId id="590" r:id="rId8"/>
    <p:sldId id="591" r:id="rId9"/>
    <p:sldId id="586" r:id="rId10"/>
    <p:sldId id="595" r:id="rId11"/>
    <p:sldId id="596" r:id="rId12"/>
    <p:sldId id="597" r:id="rId13"/>
    <p:sldId id="598" r:id="rId14"/>
    <p:sldId id="593" r:id="rId15"/>
    <p:sldId id="599" r:id="rId16"/>
    <p:sldId id="600" r:id="rId17"/>
    <p:sldId id="601" r:id="rId18"/>
    <p:sldId id="489" r:id="rId19"/>
    <p:sldId id="521" r:id="rId20"/>
    <p:sldId id="548" r:id="rId21"/>
    <p:sldId id="315" r:id="rId22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CCFFCC"/>
    <a:srgbClr val="FF0000"/>
    <a:srgbClr val="993300"/>
    <a:srgbClr val="CC3300"/>
    <a:srgbClr val="66FF66"/>
    <a:srgbClr val="008000"/>
    <a:srgbClr val="FFFFCC"/>
    <a:srgbClr val="33CC33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 showGuides="1">
      <p:cViewPr varScale="1">
        <p:scale>
          <a:sx n="73" d="100"/>
          <a:sy n="73" d="100"/>
        </p:scale>
        <p:origin x="67" y="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2249798"/>
            <a:ext cx="7709099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Ризики та захист від них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10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D0FA-CAA2-B0AB-3B08-5007FDE6D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7FA00AE4-EB07-73AA-81AA-F67A4B59F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39E9DE77-9446-7429-D092-74C0DB072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B2E8EA37-5447-74BF-AADA-68E2BDEEC3FD}"/>
              </a:ext>
            </a:extLst>
          </p:cNvPr>
          <p:cNvGrpSpPr/>
          <p:nvPr/>
        </p:nvGrpSpPr>
        <p:grpSpPr>
          <a:xfrm>
            <a:off x="2574270" y="2286645"/>
            <a:ext cx="8479810" cy="1667519"/>
            <a:chOff x="1856505" y="833749"/>
            <a:chExt cx="8479810" cy="1667519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FF7726A2-B6FA-A971-1E75-33558119E9FD}"/>
                </a:ext>
              </a:extLst>
            </p:cNvPr>
            <p:cNvSpPr/>
            <p:nvPr/>
          </p:nvSpPr>
          <p:spPr>
            <a:xfrm>
              <a:off x="2029708" y="1184853"/>
              <a:ext cx="8306607" cy="1316415"/>
            </a:xfrm>
            <a:prstGeom prst="roundRect">
              <a:avLst>
                <a:gd name="adj" fmla="val 1331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Ризик ліквідності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ймовірність того, що особа або організація не зможе швидко продати актив або залучити кошти без суттєвих втрат у вартості.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914EF02F-8844-B9DC-1D2A-0A62BAAC63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12676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E629B4-7485-AFB8-37AA-9D87578C6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629AE05-774A-6D11-C9B6-381B7582A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4" name="Группа 9">
            <a:extLst>
              <a:ext uri="{FF2B5EF4-FFF2-40B4-BE49-F238E27FC236}">
                <a16:creationId xmlns:a16="http://schemas.microsoft.com/office/drawing/2014/main" id="{494D710F-130D-22F2-AE67-D61220A88C2E}"/>
              </a:ext>
            </a:extLst>
          </p:cNvPr>
          <p:cNvGrpSpPr/>
          <p:nvPr/>
        </p:nvGrpSpPr>
        <p:grpSpPr>
          <a:xfrm>
            <a:off x="2021850" y="1295990"/>
            <a:ext cx="9760545" cy="3587045"/>
            <a:chOff x="1711038" y="2189020"/>
            <a:chExt cx="9760545" cy="3587045"/>
          </a:xfrm>
        </p:grpSpPr>
        <p:sp>
          <p:nvSpPr>
            <p:cNvPr id="6" name="Скругленный прямоугольник 10">
              <a:extLst>
                <a:ext uri="{FF2B5EF4-FFF2-40B4-BE49-F238E27FC236}">
                  <a16:creationId xmlns:a16="http://schemas.microsoft.com/office/drawing/2014/main" id="{B2147EF9-E3AA-FC7B-B16E-B22C0FEBE663}"/>
                </a:ext>
              </a:extLst>
            </p:cNvPr>
            <p:cNvSpPr/>
            <p:nvPr/>
          </p:nvSpPr>
          <p:spPr>
            <a:xfrm>
              <a:off x="2126789" y="2576022"/>
              <a:ext cx="9344794" cy="3200043"/>
            </a:xfrm>
            <a:prstGeom prst="roundRect">
              <a:avLst>
                <a:gd name="adj" fmla="val 4812"/>
              </a:avLst>
            </a:prstGeom>
            <a:solidFill>
              <a:srgbClr val="FFCC99">
                <a:alpha val="50196"/>
              </a:srgbClr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7675" algn="just"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Держава може ухвалити новий закон або підвищити податкову ставку — це </a:t>
              </a:r>
              <a:r>
                <a:rPr lang="uk-UA" sz="2400" b="1" i="1" dirty="0">
                  <a:solidFill>
                    <a:srgbClr val="CC00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регуляторний ризик</a:t>
              </a: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</a:p>
            <a:p>
              <a:pPr indent="447675" algn="just">
                <a:spcBef>
                  <a:spcPts val="1800"/>
                </a:spcBef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А ще може збанкрутувати один банк і викликати панічну ланцюгову реакцію по всій банківській системі — це </a:t>
              </a:r>
              <a:r>
                <a:rPr lang="uk-UA" sz="2400" b="1" i="1" dirty="0">
                  <a:solidFill>
                    <a:srgbClr val="CC00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системний ризик</a:t>
              </a: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</a:p>
            <a:p>
              <a:pPr indent="447675" algn="just">
                <a:spcBef>
                  <a:spcPts val="1800"/>
                </a:spcBef>
                <a:buNone/>
              </a:pP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Якщо центробанк країни втрачає доступ до своїх резервів через накладені санкції — це </a:t>
              </a:r>
              <a:r>
                <a:rPr lang="uk-UA" sz="2400" b="1" i="1" dirty="0">
                  <a:solidFill>
                    <a:srgbClr val="CC00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політичний ризик</a:t>
              </a:r>
              <a:r>
                <a:rPr lang="uk-UA" sz="24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Группа 13">
              <a:extLst>
                <a:ext uri="{FF2B5EF4-FFF2-40B4-BE49-F238E27FC236}">
                  <a16:creationId xmlns:a16="http://schemas.microsoft.com/office/drawing/2014/main" id="{B2B90449-056F-E200-9B3D-57F43081DEB4}"/>
                </a:ext>
              </a:extLst>
            </p:cNvPr>
            <p:cNvGrpSpPr/>
            <p:nvPr/>
          </p:nvGrpSpPr>
          <p:grpSpPr>
            <a:xfrm>
              <a:off x="1711038" y="2189020"/>
              <a:ext cx="831600" cy="787153"/>
              <a:chOff x="4232564" y="997528"/>
              <a:chExt cx="831600" cy="787153"/>
            </a:xfrm>
          </p:grpSpPr>
          <p:sp>
            <p:nvSpPr>
              <p:cNvPr id="8" name="Равнобедренный треугольник 12">
                <a:extLst>
                  <a:ext uri="{FF2B5EF4-FFF2-40B4-BE49-F238E27FC236}">
                    <a16:creationId xmlns:a16="http://schemas.microsoft.com/office/drawing/2014/main" id="{273F682D-4828-FBED-8C1D-32D995A73886}"/>
                  </a:ext>
                </a:extLst>
              </p:cNvPr>
              <p:cNvSpPr/>
              <p:nvPr/>
            </p:nvSpPr>
            <p:spPr>
              <a:xfrm>
                <a:off x="4232564" y="997528"/>
                <a:ext cx="831600" cy="720000"/>
              </a:xfrm>
              <a:prstGeom prst="triangle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880CD1-20E8-24C9-20A0-CC7DBC60FE0D}"/>
                  </a:ext>
                </a:extLst>
              </p:cNvPr>
              <p:cNvSpPr txBox="1"/>
              <p:nvPr/>
            </p:nvSpPr>
            <p:spPr>
              <a:xfrm>
                <a:off x="4495798" y="1046017"/>
                <a:ext cx="31172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4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uk-UA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10" name="Рисунок 9" descr="11.png">
            <a:extLst>
              <a:ext uri="{FF2B5EF4-FFF2-40B4-BE49-F238E27FC236}">
                <a16:creationId xmlns:a16="http://schemas.microsoft.com/office/drawing/2014/main" id="{C684DDDA-5A36-85C8-1086-1FAB1E9F1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47" y="2062031"/>
            <a:ext cx="1489142" cy="204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9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92135A-8C28-7C14-3F25-BF88B04B4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ABD1CC90-51EB-E3CE-05A7-A37B9771C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63FDA017-CB01-75B9-B1BB-52081E90E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07D1189B-D65A-9705-FAE4-649AF2539EFA}"/>
              </a:ext>
            </a:extLst>
          </p:cNvPr>
          <p:cNvGrpSpPr/>
          <p:nvPr/>
        </p:nvGrpSpPr>
        <p:grpSpPr>
          <a:xfrm>
            <a:off x="2078265" y="2352193"/>
            <a:ext cx="9646978" cy="1310189"/>
            <a:chOff x="1282675" y="789772"/>
            <a:chExt cx="9646978" cy="1310189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9DB20C23-EA64-F770-42B2-3910AC3F9431}"/>
                </a:ext>
              </a:extLst>
            </p:cNvPr>
            <p:cNvSpPr/>
            <p:nvPr/>
          </p:nvSpPr>
          <p:spPr>
            <a:xfrm>
              <a:off x="1461653" y="1148413"/>
              <a:ext cx="9468000" cy="951548"/>
            </a:xfrm>
            <a:prstGeom prst="roundRect">
              <a:avLst>
                <a:gd name="adj" fmla="val 2224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чи є різниця у фінансових ризиках в Україні та США?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102A8930-3791-D641-AD96-6603E8199C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02512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EF7DAC-711F-013E-F2AE-BC11F04FD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2618CD67-58C3-8CF2-A089-0CF92095E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54F6B4-2C9D-3572-698B-2E42B6E38CC2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Способи керування ризиками</a:t>
            </a:r>
          </a:p>
        </p:txBody>
      </p:sp>
    </p:spTree>
    <p:extLst>
      <p:ext uri="{BB962C8B-B14F-4D97-AF65-F5344CB8AC3E}">
        <p14:creationId xmlns:p14="http://schemas.microsoft.com/office/powerpoint/2010/main" val="159405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3DE54-D2AE-FBF0-6DF0-BB80CBE57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1BCDC5-8C1A-E35F-617B-895ECF227A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1" t="5785" r="5168" b="3142"/>
          <a:stretch>
            <a:fillRect/>
          </a:stretch>
        </p:blipFill>
        <p:spPr>
          <a:xfrm>
            <a:off x="2643808" y="397655"/>
            <a:ext cx="6917636" cy="6092597"/>
          </a:xfrm>
          <a:prstGeom prst="rect">
            <a:avLst/>
          </a:prstGeom>
        </p:spPr>
      </p:pic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4E4B39CC-0741-E0D2-6F23-2FEDA131C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8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3D7EA7-8A5C-0479-FC80-79305C75F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EF5D6AD4-2BE6-196C-7E95-E76517D1E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10246181-9E28-F455-1E7E-D5C49790F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C311C666-0BF3-9775-D847-B23677783118}"/>
              </a:ext>
            </a:extLst>
          </p:cNvPr>
          <p:cNvGrpSpPr/>
          <p:nvPr/>
        </p:nvGrpSpPr>
        <p:grpSpPr>
          <a:xfrm>
            <a:off x="2574270" y="636749"/>
            <a:ext cx="8993202" cy="2402610"/>
            <a:chOff x="1856505" y="833749"/>
            <a:chExt cx="8993202" cy="2402610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F4609270-EC8E-4631-179C-35584E0374DA}"/>
                </a:ext>
              </a:extLst>
            </p:cNvPr>
            <p:cNvSpPr/>
            <p:nvPr/>
          </p:nvSpPr>
          <p:spPr>
            <a:xfrm>
              <a:off x="2029707" y="1184853"/>
              <a:ext cx="8820000" cy="2051506"/>
            </a:xfrm>
            <a:prstGeom prst="roundRect">
              <a:avLst>
                <a:gd name="adj" fmla="val 953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Лімітація концентрації ризику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метод управління фінансовими ризиками, який полягає                             у встановленні обмежень (лімітів) на обсяг ризику, що може бути зосереджений в одному об’єкті, контрагенті, секторі, інструменті чи регіоні.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5C056ED-5997-DEE5-72CF-8CC595A284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Группа 11">
            <a:extLst>
              <a:ext uri="{FF2B5EF4-FFF2-40B4-BE49-F238E27FC236}">
                <a16:creationId xmlns:a16="http://schemas.microsoft.com/office/drawing/2014/main" id="{15181AE0-C40B-EFEC-6C7B-C0F824F9465F}"/>
              </a:ext>
            </a:extLst>
          </p:cNvPr>
          <p:cNvGrpSpPr/>
          <p:nvPr/>
        </p:nvGrpSpPr>
        <p:grpSpPr>
          <a:xfrm>
            <a:off x="2574270" y="3313692"/>
            <a:ext cx="8993202" cy="2421363"/>
            <a:chOff x="1856505" y="833749"/>
            <a:chExt cx="8993202" cy="2421363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id="{D514152E-F8CC-E77D-D5F3-288ED17DA856}"/>
                </a:ext>
              </a:extLst>
            </p:cNvPr>
            <p:cNvSpPr/>
            <p:nvPr/>
          </p:nvSpPr>
          <p:spPr>
            <a:xfrm>
              <a:off x="2029707" y="1184853"/>
              <a:ext cx="8820000" cy="2070259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Диверсифікація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метод управління ризиками, що полягає в розподілі інвестицій або ресурсів між різними активами, секторами, інструментами чи географічними регіонами, щоб зменшити вплив негативного результату в одному з них на загальний результат.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DD054775-3385-C2FF-62D8-068FEF3D7C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99394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150647-507A-93C7-65B6-B6BDC1534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BAB3CD62-9BBA-369D-567F-C1F30786B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1AF6793F-17BE-54C5-21DA-C60217C0F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FC562D41-578B-481A-A363-9D6616960641}"/>
              </a:ext>
            </a:extLst>
          </p:cNvPr>
          <p:cNvGrpSpPr/>
          <p:nvPr/>
        </p:nvGrpSpPr>
        <p:grpSpPr>
          <a:xfrm>
            <a:off x="2574270" y="944858"/>
            <a:ext cx="8993202" cy="2402610"/>
            <a:chOff x="1856505" y="833749"/>
            <a:chExt cx="8993202" cy="2402610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7C6889FF-D4B1-2077-FE8D-EB9AE0B5128E}"/>
                </a:ext>
              </a:extLst>
            </p:cNvPr>
            <p:cNvSpPr/>
            <p:nvPr/>
          </p:nvSpPr>
          <p:spPr>
            <a:xfrm>
              <a:off x="2029707" y="1184853"/>
              <a:ext cx="8820000" cy="2051506"/>
            </a:xfrm>
            <a:prstGeom prst="roundRect">
              <a:avLst>
                <a:gd name="adj" fmla="val 953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Хеджування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метод управління ризиками, який полягає у використанні фінансових інструментів або стратегій для зменшення можливих збитків, викликаних змінами ринкових умов (наприклад, цін, відсоткових ставок, валютних курсів тощо).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FF0C2E7D-9D27-83DA-3E31-23914D90F1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Группа 11">
            <a:extLst>
              <a:ext uri="{FF2B5EF4-FFF2-40B4-BE49-F238E27FC236}">
                <a16:creationId xmlns:a16="http://schemas.microsoft.com/office/drawing/2014/main" id="{B0BBC236-5EA0-7B3B-77B7-ED9C2A15C295}"/>
              </a:ext>
            </a:extLst>
          </p:cNvPr>
          <p:cNvGrpSpPr/>
          <p:nvPr/>
        </p:nvGrpSpPr>
        <p:grpSpPr>
          <a:xfrm>
            <a:off x="2574270" y="3621801"/>
            <a:ext cx="8993202" cy="2027028"/>
            <a:chOff x="1856505" y="833749"/>
            <a:chExt cx="8993202" cy="2027028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id="{98CCC4E1-CC9A-97BD-A7BC-15DC0776284F}"/>
                </a:ext>
              </a:extLst>
            </p:cNvPr>
            <p:cNvSpPr/>
            <p:nvPr/>
          </p:nvSpPr>
          <p:spPr>
            <a:xfrm>
              <a:off x="2029707" y="1184853"/>
              <a:ext cx="8820000" cy="1675924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Розподіл ризиків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метод управління ризиками, який полягає в перерозподілі потенційних втрат між кількома сторонами шляхом договору або співучасті, щоб жоден учасник не ніс повну відповідальність за весь ризик.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1D51D2B-B688-795A-68FA-C415080425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18348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F1C5CE-A13E-FF63-59D9-195A9424B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E2B62ACD-E8FB-CABC-A69E-ECCAD88B5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4B472650-F8C8-D273-E2BF-97A84E860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8EE1AC8D-12E7-6AF5-A7D4-ABAD6E0EFD07}"/>
              </a:ext>
            </a:extLst>
          </p:cNvPr>
          <p:cNvGrpSpPr/>
          <p:nvPr/>
        </p:nvGrpSpPr>
        <p:grpSpPr>
          <a:xfrm>
            <a:off x="2455951" y="2352193"/>
            <a:ext cx="8258431" cy="1310189"/>
            <a:chOff x="1282675" y="789772"/>
            <a:chExt cx="8258431" cy="1310189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9AF29812-03ED-E8F0-D290-8892CE84B40E}"/>
                </a:ext>
              </a:extLst>
            </p:cNvPr>
            <p:cNvSpPr/>
            <p:nvPr/>
          </p:nvSpPr>
          <p:spPr>
            <a:xfrm>
              <a:off x="1461653" y="1148413"/>
              <a:ext cx="8079453" cy="951548"/>
            </a:xfrm>
            <a:prstGeom prst="roundRect">
              <a:avLst>
                <a:gd name="adj" fmla="val 14936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Який метод управління ризиками, на вашу думку, найефективніший?  Поясність  відповідь.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1E270F0-F12B-D485-49F2-9B768B5BE7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01863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019" y="739697"/>
            <a:ext cx="7658826" cy="1044000"/>
            <a:chOff x="158395" y="550079"/>
            <a:chExt cx="7658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Пам’ятайте: ризики — невіддільна частина економічного життя, тож їх не слід боятися,</a:t>
              </a:r>
            </a:p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з ними потрібно працювати.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2755" y="2186657"/>
            <a:ext cx="7652716" cy="1044000"/>
            <a:chOff x="164505" y="1356075"/>
            <a:chExt cx="7652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Не кладіть усі яйця в один кошик: вкладайте кошти</a:t>
              </a:r>
            </a:p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в різні активи, інструменти, ринки.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31038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3941" y="3618235"/>
            <a:ext cx="7651530" cy="1044000"/>
            <a:chOff x="165691" y="1914057"/>
            <a:chExt cx="7651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Не вкладайте кошти в те, чого не розумієте:</a:t>
              </a:r>
            </a:p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у такому разі ви не зможете оцінити й контролювати ризики.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837172" y="5057506"/>
            <a:ext cx="7648443" cy="1044000"/>
            <a:chOff x="168778" y="2599857"/>
            <a:chExt cx="7648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Якщо хтось обіцяє високий прибуток без ризику — це шахрайство.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157" y="2179631"/>
            <a:ext cx="7658275" cy="1044000"/>
            <a:chOff x="158946" y="3594673"/>
            <a:chExt cx="7658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Завжди пам’ятайте про ризик «чорного лебедя» (війна, пандемія чи банкрутство великих компаній) та приймайте рішення з його врахуванням.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1735" y="3619525"/>
            <a:ext cx="7653395" cy="1044000"/>
            <a:chOff x="163826" y="4263021"/>
            <a:chExt cx="7653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Регулярно оцінюйте свої активи, щоб виявити можливі ризики.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4893" y="5056261"/>
            <a:ext cx="7653538" cy="1044000"/>
            <a:chOff x="163683" y="4883437"/>
            <a:chExt cx="7653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Не забувайте про ризик інфляції: через зростання цін реальна дохідність у кінці може виявитися меншою від очікуваної.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3837244" y="745535"/>
            <a:ext cx="7651673" cy="1044000"/>
            <a:chOff x="165548" y="3285659"/>
            <a:chExt cx="7651673" cy="1044000"/>
          </a:xfrm>
        </p:grpSpPr>
        <p:sp>
          <p:nvSpPr>
            <p:cNvPr id="22" name="Google Shape;415;p58"/>
            <p:cNvSpPr/>
            <p:nvPr/>
          </p:nvSpPr>
          <p:spPr>
            <a:xfrm>
              <a:off x="617221" y="328565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Визначте свою толерантність до ризику: наскільки ви готові ризикувати й чим саме, щоб отримати прибуток.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23" name="Google Shape;426;p58"/>
            <p:cNvSpPr/>
            <p:nvPr/>
          </p:nvSpPr>
          <p:spPr>
            <a:xfrm>
              <a:off x="165548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54172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90" y="2284255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733261" y="1537747"/>
            <a:ext cx="912849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Ми вже знаємо, як приймати те чи інше фінансове рішення,                у тому числі й як започаткувати власне підприємництво. Але                        в будь-який момент можуть трапитися непередбачувані ситуації — так звані «ризики».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373723" y="3365468"/>
            <a:ext cx="540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А що таке ризики?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373729" y="4040075"/>
            <a:ext cx="540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причини виникнення ризиків?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375916" y="4713251"/>
            <a:ext cx="540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вам відомі види ризиків?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5AE98F-B640-A585-B147-0138D3BEC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9230" y="5382488"/>
            <a:ext cx="540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вам відомі способи керування ризиками?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794EB-751D-76DE-B6A0-99C2AA996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>
            <a:extLst>
              <a:ext uri="{FF2B5EF4-FFF2-40B4-BE49-F238E27FC236}">
                <a16:creationId xmlns:a16="http://schemas.microsoft.com/office/drawing/2014/main" id="{D520D00F-D7A1-D780-DAB1-58DDF1DC8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D3C1CFE-E6D5-E63F-6022-6B5FF4C8388D}"/>
              </a:ext>
            </a:extLst>
          </p:cNvPr>
          <p:cNvGrpSpPr/>
          <p:nvPr/>
        </p:nvGrpSpPr>
        <p:grpSpPr>
          <a:xfrm>
            <a:off x="3830157" y="3619811"/>
            <a:ext cx="7658275" cy="1044000"/>
            <a:chOff x="158946" y="3594673"/>
            <a:chExt cx="7658275" cy="1044000"/>
          </a:xfrm>
        </p:grpSpPr>
        <p:sp>
          <p:nvSpPr>
            <p:cNvPr id="4" name="Google Shape;415;p58">
              <a:extLst>
                <a:ext uri="{FF2B5EF4-FFF2-40B4-BE49-F238E27FC236}">
                  <a16:creationId xmlns:a16="http://schemas.microsoft.com/office/drawing/2014/main" id="{35B7AE2D-1EA1-83F2-ECD2-D76C8DC87598}"/>
                </a:ext>
              </a:extLst>
            </p:cNvPr>
            <p:cNvSpPr/>
            <p:nvPr/>
          </p:nvSpPr>
          <p:spPr>
            <a:xfrm>
              <a:off x="617221" y="3594673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Завжди майте «план Б», тобто розуміння, що та як робити, якщо реалізується той чи інший ризик.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>
              <a:extLst>
                <a:ext uri="{FF2B5EF4-FFF2-40B4-BE49-F238E27FC236}">
                  <a16:creationId xmlns:a16="http://schemas.microsoft.com/office/drawing/2014/main" id="{C7E0F147-3561-7A75-C5A5-AFCC266EE460}"/>
                </a:ext>
              </a:extLst>
            </p:cNvPr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FEFD6A5-E9CD-2798-4050-0A0A24CFE826}"/>
              </a:ext>
            </a:extLst>
          </p:cNvPr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>
            <a:extLst>
              <a:ext uri="{FF2B5EF4-FFF2-40B4-BE49-F238E27FC236}">
                <a16:creationId xmlns:a16="http://schemas.microsoft.com/office/drawing/2014/main" id="{AE689B0E-7323-2EBD-FABF-BDB865E3B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835180" y="743340"/>
            <a:ext cx="7653323" cy="1044000"/>
            <a:chOff x="163898" y="5392501"/>
            <a:chExt cx="7653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Ставтеся до страхування не як до витрат, а як до захисту від серйозних фінансових втрат.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35251" y="2183878"/>
            <a:ext cx="7653323" cy="1044000"/>
            <a:chOff x="163898" y="6037006"/>
            <a:chExt cx="7653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Якщо ви інвестуєте у валюті, то пам’ятайте про валютні ризики, які можуть «з’їсти» прибуток.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19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2">
            <a:extLst>
              <a:ext uri="{FF2B5EF4-FFF2-40B4-BE49-F238E27FC236}">
                <a16:creationId xmlns:a16="http://schemas.microsoft.com/office/drawing/2014/main" id="{5EDF13D3-8209-F465-91C5-371D28C27625}"/>
              </a:ext>
            </a:extLst>
          </p:cNvPr>
          <p:cNvGrpSpPr/>
          <p:nvPr/>
        </p:nvGrpSpPr>
        <p:grpSpPr>
          <a:xfrm>
            <a:off x="3843411" y="5054361"/>
            <a:ext cx="7658275" cy="1044000"/>
            <a:chOff x="158946" y="3594673"/>
            <a:chExt cx="7658275" cy="1044000"/>
          </a:xfrm>
        </p:grpSpPr>
        <p:sp>
          <p:nvSpPr>
            <p:cNvPr id="7" name="Google Shape;415;p58">
              <a:extLst>
                <a:ext uri="{FF2B5EF4-FFF2-40B4-BE49-F238E27FC236}">
                  <a16:creationId xmlns:a16="http://schemas.microsoft.com/office/drawing/2014/main" id="{9E5FF919-0B81-7E5B-3289-D89146FA470C}"/>
                </a:ext>
              </a:extLst>
            </p:cNvPr>
            <p:cNvSpPr/>
            <p:nvPr/>
          </p:nvSpPr>
          <p:spPr>
            <a:xfrm>
              <a:off x="617221" y="3594673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Невігластво — це найнебезпечніший ризик, тож інвестуйте у власну освіту.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7;p58">
              <a:extLst>
                <a:ext uri="{FF2B5EF4-FFF2-40B4-BE49-F238E27FC236}">
                  <a16:creationId xmlns:a16="http://schemas.microsoft.com/office/drawing/2014/main" id="{A3E7A3D5-0F2B-498F-918A-2FFF3A09C03D}"/>
                </a:ext>
              </a:extLst>
            </p:cNvPr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275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Ризики та причини їх виникнення?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350F69-393A-C411-AE08-59434D091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EF137024-081D-8AD8-960F-59613026E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6402731F-54D7-2E9E-D3C5-A82ACC6CE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4A493E0E-2FF0-21E1-D4D2-C95C034E0C7B}"/>
              </a:ext>
            </a:extLst>
          </p:cNvPr>
          <p:cNvGrpSpPr/>
          <p:nvPr/>
        </p:nvGrpSpPr>
        <p:grpSpPr>
          <a:xfrm>
            <a:off x="2574270" y="1322546"/>
            <a:ext cx="8993202" cy="1341141"/>
            <a:chOff x="1856505" y="833749"/>
            <a:chExt cx="8993202" cy="1341141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48816123-B351-0318-D929-D5B074A6B4A5}"/>
                </a:ext>
              </a:extLst>
            </p:cNvPr>
            <p:cNvSpPr/>
            <p:nvPr/>
          </p:nvSpPr>
          <p:spPr>
            <a:xfrm>
              <a:off x="2029707" y="1184853"/>
              <a:ext cx="8820000" cy="990037"/>
            </a:xfrm>
            <a:prstGeom prst="roundRect">
              <a:avLst>
                <a:gd name="adj" fmla="val 19577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Ризик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невизначеність щодо майбутнього результату, що передбачає можливість втрат або вигоди.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2D2E5697-9597-7CD7-C5D9-26B872ECE6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Группа 11">
            <a:extLst>
              <a:ext uri="{FF2B5EF4-FFF2-40B4-BE49-F238E27FC236}">
                <a16:creationId xmlns:a16="http://schemas.microsoft.com/office/drawing/2014/main" id="{1599F0AB-743D-6469-AD2E-45E02FBCCD1D}"/>
              </a:ext>
            </a:extLst>
          </p:cNvPr>
          <p:cNvGrpSpPr/>
          <p:nvPr/>
        </p:nvGrpSpPr>
        <p:grpSpPr>
          <a:xfrm>
            <a:off x="2574270" y="3283875"/>
            <a:ext cx="8993202" cy="1632693"/>
            <a:chOff x="1856505" y="833749"/>
            <a:chExt cx="8993202" cy="1632693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id="{2ADA158D-8C1E-092C-9FE5-D641FEA2502E}"/>
                </a:ext>
              </a:extLst>
            </p:cNvPr>
            <p:cNvSpPr/>
            <p:nvPr/>
          </p:nvSpPr>
          <p:spPr>
            <a:xfrm>
              <a:off x="2029707" y="1184853"/>
              <a:ext cx="8820000" cy="1281589"/>
            </a:xfrm>
            <a:prstGeom prst="roundRect">
              <a:avLst>
                <a:gd name="adj" fmla="val 15627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Фінансовий ризик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ймовірність втратити частину або весь капітал чи отримати фінансовий результат, відмінний від очікуваного. 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F46BC83D-F600-37BA-5B83-CF55F38EBB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61298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44">
            <a:extLst>
              <a:ext uri="{FF2B5EF4-FFF2-40B4-BE49-F238E27FC236}">
                <a16:creationId xmlns:a16="http://schemas.microsoft.com/office/drawing/2014/main" id="{3B88A698-65FF-734C-B7B8-0D4EA2D4B609}"/>
              </a:ext>
            </a:extLst>
          </p:cNvPr>
          <p:cNvGrpSpPr/>
          <p:nvPr/>
        </p:nvGrpSpPr>
        <p:grpSpPr>
          <a:xfrm>
            <a:off x="2314334" y="1604582"/>
            <a:ext cx="720006" cy="4356000"/>
            <a:chOff x="6448184" y="1958117"/>
            <a:chExt cx="720006" cy="4356000"/>
          </a:xfrm>
        </p:grpSpPr>
        <p:cxnSp>
          <p:nvCxnSpPr>
            <p:cNvPr id="5" name="Прямая соединительная линия 15">
              <a:extLst>
                <a:ext uri="{FF2B5EF4-FFF2-40B4-BE49-F238E27FC236}">
                  <a16:creationId xmlns:a16="http://schemas.microsoft.com/office/drawing/2014/main" id="{C2048EFC-A1B7-307A-369B-1B296DA60BBC}"/>
                </a:ext>
              </a:extLst>
            </p:cNvPr>
            <p:cNvCxnSpPr/>
            <p:nvPr/>
          </p:nvCxnSpPr>
          <p:spPr>
            <a:xfrm rot="16200000" flipH="1">
              <a:off x="4279452" y="4136117"/>
              <a:ext cx="4356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18">
              <a:extLst>
                <a:ext uri="{FF2B5EF4-FFF2-40B4-BE49-F238E27FC236}">
                  <a16:creationId xmlns:a16="http://schemas.microsoft.com/office/drawing/2014/main" id="{0E912002-7B7E-C276-9AE7-3D49DB59540B}"/>
                </a:ext>
              </a:extLst>
            </p:cNvPr>
            <p:cNvCxnSpPr/>
            <p:nvPr/>
          </p:nvCxnSpPr>
          <p:spPr>
            <a:xfrm rot="10800000" flipH="1">
              <a:off x="6448184" y="6296358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19">
              <a:extLst>
                <a:ext uri="{FF2B5EF4-FFF2-40B4-BE49-F238E27FC236}">
                  <a16:creationId xmlns:a16="http://schemas.microsoft.com/office/drawing/2014/main" id="{7CF8F9BE-2499-0C15-0438-9F4F0D587CB5}"/>
                </a:ext>
              </a:extLst>
            </p:cNvPr>
            <p:cNvCxnSpPr/>
            <p:nvPr/>
          </p:nvCxnSpPr>
          <p:spPr>
            <a:xfrm rot="10800000" flipH="1">
              <a:off x="6448184" y="2564012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37">
              <a:extLst>
                <a:ext uri="{FF2B5EF4-FFF2-40B4-BE49-F238E27FC236}">
                  <a16:creationId xmlns:a16="http://schemas.microsoft.com/office/drawing/2014/main" id="{43C0E74D-9D2B-3ABC-4AD2-7BEEB26D58AB}"/>
                </a:ext>
              </a:extLst>
            </p:cNvPr>
            <p:cNvCxnSpPr/>
            <p:nvPr/>
          </p:nvCxnSpPr>
          <p:spPr>
            <a:xfrm rot="10800000" flipH="1">
              <a:off x="6448190" y="3406451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38">
              <a:extLst>
                <a:ext uri="{FF2B5EF4-FFF2-40B4-BE49-F238E27FC236}">
                  <a16:creationId xmlns:a16="http://schemas.microsoft.com/office/drawing/2014/main" id="{59C358BE-D2C0-1266-6E3D-3CC9066369F9}"/>
                </a:ext>
              </a:extLst>
            </p:cNvPr>
            <p:cNvCxnSpPr/>
            <p:nvPr/>
          </p:nvCxnSpPr>
          <p:spPr>
            <a:xfrm rot="10800000" flipH="1">
              <a:off x="6448190" y="4308632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41">
              <a:extLst>
                <a:ext uri="{FF2B5EF4-FFF2-40B4-BE49-F238E27FC236}">
                  <a16:creationId xmlns:a16="http://schemas.microsoft.com/office/drawing/2014/main" id="{153827E5-322D-A304-071A-897C451DF7B0}"/>
                </a:ext>
              </a:extLst>
            </p:cNvPr>
            <p:cNvCxnSpPr/>
            <p:nvPr/>
          </p:nvCxnSpPr>
          <p:spPr>
            <a:xfrm rot="10800000" flipH="1">
              <a:off x="6448190" y="5338379"/>
              <a:ext cx="720000" cy="0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D964293A-4DCF-DE3D-6E25-0F4B700A75AC}"/>
              </a:ext>
            </a:extLst>
          </p:cNvPr>
          <p:cNvSpPr/>
          <p:nvPr/>
        </p:nvSpPr>
        <p:spPr>
          <a:xfrm>
            <a:off x="3038110" y="1939896"/>
            <a:ext cx="612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Невизначеність майбутнього</a:t>
            </a:r>
          </a:p>
        </p:txBody>
      </p:sp>
      <p:sp>
        <p:nvSpPr>
          <p:cNvPr id="12" name="Скругленный прямоугольник 5">
            <a:extLst>
              <a:ext uri="{FF2B5EF4-FFF2-40B4-BE49-F238E27FC236}">
                <a16:creationId xmlns:a16="http://schemas.microsoft.com/office/drawing/2014/main" id="{D5A88608-AFAD-DF51-D8E3-3AB8789E586C}"/>
              </a:ext>
            </a:extLst>
          </p:cNvPr>
          <p:cNvSpPr/>
          <p:nvPr/>
        </p:nvSpPr>
        <p:spPr>
          <a:xfrm>
            <a:off x="3038110" y="2781783"/>
            <a:ext cx="6120000" cy="54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Зміни в економіці, політиці, суспільстві</a:t>
            </a:r>
          </a:p>
        </p:txBody>
      </p:sp>
      <p:pic>
        <p:nvPicPr>
          <p:cNvPr id="13" name="Рисунок 12" descr="ranok_red.png">
            <a:extLst>
              <a:ext uri="{FF2B5EF4-FFF2-40B4-BE49-F238E27FC236}">
                <a16:creationId xmlns:a16="http://schemas.microsoft.com/office/drawing/2014/main" id="{6B6B2AA6-C39A-B2DB-D024-46DC2BE28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14" name="Скругленный прямоугольник 32">
            <a:extLst>
              <a:ext uri="{FF2B5EF4-FFF2-40B4-BE49-F238E27FC236}">
                <a16:creationId xmlns:a16="http://schemas.microsoft.com/office/drawing/2014/main" id="{C6987F3F-171E-25D5-644A-DC5F691B1711}"/>
              </a:ext>
            </a:extLst>
          </p:cNvPr>
          <p:cNvSpPr/>
          <p:nvPr/>
        </p:nvSpPr>
        <p:spPr>
          <a:xfrm>
            <a:off x="3038116" y="3607770"/>
            <a:ext cx="6120000" cy="72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Поведінка інших економічних суб’єктів (позичальників, інвесторів, уряду)</a:t>
            </a:r>
          </a:p>
        </p:txBody>
      </p:sp>
      <p:sp>
        <p:nvSpPr>
          <p:cNvPr id="15" name="Скругленный прямоугольник 33">
            <a:extLst>
              <a:ext uri="{FF2B5EF4-FFF2-40B4-BE49-F238E27FC236}">
                <a16:creationId xmlns:a16="http://schemas.microsoft.com/office/drawing/2014/main" id="{27EC2131-74A1-7459-6894-61BF50D5AD2B}"/>
              </a:ext>
            </a:extLst>
          </p:cNvPr>
          <p:cNvSpPr/>
          <p:nvPr/>
        </p:nvSpPr>
        <p:spPr>
          <a:xfrm>
            <a:off x="3038110" y="4624245"/>
            <a:ext cx="6120000" cy="72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Різні форс-мажори (природні явища, техногенні катастрофи, пандемії, війни тощо) </a:t>
            </a:r>
          </a:p>
        </p:txBody>
      </p:sp>
      <p:sp>
        <p:nvSpPr>
          <p:cNvPr id="16" name="Скругленный прямоугольник 34">
            <a:extLst>
              <a:ext uri="{FF2B5EF4-FFF2-40B4-BE49-F238E27FC236}">
                <a16:creationId xmlns:a16="http://schemas.microsoft.com/office/drawing/2014/main" id="{ED28AD3E-9795-9301-E72E-BE6D2E3DE968}"/>
              </a:ext>
            </a:extLst>
          </p:cNvPr>
          <p:cNvSpPr/>
          <p:nvPr/>
        </p:nvSpPr>
        <p:spPr>
          <a:xfrm>
            <a:off x="3038110" y="5583180"/>
            <a:ext cx="6120000" cy="72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Помилки в прийнятті рішень або брак знань</a:t>
            </a:r>
          </a:p>
        </p:txBody>
      </p: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2DC99A28-D8E1-B686-A142-7D66828341EB}"/>
              </a:ext>
            </a:extLst>
          </p:cNvPr>
          <p:cNvGrpSpPr/>
          <p:nvPr/>
        </p:nvGrpSpPr>
        <p:grpSpPr>
          <a:xfrm>
            <a:off x="2303383" y="1271208"/>
            <a:ext cx="3798000" cy="360000"/>
            <a:chOff x="2303383" y="1271208"/>
            <a:chExt cx="3798000" cy="360000"/>
          </a:xfrm>
        </p:grpSpPr>
        <p:cxnSp>
          <p:nvCxnSpPr>
            <p:cNvPr id="18" name="Прямая соединительная линия 15">
              <a:extLst>
                <a:ext uri="{FF2B5EF4-FFF2-40B4-BE49-F238E27FC236}">
                  <a16:creationId xmlns:a16="http://schemas.microsoft.com/office/drawing/2014/main" id="{8D7B5F14-7995-C099-4AC5-A273489F5372}"/>
                </a:ext>
              </a:extLst>
            </p:cNvPr>
            <p:cNvCxnSpPr/>
            <p:nvPr/>
          </p:nvCxnSpPr>
          <p:spPr>
            <a:xfrm rot="16200000" flipH="1">
              <a:off x="5916000" y="1451208"/>
              <a:ext cx="360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5">
              <a:extLst>
                <a:ext uri="{FF2B5EF4-FFF2-40B4-BE49-F238E27FC236}">
                  <a16:creationId xmlns:a16="http://schemas.microsoft.com/office/drawing/2014/main" id="{53961A7A-AEE4-8958-B57A-F55896FEA18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2303383" y="1614108"/>
              <a:ext cx="3798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Скругленный прямоугольник 8">
            <a:extLst>
              <a:ext uri="{FF2B5EF4-FFF2-40B4-BE49-F238E27FC236}">
                <a16:creationId xmlns:a16="http://schemas.microsoft.com/office/drawing/2014/main" id="{27783A62-5146-5F7F-3A20-5DAF81545684}"/>
              </a:ext>
            </a:extLst>
          </p:cNvPr>
          <p:cNvSpPr/>
          <p:nvPr/>
        </p:nvSpPr>
        <p:spPr>
          <a:xfrm>
            <a:off x="3030839" y="540847"/>
            <a:ext cx="6120000" cy="71438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Основні джерела ризиків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41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6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D595F-A57C-CBC4-285B-C1B92A6C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CDA12B4B-FF46-D165-B4B7-98F7CFBF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0AAA7E0C-6050-4149-3C99-1F2661A0D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10" name="Группа 11">
            <a:extLst>
              <a:ext uri="{FF2B5EF4-FFF2-40B4-BE49-F238E27FC236}">
                <a16:creationId xmlns:a16="http://schemas.microsoft.com/office/drawing/2014/main" id="{6C27C7EE-789B-0720-70FB-28F2EF6B32E6}"/>
              </a:ext>
            </a:extLst>
          </p:cNvPr>
          <p:cNvGrpSpPr/>
          <p:nvPr/>
        </p:nvGrpSpPr>
        <p:grpSpPr>
          <a:xfrm>
            <a:off x="2422853" y="2008826"/>
            <a:ext cx="8970030" cy="2011847"/>
            <a:chOff x="1856505" y="833749"/>
            <a:chExt cx="8970030" cy="2011847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0E82D7D1-FD7E-2E68-92E8-DF6D32375E47}"/>
                </a:ext>
              </a:extLst>
            </p:cNvPr>
            <p:cNvSpPr/>
            <p:nvPr/>
          </p:nvSpPr>
          <p:spPr>
            <a:xfrm>
              <a:off x="2029708" y="1184853"/>
              <a:ext cx="8796827" cy="1660743"/>
            </a:xfrm>
            <a:prstGeom prst="roundRect">
              <a:avLst>
                <a:gd name="adj" fmla="val 948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Форс-мажор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(обставини непереборної сили) — це надзвичайні та невідворотні обставини, що об’єктивно унеможливлюють виконання зобов’язань, передбачених договором або законом.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C60F28D-42F2-D76C-A014-ABAE3741A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8877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33EA4-0460-0076-3097-8DDAAF31F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50AF451-21A9-D9F1-A672-23DBCF536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F4CCC6BF-673A-2702-88B7-539713B9C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C071BCB9-8AE1-62A5-DD8C-D28F7A1FF702}"/>
              </a:ext>
            </a:extLst>
          </p:cNvPr>
          <p:cNvGrpSpPr/>
          <p:nvPr/>
        </p:nvGrpSpPr>
        <p:grpSpPr>
          <a:xfrm>
            <a:off x="2078265" y="2352193"/>
            <a:ext cx="9646978" cy="1310189"/>
            <a:chOff x="1282675" y="789772"/>
            <a:chExt cx="9646978" cy="1310189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550EF118-76B2-D163-D4D8-0504B2CEE29F}"/>
                </a:ext>
              </a:extLst>
            </p:cNvPr>
            <p:cNvSpPr/>
            <p:nvPr/>
          </p:nvSpPr>
          <p:spPr>
            <a:xfrm>
              <a:off x="1461653" y="1148413"/>
              <a:ext cx="9468000" cy="951548"/>
            </a:xfrm>
            <a:prstGeom prst="roundRect">
              <a:avLst>
                <a:gd name="adj" fmla="val 2224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чи завжди зростання ризиків інвестиції супроводжується  зростанням  її  дохідності?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69E4468D-0A2E-AFCA-57C2-649E3D91B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7385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D6E2D2-8947-B278-C0E7-58D0309D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60700D86-BAA9-2A7B-81CD-80ACF73CE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3CF397-E317-7E27-5F7B-47F4DD765552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Види фінансових ризиків</a:t>
            </a:r>
          </a:p>
        </p:txBody>
      </p:sp>
    </p:spTree>
    <p:extLst>
      <p:ext uri="{BB962C8B-B14F-4D97-AF65-F5344CB8AC3E}">
        <p14:creationId xmlns:p14="http://schemas.microsoft.com/office/powerpoint/2010/main" val="7141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>
            <a:extLst>
              <a:ext uri="{FF2B5EF4-FFF2-40B4-BE49-F238E27FC236}">
                <a16:creationId xmlns:a16="http://schemas.microsoft.com/office/drawing/2014/main" id="{3435390E-728F-CAD6-2458-8A4A8E68B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2701DA-82E1-49C2-B263-250F70052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187" y="-42743"/>
            <a:ext cx="7771560" cy="690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05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5544</TotalTime>
  <Words>714</Words>
  <Application>Microsoft Office PowerPoint</Application>
  <PresentationFormat>Широкоэкранный</PresentationFormat>
  <Paragraphs>69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Times New Roman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Fizmat</cp:lastModifiedBy>
  <cp:revision>576</cp:revision>
  <dcterms:created xsi:type="dcterms:W3CDTF">2024-10-18T07:15:42Z</dcterms:created>
  <dcterms:modified xsi:type="dcterms:W3CDTF">2025-11-08T16:32:22Z</dcterms:modified>
</cp:coreProperties>
</file>