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7"/>
  </p:notesMasterIdLst>
  <p:sldIdLst>
    <p:sldId id="268" r:id="rId2"/>
    <p:sldId id="267" r:id="rId3"/>
    <p:sldId id="276" r:id="rId4"/>
    <p:sldId id="603" r:id="rId5"/>
    <p:sldId id="602" r:id="rId6"/>
    <p:sldId id="606" r:id="rId7"/>
    <p:sldId id="607" r:id="rId8"/>
    <p:sldId id="604" r:id="rId9"/>
    <p:sldId id="608" r:id="rId10"/>
    <p:sldId id="610" r:id="rId11"/>
    <p:sldId id="611" r:id="rId12"/>
    <p:sldId id="605" r:id="rId13"/>
    <p:sldId id="614" r:id="rId14"/>
    <p:sldId id="615" r:id="rId15"/>
    <p:sldId id="616" r:id="rId16"/>
    <p:sldId id="617" r:id="rId17"/>
    <p:sldId id="612" r:id="rId18"/>
    <p:sldId id="618" r:id="rId19"/>
    <p:sldId id="619" r:id="rId20"/>
    <p:sldId id="621" r:id="rId21"/>
    <p:sldId id="620" r:id="rId22"/>
    <p:sldId id="623" r:id="rId23"/>
    <p:sldId id="624" r:id="rId24"/>
    <p:sldId id="625" r:id="rId25"/>
    <p:sldId id="315" r:id="rId26"/>
  </p:sldIdLst>
  <p:sldSz cx="12192000" cy="6858000"/>
  <p:notesSz cx="6858000" cy="9144000"/>
  <p:defaultTextStyle>
    <a:defPPr>
      <a:defRPr lang="x-none"/>
    </a:defPPr>
    <a:lvl1pPr marL="0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CC3300"/>
    <a:srgbClr val="3366FF"/>
    <a:srgbClr val="FF00FF"/>
    <a:srgbClr val="FF66FF"/>
    <a:srgbClr val="33CC33"/>
    <a:srgbClr val="CC6600"/>
    <a:srgbClr val="996600"/>
    <a:srgbClr val="FF990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48"/>
  </p:normalViewPr>
  <p:slideViewPr>
    <p:cSldViewPr snapToGrid="0" showGuides="1">
      <p:cViewPr varScale="1">
        <p:scale>
          <a:sx n="78" d="100"/>
          <a:sy n="78" d="100"/>
        </p:scale>
        <p:origin x="778" y="4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EA2B56-F596-488C-A3CC-54C4336D5819}" type="datetimeFigureOut">
              <a:rPr lang="uk-UA" smtClean="0"/>
              <a:pPr/>
              <a:t>13.11.2025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080805-A0FD-4084-B594-5CE2AA6525E0}" type="slidenum">
              <a:rPr lang="uk-UA" smtClean="0"/>
              <a:pPr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87DA65-9DCC-7EDA-AA18-2EE468011B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73B7F41-5C20-7B9D-D2F0-DF02E229BD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9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uk-UA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0E8DF89-E39E-705F-E8BF-41AC57D5B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13.11.2025</a:t>
            </a:fld>
            <a:endParaRPr lang="uk-UA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5DA0C97-9314-FF87-F5B2-5E0F5DD62F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BAB310D-1EBC-8198-2497-F0519E2B4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611294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E2D6CCC-DA32-B98E-F455-A55CE2082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F96D5C39-4429-9337-6BD3-98EB7797DA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uk-UA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C2CED00-1E8B-6FD2-8F3E-7AA0E2FC73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13.11.2025</a:t>
            </a:fld>
            <a:endParaRPr lang="uk-UA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311613A-FB4B-0A00-2094-37B3959872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88D7D18-D20D-1211-D24E-0A4D8BBA7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36739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397A14C4-D7BD-4628-7285-33D88B367F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24"/>
            <a:ext cx="2628900" cy="5811839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6EAC80D2-1A60-48A1-9BF8-F6DE09BDE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3" y="365124"/>
            <a:ext cx="7734300" cy="5811839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uk-UA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340AA1A-09EF-36B8-7BF1-04C729A415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13.11.2025</a:t>
            </a:fld>
            <a:endParaRPr lang="uk-UA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E8D1A56-DFB0-13E1-C2E3-788343B22D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D1CFFEE-96E9-87B7-4513-278C5224A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52863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A57215-9772-4192-E4BC-907A51E16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6B3DEB9-FB7C-A118-0E51-1DAF21FDDB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uk-UA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36437A9-1ACB-DE1F-B2EB-356965370E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13.11.2025</a:t>
            </a:fld>
            <a:endParaRPr lang="uk-UA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F887A37-1490-E6FB-2946-EB773CBCC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FF3B440-87E9-668D-9D27-B3DB47DE7B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300676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CBCB9F-43EA-418A-D8EA-2F38202096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49" y="1709741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26EB09A-E3A3-390A-3F22-8ABBF832BE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49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377" indent="0">
              <a:buNone/>
              <a:defRPr sz="1900">
                <a:solidFill>
                  <a:schemeClr val="tx1">
                    <a:tint val="82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411716B-682D-EAC5-C78C-77FDD4E7DB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13.11.2025</a:t>
            </a:fld>
            <a:endParaRPr lang="uk-UA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5733D34-E415-9031-DF56-5DEACEC955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A6BC689-A83F-ABAE-6BF7-5349A854C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69365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DC2A9B7-2CFE-0F5D-B2AC-5DC5363C4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A48A4A7-418B-501C-869A-1E1B97D4BF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5181600" cy="4351339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uk-UA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A1D0E17-A9F7-93FA-C8B9-F5837164F5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4"/>
            <a:ext cx="5181600" cy="4351339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uk-UA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A39AEA4-F5EF-D5C7-F49F-548C28847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13.11.2025</a:t>
            </a:fld>
            <a:endParaRPr lang="uk-UA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DC505D0-7829-5DEE-0FD3-82D1559CC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9446E6B-4120-0F6B-04C5-C97A7848F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62421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8F6D6B-6EE4-EB8E-EE57-3357030D31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5747F28-F29F-C79A-0DE3-1419ED9E7C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9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84D93FB-A0FB-8A83-683B-654DB23EE9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uk-UA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FDCA837-80B4-89C4-202C-0D54FE8EF3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9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2E8BFE8E-B14C-3868-D279-95AA676C2D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uk-UA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38957DFF-E2E3-5B33-52B6-FF815A73E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13.11.2025</a:t>
            </a:fld>
            <a:endParaRPr lang="uk-UA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F3E1D363-DF6A-9527-A834-F6E9D05D2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80A93543-B8D5-6543-A313-684969EA2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02297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2D04A1-03E4-826D-19A1-150231D412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9938620-CB7F-20C4-7C14-CEF7E5B7E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13.11.2025</a:t>
            </a:fld>
            <a:endParaRPr lang="uk-UA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9CF04CD-3C87-A546-7503-91B9B3DB7D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AF8B9EE-009D-B711-0C11-7502FCE9D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26544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8A5D53C5-CCDE-D454-E84B-605A41701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13.11.2025</a:t>
            </a:fld>
            <a:endParaRPr lang="uk-UA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988137E-4BC2-B729-48A1-A274A240E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BC48B7A-1A52-0605-7154-80B66B58C7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53581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333194-F992-4435-61A7-CF6F790E5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B8A7784-BC03-5571-2B5B-0127C8658D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uk-UA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3C347B4-D0A6-F70F-E25D-F736372464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500"/>
            </a:lvl2pPr>
            <a:lvl3pPr marL="914377" indent="0">
              <a:buNone/>
              <a:defRPr sz="1200"/>
            </a:lvl3pPr>
            <a:lvl4pPr marL="1371566" indent="0">
              <a:buNone/>
              <a:defRPr sz="1100"/>
            </a:lvl4pPr>
            <a:lvl5pPr marL="1828754" indent="0">
              <a:buNone/>
              <a:defRPr sz="1100"/>
            </a:lvl5pPr>
            <a:lvl6pPr marL="2285943" indent="0">
              <a:buNone/>
              <a:defRPr sz="1100"/>
            </a:lvl6pPr>
            <a:lvl7pPr marL="2743131" indent="0">
              <a:buNone/>
              <a:defRPr sz="1100"/>
            </a:lvl7pPr>
            <a:lvl8pPr marL="3200320" indent="0">
              <a:buNone/>
              <a:defRPr sz="1100"/>
            </a:lvl8pPr>
            <a:lvl9pPr marL="3657509" indent="0">
              <a:buNone/>
              <a:defRPr sz="11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C96DB22-3081-319A-A878-E23173B4E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13.11.2025</a:t>
            </a:fld>
            <a:endParaRPr lang="uk-UA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3D7F8B2-18F3-359A-3A81-7EC32EF2C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F02BD4F-437E-1CA6-2447-9856C6404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478396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E44EBB0-D496-BFF7-8FE1-57371C30E9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A20D7DE6-6662-755B-DEFC-8FAF9FA48F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8B19D57-6605-97E7-D84E-C8EC47961C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500"/>
            </a:lvl2pPr>
            <a:lvl3pPr marL="914377" indent="0">
              <a:buNone/>
              <a:defRPr sz="1200"/>
            </a:lvl3pPr>
            <a:lvl4pPr marL="1371566" indent="0">
              <a:buNone/>
              <a:defRPr sz="1100"/>
            </a:lvl4pPr>
            <a:lvl5pPr marL="1828754" indent="0">
              <a:buNone/>
              <a:defRPr sz="1100"/>
            </a:lvl5pPr>
            <a:lvl6pPr marL="2285943" indent="0">
              <a:buNone/>
              <a:defRPr sz="1100"/>
            </a:lvl6pPr>
            <a:lvl7pPr marL="2743131" indent="0">
              <a:buNone/>
              <a:defRPr sz="1100"/>
            </a:lvl7pPr>
            <a:lvl8pPr marL="3200320" indent="0">
              <a:buNone/>
              <a:defRPr sz="1100"/>
            </a:lvl8pPr>
            <a:lvl9pPr marL="3657509" indent="0">
              <a:buNone/>
              <a:defRPr sz="11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39F634E-5C48-1FF7-AF48-3A2D34930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13.11.2025</a:t>
            </a:fld>
            <a:endParaRPr lang="uk-UA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0340C9E-C7AA-679B-761B-681F21DC5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F18321E-E478-9F80-8252-B5CA8DD1E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09860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775EBAEA-AA60-DF8B-BAD8-ECDEA41375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38" tIns="45719" rIns="91438" bIns="45719" rtlCol="0" anchor="ctr">
            <a:normAutofit/>
          </a:bodyPr>
          <a:lstStyle/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25EB469-395B-5C52-2B52-4796137F1A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0" cy="4351339"/>
          </a:xfrm>
          <a:prstGeom prst="rect">
            <a:avLst/>
          </a:prstGeom>
        </p:spPr>
        <p:txBody>
          <a:bodyPr vert="horz" lIns="91438" tIns="45719" rIns="91438" bIns="45719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uk-UA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0BB03AB-9CBC-1953-D696-C5A7B47598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1E21D84-5772-0E43-BC65-F4E8F08AB948}" type="datetimeFigureOut">
              <a:rPr lang="uk-UA" smtClean="0"/>
              <a:pPr/>
              <a:t>13.11.2025</a:t>
            </a:fld>
            <a:endParaRPr lang="uk-UA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39AF5B6-CEF7-FAA2-43F7-DD6BE7A91B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5869B3E-95AE-7883-389D-FB66BE8FA5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97328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6BA80E-5BF7-05DC-B1A3-D59A625ADD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4137660" y="2249798"/>
            <a:ext cx="7709099" cy="11633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r">
              <a:lnSpc>
                <a:spcPct val="90000"/>
              </a:lnSpc>
            </a:pPr>
            <a:r>
              <a:rPr lang="uk-UA" sz="4200" b="1" dirty="0">
                <a:solidFill>
                  <a:srgbClr val="0066CC"/>
                </a:solidFill>
                <a:latin typeface="Arial" pitchFamily="34" charset="0"/>
                <a:cs typeface="Arial" pitchFamily="34" charset="0"/>
              </a:rPr>
              <a:t>Шахрайські дії</a:t>
            </a:r>
          </a:p>
          <a:p>
            <a:pPr algn="r">
              <a:lnSpc>
                <a:spcPct val="90000"/>
              </a:lnSpc>
            </a:pPr>
            <a:r>
              <a:rPr lang="uk-UA" sz="4200" b="1" dirty="0">
                <a:solidFill>
                  <a:srgbClr val="0066CC"/>
                </a:solidFill>
                <a:latin typeface="Arial" pitchFamily="34" charset="0"/>
                <a:cs typeface="Arial" pitchFamily="34" charset="0"/>
              </a:rPr>
              <a:t>у фінансовій сфері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774471" y="3779648"/>
            <a:ext cx="7073046" cy="143731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>
              <a:lnSpc>
                <a:spcPct val="90000"/>
              </a:lnSpc>
            </a:pPr>
            <a:r>
              <a:rPr lang="uk-UA" sz="2300" dirty="0">
                <a:solidFill>
                  <a:srgbClr val="CC6600"/>
                </a:solidFill>
                <a:latin typeface="Arial" pitchFamily="34" charset="0"/>
                <a:cs typeface="Arial" pitchFamily="34" charset="0"/>
              </a:rPr>
              <a:t>До § 11</a:t>
            </a:r>
            <a:r>
              <a:rPr lang="uk-UA" sz="2300" b="1" dirty="0">
                <a:solidFill>
                  <a:srgbClr val="CC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300" dirty="0">
                <a:solidFill>
                  <a:srgbClr val="CC6600"/>
                </a:solidFill>
                <a:latin typeface="Arial" pitchFamily="34" charset="0"/>
                <a:cs typeface="Arial" pitchFamily="34" charset="0"/>
              </a:rPr>
              <a:t>підручника </a:t>
            </a:r>
          </a:p>
          <a:p>
            <a:pPr algn="r">
              <a:lnSpc>
                <a:spcPct val="90000"/>
              </a:lnSpc>
            </a:pPr>
            <a:r>
              <a:rPr lang="uk-UA" sz="2300" dirty="0">
                <a:solidFill>
                  <a:srgbClr val="CC6600"/>
                </a:solidFill>
                <a:latin typeface="Arial" pitchFamily="34" charset="0"/>
                <a:cs typeface="Arial" pitchFamily="34" charset="0"/>
              </a:rPr>
              <a:t>«Підприємництво і фінансова грамотність» </a:t>
            </a:r>
          </a:p>
          <a:p>
            <a:pPr algn="r"/>
            <a:r>
              <a:rPr lang="uk-UA" sz="2300" dirty="0">
                <a:solidFill>
                  <a:srgbClr val="CC6600"/>
                </a:solidFill>
                <a:latin typeface="Arial" pitchFamily="34" charset="0"/>
                <a:cs typeface="Arial" pitchFamily="34" charset="0"/>
              </a:rPr>
              <a:t>для 9 класу закладів загальної середньої освіти</a:t>
            </a:r>
          </a:p>
          <a:p>
            <a:pPr algn="r"/>
            <a:r>
              <a:rPr lang="uk-UA" sz="2300" dirty="0">
                <a:solidFill>
                  <a:srgbClr val="CC6600"/>
                </a:solidFill>
                <a:latin typeface="Arial" pitchFamily="34" charset="0"/>
                <a:cs typeface="Arial" pitchFamily="34" charset="0"/>
              </a:rPr>
              <a:t>О. Л. Пластуна, С. Ю. Панченка</a:t>
            </a:r>
          </a:p>
        </p:txBody>
      </p:sp>
      <p:pic>
        <p:nvPicPr>
          <p:cNvPr id="14" name="Рисунок 13" descr="ranok_r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712" y="6032837"/>
            <a:ext cx="1152000" cy="399212"/>
          </a:xfrm>
          <a:prstGeom prst="rect">
            <a:avLst/>
          </a:prstGeom>
        </p:spPr>
      </p:pic>
      <p:pic>
        <p:nvPicPr>
          <p:cNvPr id="12" name="Рисунок 11" descr="11-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277" y="3666643"/>
            <a:ext cx="1228560" cy="1692000"/>
          </a:xfrm>
          <a:prstGeom prst="rect">
            <a:avLst/>
          </a:prstGeom>
        </p:spPr>
      </p:pic>
      <p:pic>
        <p:nvPicPr>
          <p:cNvPr id="13" name="Рисунок 12" descr="03-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4333723" y="3675789"/>
            <a:ext cx="1005389" cy="1692000"/>
          </a:xfrm>
          <a:prstGeom prst="rect">
            <a:avLst/>
          </a:prstGeom>
        </p:spPr>
      </p:pic>
      <p:pic>
        <p:nvPicPr>
          <p:cNvPr id="15" name="Рисунок 14" descr="09-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480000">
            <a:off x="2359699" y="538470"/>
            <a:ext cx="1142696" cy="900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574077" y="1445101"/>
            <a:ext cx="2721600" cy="4000692"/>
          </a:xfrm>
          <a:prstGeom prst="rect">
            <a:avLst/>
          </a:prstGeom>
          <a:noFill/>
          <a:ln w="12700">
            <a:solidFill>
              <a:srgbClr val="CC00CC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025541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2D6E2D2-8947-B278-C0E7-58D0309D55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anok_red.png">
            <a:extLst>
              <a:ext uri="{FF2B5EF4-FFF2-40B4-BE49-F238E27FC236}">
                <a16:creationId xmlns:a16="http://schemas.microsoft.com/office/drawing/2014/main" id="{60700D86-BAA9-2A7B-81CD-80ACF73CE4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23CF397-E317-7E27-5F7B-47F4DD765552}"/>
              </a:ext>
            </a:extLst>
          </p:cNvPr>
          <p:cNvSpPr/>
          <p:nvPr/>
        </p:nvSpPr>
        <p:spPr>
          <a:xfrm>
            <a:off x="333203" y="2711528"/>
            <a:ext cx="11520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i="1" dirty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3. </a:t>
            </a:r>
            <a:r>
              <a:rPr lang="uk-UA" sz="4000" b="1" i="1" dirty="0" err="1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Фішинг</a:t>
            </a:r>
            <a:r>
              <a:rPr lang="uk-UA" sz="4000" b="1" i="1" dirty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, інвестиційне шахрайство</a:t>
            </a:r>
          </a:p>
          <a:p>
            <a:pPr algn="ctr"/>
            <a:r>
              <a:rPr lang="uk-UA" sz="4000" b="1" i="1" dirty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та інші схеми</a:t>
            </a:r>
          </a:p>
        </p:txBody>
      </p:sp>
    </p:spTree>
    <p:extLst>
      <p:ext uri="{BB962C8B-B14F-4D97-AF65-F5344CB8AC3E}">
        <p14:creationId xmlns:p14="http://schemas.microsoft.com/office/powerpoint/2010/main" val="71412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6FD595F-A57C-CBC4-285B-C1B92A6C65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ranok_red.png">
            <a:extLst>
              <a:ext uri="{FF2B5EF4-FFF2-40B4-BE49-F238E27FC236}">
                <a16:creationId xmlns:a16="http://schemas.microsoft.com/office/drawing/2014/main" id="{CDA12B4B-FF46-D165-B4B7-98F7CFBF2C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pic>
        <p:nvPicPr>
          <p:cNvPr id="5" name="Рисунок 4" descr="10-1.png">
            <a:extLst>
              <a:ext uri="{FF2B5EF4-FFF2-40B4-BE49-F238E27FC236}">
                <a16:creationId xmlns:a16="http://schemas.microsoft.com/office/drawing/2014/main" id="{0AAA7E0C-6050-4149-3C99-1F2661A0D0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692133" y="2103120"/>
            <a:ext cx="1731773" cy="1844226"/>
          </a:xfrm>
          <a:prstGeom prst="rect">
            <a:avLst/>
          </a:prstGeom>
        </p:spPr>
      </p:pic>
      <p:grpSp>
        <p:nvGrpSpPr>
          <p:cNvPr id="2" name="Группа 11">
            <a:extLst>
              <a:ext uri="{FF2B5EF4-FFF2-40B4-BE49-F238E27FC236}">
                <a16:creationId xmlns:a16="http://schemas.microsoft.com/office/drawing/2014/main" id="{6C27C7EE-789B-0720-70FB-28F2EF6B32E6}"/>
              </a:ext>
            </a:extLst>
          </p:cNvPr>
          <p:cNvGrpSpPr/>
          <p:nvPr/>
        </p:nvGrpSpPr>
        <p:grpSpPr>
          <a:xfrm>
            <a:off x="2448977" y="1874921"/>
            <a:ext cx="9074429" cy="2402610"/>
            <a:chOff x="1856505" y="833749"/>
            <a:chExt cx="9074429" cy="2402610"/>
          </a:xfrm>
        </p:grpSpPr>
        <p:sp>
          <p:nvSpPr>
            <p:cNvPr id="11" name="Скругленный прямоугольник 6">
              <a:extLst>
                <a:ext uri="{FF2B5EF4-FFF2-40B4-BE49-F238E27FC236}">
                  <a16:creationId xmlns:a16="http://schemas.microsoft.com/office/drawing/2014/main" id="{0E82D7D1-FD7E-2E68-92E8-DF6D32375E47}"/>
                </a:ext>
              </a:extLst>
            </p:cNvPr>
            <p:cNvSpPr/>
            <p:nvPr/>
          </p:nvSpPr>
          <p:spPr>
            <a:xfrm>
              <a:off x="2029708" y="1184853"/>
              <a:ext cx="8901226" cy="2051506"/>
            </a:xfrm>
            <a:prstGeom prst="roundRect">
              <a:avLst>
                <a:gd name="adj" fmla="val 9483"/>
              </a:avLst>
            </a:prstGeom>
            <a:solidFill>
              <a:srgbClr val="FFFF99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49263" algn="just"/>
              <a:r>
                <a:rPr lang="uk-UA" sz="2400" b="1" i="1" dirty="0" err="1">
                  <a:solidFill>
                    <a:srgbClr val="CC00CC"/>
                  </a:solidFill>
                  <a:latin typeface="Arial" pitchFamily="34" charset="0"/>
                  <a:cs typeface="Arial" pitchFamily="34" charset="0"/>
                </a:rPr>
                <a:t>Фішинг</a:t>
              </a: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— це вид шахрайства, коли зловмисники маскуються під надійні організації або осіб, щоб обманом змусити користувача розкрити конфіденційну інформацію (</a:t>
              </a:r>
              <a:r>
                <a:rPr lang="uk-UA" sz="24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логіни</a:t>
              </a: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, паролі, дані банківських карток, коди підтвердження  тощо).</a:t>
              </a:r>
            </a:p>
          </p:txBody>
        </p:sp>
        <p:pic>
          <p:nvPicPr>
            <p:cNvPr id="12" name="Picture 2">
              <a:extLst>
                <a:ext uri="{FF2B5EF4-FFF2-40B4-BE49-F238E27FC236}">
                  <a16:creationId xmlns:a16="http://schemas.microsoft.com/office/drawing/2014/main" id="{FC60F28D-42F2-D76C-A014-ABAE3741ABE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856505" y="833749"/>
              <a:ext cx="662998" cy="7200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887746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ranok_red.png">
            <a:extLst>
              <a:ext uri="{FF2B5EF4-FFF2-40B4-BE49-F238E27FC236}">
                <a16:creationId xmlns:a16="http://schemas.microsoft.com/office/drawing/2014/main" id="{FD7CD45B-F417-9204-059E-698E13B92E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grpSp>
        <p:nvGrpSpPr>
          <p:cNvPr id="3" name="Групувати 37">
            <a:extLst>
              <a:ext uri="{FF2B5EF4-FFF2-40B4-BE49-F238E27FC236}">
                <a16:creationId xmlns:a16="http://schemas.microsoft.com/office/drawing/2014/main" id="{4ADBFAAF-1E7F-AA07-3898-AA4A20427A7B}"/>
              </a:ext>
            </a:extLst>
          </p:cNvPr>
          <p:cNvGrpSpPr/>
          <p:nvPr/>
        </p:nvGrpSpPr>
        <p:grpSpPr>
          <a:xfrm>
            <a:off x="2506980" y="1340614"/>
            <a:ext cx="7170420" cy="4153406"/>
            <a:chOff x="2506980" y="1340614"/>
            <a:chExt cx="7170420" cy="4153406"/>
          </a:xfrm>
        </p:grpSpPr>
        <p:cxnSp>
          <p:nvCxnSpPr>
            <p:cNvPr id="4" name="Прямая соединительная линия 30">
              <a:extLst>
                <a:ext uri="{FF2B5EF4-FFF2-40B4-BE49-F238E27FC236}">
                  <a16:creationId xmlns:a16="http://schemas.microsoft.com/office/drawing/2014/main" id="{F2D5617F-3F74-5A36-A36A-6485FA2A624B}"/>
                </a:ext>
              </a:extLst>
            </p:cNvPr>
            <p:cNvCxnSpPr/>
            <p:nvPr/>
          </p:nvCxnSpPr>
          <p:spPr>
            <a:xfrm flipV="1">
              <a:off x="3215640" y="4488180"/>
              <a:ext cx="1653540" cy="1005840"/>
            </a:xfrm>
            <a:prstGeom prst="line">
              <a:avLst/>
            </a:prstGeom>
            <a:ln w="28575">
              <a:solidFill>
                <a:srgbClr val="CC33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Прямая соединительная линия 35">
              <a:extLst>
                <a:ext uri="{FF2B5EF4-FFF2-40B4-BE49-F238E27FC236}">
                  <a16:creationId xmlns:a16="http://schemas.microsoft.com/office/drawing/2014/main" id="{2DEEC08A-CCFB-E590-0593-575DE9C5EA10}"/>
                </a:ext>
              </a:extLst>
            </p:cNvPr>
            <p:cNvCxnSpPr/>
            <p:nvPr/>
          </p:nvCxnSpPr>
          <p:spPr>
            <a:xfrm flipH="1" flipV="1">
              <a:off x="7254240" y="4495800"/>
              <a:ext cx="1714500" cy="998220"/>
            </a:xfrm>
            <a:prstGeom prst="line">
              <a:avLst/>
            </a:prstGeom>
            <a:ln w="28575">
              <a:solidFill>
                <a:srgbClr val="CC33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Прямая соединительная линия 45">
              <a:extLst>
                <a:ext uri="{FF2B5EF4-FFF2-40B4-BE49-F238E27FC236}">
                  <a16:creationId xmlns:a16="http://schemas.microsoft.com/office/drawing/2014/main" id="{7A541C16-5509-5C3E-3128-2CB25768F101}"/>
                </a:ext>
              </a:extLst>
            </p:cNvPr>
            <p:cNvCxnSpPr>
              <a:cxnSpLocks/>
              <a:stCxn id="10" idx="0"/>
              <a:endCxn id="13" idx="2"/>
            </p:cNvCxnSpPr>
            <p:nvPr/>
          </p:nvCxnSpPr>
          <p:spPr>
            <a:xfrm flipV="1">
              <a:off x="6088604" y="1340614"/>
              <a:ext cx="6867" cy="1166366"/>
            </a:xfrm>
            <a:prstGeom prst="line">
              <a:avLst/>
            </a:prstGeom>
            <a:ln w="28575">
              <a:solidFill>
                <a:srgbClr val="CC33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Прямая соединительная линия 56">
              <a:extLst>
                <a:ext uri="{FF2B5EF4-FFF2-40B4-BE49-F238E27FC236}">
                  <a16:creationId xmlns:a16="http://schemas.microsoft.com/office/drawing/2014/main" id="{843B0D48-7E9A-ED5B-7AFF-908EC85DC57E}"/>
                </a:ext>
              </a:extLst>
            </p:cNvPr>
            <p:cNvCxnSpPr>
              <a:cxnSpLocks/>
              <a:endCxn id="10" idx="2"/>
            </p:cNvCxnSpPr>
            <p:nvPr/>
          </p:nvCxnSpPr>
          <p:spPr>
            <a:xfrm>
              <a:off x="2506980" y="2804160"/>
              <a:ext cx="1421624" cy="782820"/>
            </a:xfrm>
            <a:prstGeom prst="line">
              <a:avLst/>
            </a:prstGeom>
            <a:ln w="28575">
              <a:solidFill>
                <a:srgbClr val="CC33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Прямая соединительная линия 59">
              <a:extLst>
                <a:ext uri="{FF2B5EF4-FFF2-40B4-BE49-F238E27FC236}">
                  <a16:creationId xmlns:a16="http://schemas.microsoft.com/office/drawing/2014/main" id="{4DB4C5CA-32B1-2B0C-41C9-A9EE63935496}"/>
                </a:ext>
              </a:extLst>
            </p:cNvPr>
            <p:cNvCxnSpPr>
              <a:cxnSpLocks/>
              <a:endCxn id="10" idx="6"/>
            </p:cNvCxnSpPr>
            <p:nvPr/>
          </p:nvCxnSpPr>
          <p:spPr>
            <a:xfrm flipH="1">
              <a:off x="8248604" y="2804160"/>
              <a:ext cx="1428796" cy="782820"/>
            </a:xfrm>
            <a:prstGeom prst="line">
              <a:avLst/>
            </a:prstGeom>
            <a:ln w="28575">
              <a:solidFill>
                <a:srgbClr val="CC33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AutoShape 14">
            <a:extLst>
              <a:ext uri="{FF2B5EF4-FFF2-40B4-BE49-F238E27FC236}">
                <a16:creationId xmlns:a16="http://schemas.microsoft.com/office/drawing/2014/main" id="{91A6E5CB-7141-83DD-4E67-5376365FC0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689" y="1786020"/>
            <a:ext cx="3600000" cy="1008000"/>
          </a:xfrm>
          <a:prstGeom prst="roundRect">
            <a:avLst>
              <a:gd name="adj" fmla="val 50000"/>
            </a:avLst>
          </a:prstGeom>
          <a:solidFill>
            <a:srgbClr val="CCFFCC"/>
          </a:solidFill>
          <a:ln w="38100">
            <a:solidFill>
              <a:srgbClr val="008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defTabSz="914400" fontAlgn="base">
              <a:spcBef>
                <a:spcPct val="0"/>
              </a:spcBef>
            </a:pPr>
            <a:r>
              <a:rPr lang="uk-UA" sz="2000" dirty="0">
                <a:latin typeface="Arial" pitchFamily="34" charset="0"/>
                <a:cs typeface="Arial" pitchFamily="34" charset="0"/>
              </a:rPr>
              <a:t>Елементи страху, терміновості або обіцянки вигоди</a:t>
            </a:r>
            <a:endParaRPr kumimoji="0" lang="uk-UA" sz="200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431B921F-F9B7-ED63-E386-DA6C2DBC0BB0}"/>
              </a:ext>
            </a:extLst>
          </p:cNvPr>
          <p:cNvSpPr/>
          <p:nvPr/>
        </p:nvSpPr>
        <p:spPr>
          <a:xfrm>
            <a:off x="3928604" y="2506980"/>
            <a:ext cx="4320000" cy="2160000"/>
          </a:xfrm>
          <a:prstGeom prst="ellipse">
            <a:avLst/>
          </a:prstGeom>
          <a:solidFill>
            <a:srgbClr val="FFFFCC"/>
          </a:solidFill>
          <a:ln w="381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Ознаки </a:t>
            </a:r>
            <a:r>
              <a:rPr lang="uk-UA" sz="2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фішінгу</a:t>
            </a:r>
            <a:endParaRPr lang="uk-UA" sz="2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AutoShape 14">
            <a:extLst>
              <a:ext uri="{FF2B5EF4-FFF2-40B4-BE49-F238E27FC236}">
                <a16:creationId xmlns:a16="http://schemas.microsoft.com/office/drawing/2014/main" id="{86735C1F-46C4-FFD6-E9AF-43A49C4FC9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6858" y="5494930"/>
            <a:ext cx="3600000" cy="792000"/>
          </a:xfrm>
          <a:prstGeom prst="roundRect">
            <a:avLst>
              <a:gd name="adj" fmla="val 50000"/>
            </a:avLst>
          </a:prstGeom>
          <a:solidFill>
            <a:srgbClr val="CCFFCC"/>
          </a:solidFill>
          <a:ln w="38100">
            <a:solidFill>
              <a:srgbClr val="008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defTabSz="914400" fontAlgn="base">
              <a:spcBef>
                <a:spcPct val="0"/>
              </a:spcBef>
            </a:pPr>
            <a:r>
              <a:rPr lang="uk-UA" sz="2000" dirty="0">
                <a:latin typeface="Arial" pitchFamily="34" charset="0"/>
                <a:cs typeface="Arial" pitchFamily="34" charset="0"/>
              </a:rPr>
              <a:t>Посилання веде на підозрілий сайт</a:t>
            </a:r>
            <a:endParaRPr kumimoji="0" lang="uk-UA" sz="200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AutoShape 14">
            <a:extLst>
              <a:ext uri="{FF2B5EF4-FFF2-40B4-BE49-F238E27FC236}">
                <a16:creationId xmlns:a16="http://schemas.microsoft.com/office/drawing/2014/main" id="{D3B2C207-FB19-5B9B-88CF-21339AE4CD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0121" y="5503234"/>
            <a:ext cx="3600000" cy="792000"/>
          </a:xfrm>
          <a:prstGeom prst="roundRect">
            <a:avLst>
              <a:gd name="adj" fmla="val 50000"/>
            </a:avLst>
          </a:prstGeom>
          <a:solidFill>
            <a:srgbClr val="CCFFCC"/>
          </a:solidFill>
          <a:ln w="38100">
            <a:solidFill>
              <a:srgbClr val="008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defTabSz="914400" fontAlgn="base">
              <a:spcBef>
                <a:spcPct val="0"/>
              </a:spcBef>
            </a:pPr>
            <a:r>
              <a:rPr lang="uk-UA" sz="2000" dirty="0">
                <a:latin typeface="Arial" pitchFamily="34" charset="0"/>
                <a:cs typeface="Arial" pitchFamily="34" charset="0"/>
              </a:rPr>
              <a:t>Орфографічні помилки</a:t>
            </a:r>
          </a:p>
          <a:p>
            <a:pPr lvl="0" algn="ctr" defTabSz="914400" fontAlgn="base">
              <a:spcBef>
                <a:spcPct val="0"/>
              </a:spcBef>
            </a:pPr>
            <a:r>
              <a:rPr lang="uk-UA" sz="2000" dirty="0">
                <a:latin typeface="Arial" pitchFamily="34" charset="0"/>
                <a:cs typeface="Arial" pitchFamily="34" charset="0"/>
              </a:rPr>
              <a:t>в листі</a:t>
            </a:r>
            <a:endParaRPr kumimoji="0" lang="uk-UA" sz="200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AutoShape 14">
            <a:extLst>
              <a:ext uri="{FF2B5EF4-FFF2-40B4-BE49-F238E27FC236}">
                <a16:creationId xmlns:a16="http://schemas.microsoft.com/office/drawing/2014/main" id="{2EBD2FA8-210E-23BC-50B0-25FBC30FC8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95471" y="548614"/>
            <a:ext cx="3600000" cy="792000"/>
          </a:xfrm>
          <a:prstGeom prst="roundRect">
            <a:avLst>
              <a:gd name="adj" fmla="val 50000"/>
            </a:avLst>
          </a:prstGeom>
          <a:solidFill>
            <a:srgbClr val="CCFFCC"/>
          </a:solidFill>
          <a:ln w="38100">
            <a:solidFill>
              <a:srgbClr val="008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lang="uk-UA" sz="2200" dirty="0">
                <a:latin typeface="Arial" pitchFamily="34" charset="0"/>
                <a:cs typeface="Arial" pitchFamily="34" charset="0"/>
              </a:rPr>
              <a:t>Підроблені адреси відправників</a:t>
            </a:r>
            <a:endParaRPr kumimoji="0" lang="uk-UA" sz="220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AutoShape 14">
            <a:extLst>
              <a:ext uri="{FF2B5EF4-FFF2-40B4-BE49-F238E27FC236}">
                <a16:creationId xmlns:a16="http://schemas.microsoft.com/office/drawing/2014/main" id="{4BA411F5-0F35-3601-7DE3-A5E2434189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44014" y="1793640"/>
            <a:ext cx="3600000" cy="1008000"/>
          </a:xfrm>
          <a:prstGeom prst="roundRect">
            <a:avLst>
              <a:gd name="adj" fmla="val 50000"/>
            </a:avLst>
          </a:prstGeom>
          <a:solidFill>
            <a:srgbClr val="CCFFCC"/>
          </a:solidFill>
          <a:ln w="38100">
            <a:solidFill>
              <a:srgbClr val="008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defTabSz="914400" fontAlgn="base">
              <a:spcBef>
                <a:spcPct val="0"/>
              </a:spcBef>
            </a:pPr>
            <a:r>
              <a:rPr lang="uk-UA" sz="2000" dirty="0">
                <a:latin typeface="Arial" pitchFamily="34" charset="0"/>
                <a:cs typeface="Arial" pitchFamily="34" charset="0"/>
              </a:rPr>
              <a:t>Прохання ввести конфіденційну інформацію</a:t>
            </a:r>
            <a:endParaRPr kumimoji="0" lang="uk-UA" sz="200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6FD595F-A57C-CBC4-285B-C1B92A6C65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ranok_red.png">
            <a:extLst>
              <a:ext uri="{FF2B5EF4-FFF2-40B4-BE49-F238E27FC236}">
                <a16:creationId xmlns:a16="http://schemas.microsoft.com/office/drawing/2014/main" id="{CDA12B4B-FF46-D165-B4B7-98F7CFBF2C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pic>
        <p:nvPicPr>
          <p:cNvPr id="5" name="Рисунок 4" descr="10-1.png">
            <a:extLst>
              <a:ext uri="{FF2B5EF4-FFF2-40B4-BE49-F238E27FC236}">
                <a16:creationId xmlns:a16="http://schemas.microsoft.com/office/drawing/2014/main" id="{0AAA7E0C-6050-4149-3C99-1F2661A0D0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692133" y="2103120"/>
            <a:ext cx="1731773" cy="1844226"/>
          </a:xfrm>
          <a:prstGeom prst="rect">
            <a:avLst/>
          </a:prstGeom>
        </p:spPr>
      </p:pic>
      <p:grpSp>
        <p:nvGrpSpPr>
          <p:cNvPr id="2" name="Группа 11">
            <a:extLst>
              <a:ext uri="{FF2B5EF4-FFF2-40B4-BE49-F238E27FC236}">
                <a16:creationId xmlns:a16="http://schemas.microsoft.com/office/drawing/2014/main" id="{6C27C7EE-789B-0720-70FB-28F2EF6B32E6}"/>
              </a:ext>
            </a:extLst>
          </p:cNvPr>
          <p:cNvGrpSpPr/>
          <p:nvPr/>
        </p:nvGrpSpPr>
        <p:grpSpPr>
          <a:xfrm>
            <a:off x="2448977" y="2004461"/>
            <a:ext cx="8981023" cy="2011847"/>
            <a:chOff x="1856505" y="833749"/>
            <a:chExt cx="8981023" cy="2011847"/>
          </a:xfrm>
        </p:grpSpPr>
        <p:sp>
          <p:nvSpPr>
            <p:cNvPr id="11" name="Скругленный прямоугольник 6">
              <a:extLst>
                <a:ext uri="{FF2B5EF4-FFF2-40B4-BE49-F238E27FC236}">
                  <a16:creationId xmlns:a16="http://schemas.microsoft.com/office/drawing/2014/main" id="{0E82D7D1-FD7E-2E68-92E8-DF6D32375E47}"/>
                </a:ext>
              </a:extLst>
            </p:cNvPr>
            <p:cNvSpPr/>
            <p:nvPr/>
          </p:nvSpPr>
          <p:spPr>
            <a:xfrm>
              <a:off x="2029708" y="1184853"/>
              <a:ext cx="8807820" cy="1660743"/>
            </a:xfrm>
            <a:prstGeom prst="roundRect">
              <a:avLst>
                <a:gd name="adj" fmla="val 9483"/>
              </a:avLst>
            </a:prstGeom>
            <a:solidFill>
              <a:srgbClr val="FFFF99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49263" algn="just"/>
              <a:r>
                <a:rPr lang="uk-UA" sz="2400" b="1" i="1" dirty="0">
                  <a:solidFill>
                    <a:srgbClr val="CC00CC"/>
                  </a:solidFill>
                  <a:latin typeface="Arial" pitchFamily="34" charset="0"/>
                  <a:cs typeface="Arial" pitchFamily="34" charset="0"/>
                </a:rPr>
                <a:t>Інвестиційне шахрайство</a:t>
              </a: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— це вид шахрайства, коли людину змушують вкласти гроші у фальшивий або надто ризикований проєкт, який обіцяє великі прибутки без реального бізнесу.</a:t>
              </a:r>
            </a:p>
          </p:txBody>
        </p:sp>
        <p:pic>
          <p:nvPicPr>
            <p:cNvPr id="12" name="Picture 2">
              <a:extLst>
                <a:ext uri="{FF2B5EF4-FFF2-40B4-BE49-F238E27FC236}">
                  <a16:creationId xmlns:a16="http://schemas.microsoft.com/office/drawing/2014/main" id="{FC60F28D-42F2-D76C-A014-ABAE3741ABE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856505" y="833749"/>
              <a:ext cx="662998" cy="7200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887746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1E629B4-7485-AFB8-37AA-9D87578C67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anok_red.png">
            <a:extLst>
              <a:ext uri="{FF2B5EF4-FFF2-40B4-BE49-F238E27FC236}">
                <a16:creationId xmlns:a16="http://schemas.microsoft.com/office/drawing/2014/main" id="{8629AE05-774A-6D11-C9B6-381B7582A1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grpSp>
        <p:nvGrpSpPr>
          <p:cNvPr id="2" name="Группа 9">
            <a:extLst>
              <a:ext uri="{FF2B5EF4-FFF2-40B4-BE49-F238E27FC236}">
                <a16:creationId xmlns:a16="http://schemas.microsoft.com/office/drawing/2014/main" id="{494D710F-130D-22F2-AE67-D61220A88C2E}"/>
              </a:ext>
            </a:extLst>
          </p:cNvPr>
          <p:cNvGrpSpPr/>
          <p:nvPr/>
        </p:nvGrpSpPr>
        <p:grpSpPr>
          <a:xfrm>
            <a:off x="2120173" y="1305822"/>
            <a:ext cx="9373738" cy="3594546"/>
            <a:chOff x="1711038" y="2189020"/>
            <a:chExt cx="9183730" cy="3594546"/>
          </a:xfrm>
        </p:grpSpPr>
        <p:sp>
          <p:nvSpPr>
            <p:cNvPr id="6" name="Скругленный прямоугольник 10">
              <a:extLst>
                <a:ext uri="{FF2B5EF4-FFF2-40B4-BE49-F238E27FC236}">
                  <a16:creationId xmlns:a16="http://schemas.microsoft.com/office/drawing/2014/main" id="{B2147EF9-E3AA-FC7B-B16E-B22C0FEBE663}"/>
                </a:ext>
              </a:extLst>
            </p:cNvPr>
            <p:cNvSpPr/>
            <p:nvPr/>
          </p:nvSpPr>
          <p:spPr>
            <a:xfrm>
              <a:off x="2126790" y="2553162"/>
              <a:ext cx="8767978" cy="3230404"/>
            </a:xfrm>
            <a:prstGeom prst="roundRect">
              <a:avLst>
                <a:gd name="adj" fmla="val 4914"/>
              </a:avLst>
            </a:prstGeom>
            <a:solidFill>
              <a:srgbClr val="FFCC99">
                <a:alpha val="50196"/>
              </a:srgbClr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47675" algn="just">
                <a:buNone/>
              </a:pPr>
              <a:r>
                <a:rPr lang="uk-UA" sz="2400" dirty="0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Ще варіантами шахрайства є </a:t>
              </a:r>
              <a:r>
                <a:rPr lang="uk-UA" sz="2400" b="1" i="1" dirty="0">
                  <a:solidFill>
                    <a:srgbClr val="CC00CC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фальшиві лотереї</a:t>
              </a:r>
              <a:r>
                <a:rPr lang="uk-UA" sz="2400" dirty="0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 та  </a:t>
              </a:r>
              <a:r>
                <a:rPr lang="uk-UA" sz="2400" b="1" i="1" dirty="0">
                  <a:solidFill>
                    <a:srgbClr val="CC00CC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виграші</a:t>
              </a:r>
              <a:r>
                <a:rPr lang="uk-UA" sz="2400" dirty="0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.</a:t>
              </a:r>
            </a:p>
            <a:p>
              <a:pPr indent="447675" algn="just">
                <a:spcBef>
                  <a:spcPts val="1800"/>
                </a:spcBef>
                <a:buNone/>
              </a:pPr>
              <a:r>
                <a:rPr lang="uk-UA" sz="2400" dirty="0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Також дуже розповсюдженою шахрайською схемою                      є  </a:t>
              </a:r>
              <a:r>
                <a:rPr lang="uk-UA" sz="2400" b="1" i="1" dirty="0">
                  <a:solidFill>
                    <a:srgbClr val="CC00CC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фальшиві  </a:t>
              </a:r>
              <a:r>
                <a:rPr lang="uk-UA" sz="2400" b="1" i="1" dirty="0" err="1">
                  <a:solidFill>
                    <a:srgbClr val="CC00CC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інтернет-магазини</a:t>
              </a:r>
              <a:r>
                <a:rPr lang="uk-UA" sz="2400" dirty="0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.</a:t>
              </a:r>
            </a:p>
            <a:p>
              <a:pPr indent="447675" algn="just">
                <a:spcBef>
                  <a:spcPts val="1800"/>
                </a:spcBef>
                <a:buNone/>
              </a:pPr>
              <a:r>
                <a:rPr lang="uk-UA" sz="2400" dirty="0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А ще шахраї полюбляють видавати себе за родича (друга, кохану людину) в біді, що просить терміново переказати гроші: на допомогу, операцію, штраф або дорогу.</a:t>
              </a:r>
            </a:p>
          </p:txBody>
        </p:sp>
        <p:grpSp>
          <p:nvGrpSpPr>
            <p:cNvPr id="4" name="Группа 13">
              <a:extLst>
                <a:ext uri="{FF2B5EF4-FFF2-40B4-BE49-F238E27FC236}">
                  <a16:creationId xmlns:a16="http://schemas.microsoft.com/office/drawing/2014/main" id="{B2B90449-056F-E200-9B3D-57F43081DEB4}"/>
                </a:ext>
              </a:extLst>
            </p:cNvPr>
            <p:cNvGrpSpPr/>
            <p:nvPr/>
          </p:nvGrpSpPr>
          <p:grpSpPr>
            <a:xfrm>
              <a:off x="1711038" y="2189020"/>
              <a:ext cx="831600" cy="787153"/>
              <a:chOff x="4232564" y="997528"/>
              <a:chExt cx="831600" cy="787153"/>
            </a:xfrm>
          </p:grpSpPr>
          <p:sp>
            <p:nvSpPr>
              <p:cNvPr id="8" name="Равнобедренный треугольник 12">
                <a:extLst>
                  <a:ext uri="{FF2B5EF4-FFF2-40B4-BE49-F238E27FC236}">
                    <a16:creationId xmlns:a16="http://schemas.microsoft.com/office/drawing/2014/main" id="{273F682D-4828-FBED-8C1D-32D995A73886}"/>
                  </a:ext>
                </a:extLst>
              </p:cNvPr>
              <p:cNvSpPr/>
              <p:nvPr/>
            </p:nvSpPr>
            <p:spPr>
              <a:xfrm>
                <a:off x="4232564" y="997528"/>
                <a:ext cx="831600" cy="720000"/>
              </a:xfrm>
              <a:prstGeom prst="triangle">
                <a:avLst/>
              </a:prstGeom>
              <a:solidFill>
                <a:srgbClr val="FFFFFF"/>
              </a:solidFill>
              <a:ln w="571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 dirty="0"/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1880CD1-20E8-24C9-20A0-CC7DBC60FE0D}"/>
                  </a:ext>
                </a:extLst>
              </p:cNvPr>
              <p:cNvSpPr txBox="1"/>
              <p:nvPr/>
            </p:nvSpPr>
            <p:spPr>
              <a:xfrm>
                <a:off x="4495798" y="1046017"/>
                <a:ext cx="311728" cy="73866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ru-RU" sz="48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!</a:t>
                </a:r>
                <a:endParaRPr lang="uk-UA" sz="4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pic>
        <p:nvPicPr>
          <p:cNvPr id="10" name="Рисунок 9" descr="11.png">
            <a:extLst>
              <a:ext uri="{FF2B5EF4-FFF2-40B4-BE49-F238E27FC236}">
                <a16:creationId xmlns:a16="http://schemas.microsoft.com/office/drawing/2014/main" id="{C684DDDA-5A36-85C8-1086-1FAB1E9F1E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847" y="2062031"/>
            <a:ext cx="1489142" cy="2047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999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5F33EA4-0460-0076-3097-8DDAAF31F8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anok_red.png">
            <a:extLst>
              <a:ext uri="{FF2B5EF4-FFF2-40B4-BE49-F238E27FC236}">
                <a16:creationId xmlns:a16="http://schemas.microsoft.com/office/drawing/2014/main" id="{850AF451-21A9-D9F1-A672-23DBCF5369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pic>
        <p:nvPicPr>
          <p:cNvPr id="10" name="Рисунок 9" descr="01-1.png">
            <a:extLst>
              <a:ext uri="{FF2B5EF4-FFF2-40B4-BE49-F238E27FC236}">
                <a16:creationId xmlns:a16="http://schemas.microsoft.com/office/drawing/2014/main" id="{F4CCC6BF-673A-2702-88B7-539713B9C7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488014" y="1924878"/>
            <a:ext cx="1695115" cy="2254447"/>
          </a:xfrm>
          <a:prstGeom prst="rect">
            <a:avLst/>
          </a:prstGeom>
        </p:spPr>
      </p:pic>
      <p:grpSp>
        <p:nvGrpSpPr>
          <p:cNvPr id="2" name="Группа 10">
            <a:extLst>
              <a:ext uri="{FF2B5EF4-FFF2-40B4-BE49-F238E27FC236}">
                <a16:creationId xmlns:a16="http://schemas.microsoft.com/office/drawing/2014/main" id="{C071BCB9-8AE1-62A5-DD8C-D28F7A1FF702}"/>
              </a:ext>
            </a:extLst>
          </p:cNvPr>
          <p:cNvGrpSpPr/>
          <p:nvPr/>
        </p:nvGrpSpPr>
        <p:grpSpPr>
          <a:xfrm>
            <a:off x="2359741" y="2268373"/>
            <a:ext cx="9365501" cy="1663447"/>
            <a:chOff x="1282675" y="789772"/>
            <a:chExt cx="9646978" cy="1663447"/>
          </a:xfrm>
        </p:grpSpPr>
        <p:sp>
          <p:nvSpPr>
            <p:cNvPr id="12" name="Скругленный прямоугольник 11">
              <a:extLst>
                <a:ext uri="{FF2B5EF4-FFF2-40B4-BE49-F238E27FC236}">
                  <a16:creationId xmlns:a16="http://schemas.microsoft.com/office/drawing/2014/main" id="{550EF118-76B2-D163-D4D8-0504B2CEE29F}"/>
                </a:ext>
              </a:extLst>
            </p:cNvPr>
            <p:cNvSpPr/>
            <p:nvPr/>
          </p:nvSpPr>
          <p:spPr>
            <a:xfrm>
              <a:off x="1461653" y="1148413"/>
              <a:ext cx="9468000" cy="1304806"/>
            </a:xfrm>
            <a:prstGeom prst="roundRect">
              <a:avLst>
                <a:gd name="adj" fmla="val 15041"/>
              </a:avLst>
            </a:prstGeom>
            <a:solidFill>
              <a:srgbClr val="CCFFCC"/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50850" algn="just"/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Як ви вважаєте, збільшиться чи зменшиться обсяг фінансового шахрайства з розвитком штучного інтелекту? Поясніть відповідь.</a:t>
              </a:r>
            </a:p>
          </p:txBody>
        </p:sp>
        <p:pic>
          <p:nvPicPr>
            <p:cNvPr id="13" name="Picture 2">
              <a:extLst>
                <a:ext uri="{FF2B5EF4-FFF2-40B4-BE49-F238E27FC236}">
                  <a16:creationId xmlns:a16="http://schemas.microsoft.com/office/drawing/2014/main" id="{69E4468D-0A2E-AFCA-57C2-649E3D91B7E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282675" y="789772"/>
              <a:ext cx="659708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1373850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2D6E2D2-8947-B278-C0E7-58D0309D55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anok_red.png">
            <a:extLst>
              <a:ext uri="{FF2B5EF4-FFF2-40B4-BE49-F238E27FC236}">
                <a16:creationId xmlns:a16="http://schemas.microsoft.com/office/drawing/2014/main" id="{60700D86-BAA9-2A7B-81CD-80ACF73CE4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23CF397-E317-7E27-5F7B-47F4DD765552}"/>
              </a:ext>
            </a:extLst>
          </p:cNvPr>
          <p:cNvSpPr/>
          <p:nvPr/>
        </p:nvSpPr>
        <p:spPr>
          <a:xfrm>
            <a:off x="333203" y="2711528"/>
            <a:ext cx="11520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i="1" dirty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4. Шахрайство у сфері </a:t>
            </a:r>
            <a:r>
              <a:rPr lang="uk-UA" sz="4000" b="1" i="1" dirty="0" err="1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криптовалют</a:t>
            </a:r>
            <a:endParaRPr lang="uk-UA" sz="4000" b="1" i="1" dirty="0">
              <a:solidFill>
                <a:srgbClr val="9933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412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35280" y="910166"/>
          <a:ext cx="11498580" cy="55363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3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49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98594">
                <a:tc>
                  <a:txBody>
                    <a:bodyPr/>
                    <a:lstStyle/>
                    <a:p>
                      <a:pPr algn="ctr"/>
                      <a:r>
                        <a:rPr lang="uk-UA" sz="18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Вид шахрайства</a:t>
                      </a:r>
                      <a:endParaRPr lang="uk-UA" sz="1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Короткий опис</a:t>
                      </a:r>
                      <a:endParaRPr lang="uk-UA" sz="1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sz="1800" kern="12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Фішинг</a:t>
                      </a:r>
                      <a:endParaRPr lang="uk-UA" sz="1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uk-UA" sz="18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Зловмисники надсилають підроблені електронні листи, повідомлення або створюють сайти-клони популярних </a:t>
                      </a:r>
                      <a:r>
                        <a:rPr lang="uk-UA" sz="1800" kern="12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криптоплатформ</a:t>
                      </a:r>
                      <a:r>
                        <a:rPr lang="uk-UA" sz="18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(бірж, гаманців). Користувач вводить свої приватні ключі або </a:t>
                      </a:r>
                      <a:r>
                        <a:rPr lang="uk-UA" sz="1800" kern="12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логін</a:t>
                      </a:r>
                      <a:r>
                        <a:rPr lang="uk-UA" sz="18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і пароль, після чого шахраї отримують доступ до його коштів.</a:t>
                      </a:r>
                      <a:endParaRPr lang="uk-UA" sz="1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sz="1800" i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«</a:t>
                      </a:r>
                      <a:r>
                        <a:rPr lang="uk-UA" sz="1800" i="1" kern="12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Pig</a:t>
                      </a:r>
                      <a:r>
                        <a:rPr lang="uk-UA" sz="1800" i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uk-UA" sz="1800" i="1" kern="12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Butchering</a:t>
                      </a:r>
                      <a:r>
                        <a:rPr lang="uk-UA" sz="1800" i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»</a:t>
                      </a:r>
                      <a:r>
                        <a:rPr lang="uk-UA" sz="18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(фінансовий </a:t>
                      </a:r>
                      <a:r>
                        <a:rPr lang="uk-UA" sz="1800" kern="12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грумінг</a:t>
                      </a:r>
                      <a:r>
                        <a:rPr lang="uk-UA" sz="18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)</a:t>
                      </a:r>
                      <a:endParaRPr lang="uk-UA" sz="1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uk-UA" sz="18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Зловмисники довгий час встановлюють довірливі стосунки із жертвою (через </a:t>
                      </a:r>
                      <a:r>
                        <a:rPr lang="uk-UA" sz="1800" kern="12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соцмережі</a:t>
                      </a:r>
                      <a:r>
                        <a:rPr lang="uk-UA" sz="18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 </a:t>
                      </a:r>
                      <a:r>
                        <a:rPr lang="uk-UA" sz="1800" kern="12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месенджери</a:t>
                      </a:r>
                      <a:r>
                        <a:rPr lang="uk-UA" sz="18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 сайти знайомств), після чого переконують її вкласти кошти</a:t>
                      </a:r>
                    </a:p>
                    <a:p>
                      <a:r>
                        <a:rPr lang="uk-UA" sz="18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у фальшивий інвестиційний проєкт.</a:t>
                      </a:r>
                      <a:endParaRPr lang="uk-UA" sz="1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sz="1800" i="1" kern="12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Pump</a:t>
                      </a:r>
                      <a:r>
                        <a:rPr lang="uk-UA" sz="1800" i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&amp; </a:t>
                      </a:r>
                      <a:r>
                        <a:rPr lang="uk-UA" sz="1800" i="1" kern="12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Dump</a:t>
                      </a:r>
                      <a:endParaRPr lang="uk-UA" sz="1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uk-UA" sz="18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Шахраї штучно розкручують маловідому </a:t>
                      </a:r>
                      <a:r>
                        <a:rPr lang="uk-UA" sz="1800" kern="12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криптовалюту</a:t>
                      </a:r>
                      <a:r>
                        <a:rPr lang="uk-UA" sz="18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через </a:t>
                      </a:r>
                      <a:r>
                        <a:rPr lang="uk-UA" sz="1800" kern="12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соцмережі</a:t>
                      </a:r>
                      <a:r>
                        <a:rPr lang="uk-UA" sz="18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та закриті групи, підвищуючи її ціну, а потім різко продають активи, спричиняючи обвал.</a:t>
                      </a:r>
                      <a:endParaRPr lang="uk-UA" sz="1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sz="18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Фальшиві </a:t>
                      </a:r>
                      <a:r>
                        <a:rPr lang="uk-UA" sz="1800" i="1" kern="12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Airdrop</a:t>
                      </a:r>
                      <a:r>
                        <a:rPr lang="uk-UA" sz="18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та </a:t>
                      </a:r>
                      <a:r>
                        <a:rPr lang="uk-UA" sz="1800" i="1" kern="12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Giveaways</a:t>
                      </a:r>
                      <a:endParaRPr lang="uk-UA" sz="1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uk-UA" sz="18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Жертвам пропонують отримати безплатні </a:t>
                      </a:r>
                      <a:r>
                        <a:rPr lang="uk-UA" sz="1800" kern="12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токени</a:t>
                      </a:r>
                      <a:r>
                        <a:rPr lang="uk-UA" sz="18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в обмін на введення приватного ключа або надсилання певної суми на «верифікацію».</a:t>
                      </a:r>
                      <a:endParaRPr lang="uk-UA" sz="1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sz="1800" kern="12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Криптовалютні</a:t>
                      </a:r>
                      <a:r>
                        <a:rPr lang="uk-UA" sz="18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«</a:t>
                      </a:r>
                      <a:r>
                        <a:rPr lang="uk-UA" sz="1800" kern="12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дрейнери</a:t>
                      </a:r>
                      <a:r>
                        <a:rPr lang="uk-UA" sz="18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» (</a:t>
                      </a:r>
                      <a:r>
                        <a:rPr lang="uk-UA" sz="1800" i="1" kern="12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Crypto</a:t>
                      </a:r>
                      <a:r>
                        <a:rPr lang="uk-UA" sz="1800" i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uk-UA" sz="1800" i="1" kern="12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Drainers</a:t>
                      </a:r>
                      <a:r>
                        <a:rPr lang="uk-UA" sz="18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)</a:t>
                      </a:r>
                      <a:endParaRPr lang="uk-UA" sz="1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uk-UA" sz="18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Шкідливі </a:t>
                      </a:r>
                      <a:r>
                        <a:rPr lang="uk-UA" sz="1800" kern="12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смартконтракти</a:t>
                      </a:r>
                      <a:r>
                        <a:rPr lang="uk-UA" sz="18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 що автоматично виводять усі кошти з гаманця користувача після надання дозволу на трансакцію.</a:t>
                      </a:r>
                      <a:endParaRPr lang="uk-UA" sz="1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sz="1800" i="1" kern="12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Rug</a:t>
                      </a:r>
                      <a:r>
                        <a:rPr lang="uk-UA" sz="1800" i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uk-UA" sz="1800" i="1" kern="12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Pull</a:t>
                      </a:r>
                      <a:endParaRPr lang="uk-UA" sz="1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uk-UA" sz="18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Шахрайська схема у світі </a:t>
                      </a:r>
                      <a:r>
                        <a:rPr lang="uk-UA" sz="1800" kern="12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криптовалют</a:t>
                      </a:r>
                      <a:r>
                        <a:rPr lang="uk-UA" sz="18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 коли розробники проєкту заманюють інвесторів, а потім раптово зникають, залишаючи їх без грошей. Назва походить від англійського виразу </a:t>
                      </a:r>
                      <a:r>
                        <a:rPr lang="uk-UA" sz="1800" i="1" kern="12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pull</a:t>
                      </a:r>
                      <a:r>
                        <a:rPr lang="uk-UA" sz="1800" i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uk-UA" sz="1800" i="1" kern="12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the</a:t>
                      </a:r>
                      <a:r>
                        <a:rPr lang="uk-UA" sz="1800" i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uk-UA" sz="1800" i="1" kern="12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rug</a:t>
                      </a:r>
                      <a:r>
                        <a:rPr lang="uk-UA" sz="1800" i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uk-UA" sz="1800" i="1" kern="12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out</a:t>
                      </a:r>
                      <a:r>
                        <a:rPr lang="uk-UA" sz="18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— «вирвати килим з-під ніг»</a:t>
                      </a:r>
                      <a:endParaRPr lang="uk-UA" sz="1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3" name="Рисунок 2" descr="ranok_red.png">
            <a:extLst>
              <a:ext uri="{FF2B5EF4-FFF2-40B4-BE49-F238E27FC236}">
                <a16:creationId xmlns:a16="http://schemas.microsoft.com/office/drawing/2014/main" id="{60700D86-BAA9-2A7B-81CD-80ACF73CE4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5F33EA4-0460-0076-3097-8DDAAF31F8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anok_red.png">
            <a:extLst>
              <a:ext uri="{FF2B5EF4-FFF2-40B4-BE49-F238E27FC236}">
                <a16:creationId xmlns:a16="http://schemas.microsoft.com/office/drawing/2014/main" id="{850AF451-21A9-D9F1-A672-23DBCF5369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pic>
        <p:nvPicPr>
          <p:cNvPr id="10" name="Рисунок 9" descr="01-1.png">
            <a:extLst>
              <a:ext uri="{FF2B5EF4-FFF2-40B4-BE49-F238E27FC236}">
                <a16:creationId xmlns:a16="http://schemas.microsoft.com/office/drawing/2014/main" id="{F4CCC6BF-673A-2702-88B7-539713B9C7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488014" y="1924878"/>
            <a:ext cx="1695115" cy="2254447"/>
          </a:xfrm>
          <a:prstGeom prst="rect">
            <a:avLst/>
          </a:prstGeom>
        </p:spPr>
      </p:pic>
      <p:grpSp>
        <p:nvGrpSpPr>
          <p:cNvPr id="2" name="Группа 10">
            <a:extLst>
              <a:ext uri="{FF2B5EF4-FFF2-40B4-BE49-F238E27FC236}">
                <a16:creationId xmlns:a16="http://schemas.microsoft.com/office/drawing/2014/main" id="{C071BCB9-8AE1-62A5-DD8C-D28F7A1FF702}"/>
              </a:ext>
            </a:extLst>
          </p:cNvPr>
          <p:cNvGrpSpPr/>
          <p:nvPr/>
        </p:nvGrpSpPr>
        <p:grpSpPr>
          <a:xfrm>
            <a:off x="2078265" y="2352193"/>
            <a:ext cx="9646978" cy="1261968"/>
            <a:chOff x="1282675" y="789772"/>
            <a:chExt cx="9646978" cy="1261968"/>
          </a:xfrm>
        </p:grpSpPr>
        <p:sp>
          <p:nvSpPr>
            <p:cNvPr id="12" name="Скругленный прямоугольник 11">
              <a:extLst>
                <a:ext uri="{FF2B5EF4-FFF2-40B4-BE49-F238E27FC236}">
                  <a16:creationId xmlns:a16="http://schemas.microsoft.com/office/drawing/2014/main" id="{550EF118-76B2-D163-D4D8-0504B2CEE29F}"/>
                </a:ext>
              </a:extLst>
            </p:cNvPr>
            <p:cNvSpPr/>
            <p:nvPr/>
          </p:nvSpPr>
          <p:spPr>
            <a:xfrm>
              <a:off x="1461653" y="1148413"/>
              <a:ext cx="9468000" cy="903327"/>
            </a:xfrm>
            <a:prstGeom prst="roundRect">
              <a:avLst>
                <a:gd name="adj" fmla="val 15041"/>
              </a:avLst>
            </a:prstGeom>
            <a:solidFill>
              <a:srgbClr val="CCFFCC"/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50850" algn="just"/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Як ви вважаєте, куди треба звертатись, якщо вас ошукали </a:t>
              </a:r>
              <a:r>
                <a:rPr lang="uk-UA" sz="24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криптошахраї</a:t>
              </a: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?</a:t>
              </a:r>
            </a:p>
          </p:txBody>
        </p:sp>
        <p:pic>
          <p:nvPicPr>
            <p:cNvPr id="13" name="Picture 2">
              <a:extLst>
                <a:ext uri="{FF2B5EF4-FFF2-40B4-BE49-F238E27FC236}">
                  <a16:creationId xmlns:a16="http://schemas.microsoft.com/office/drawing/2014/main" id="{69E4468D-0A2E-AFCA-57C2-649E3D91B7E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282675" y="789772"/>
              <a:ext cx="659708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1373850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2D6E2D2-8947-B278-C0E7-58D0309D55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anok_red.png">
            <a:extLst>
              <a:ext uri="{FF2B5EF4-FFF2-40B4-BE49-F238E27FC236}">
                <a16:creationId xmlns:a16="http://schemas.microsoft.com/office/drawing/2014/main" id="{60700D86-BAA9-2A7B-81CD-80ACF73CE4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23CF397-E317-7E27-5F7B-47F4DD765552}"/>
              </a:ext>
            </a:extLst>
          </p:cNvPr>
          <p:cNvSpPr/>
          <p:nvPr/>
        </p:nvSpPr>
        <p:spPr>
          <a:xfrm>
            <a:off x="333203" y="2711528"/>
            <a:ext cx="11520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i="1" dirty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5. Як боротися з фінансовим шахрайством?</a:t>
            </a:r>
          </a:p>
        </p:txBody>
      </p:sp>
    </p:spTree>
    <p:extLst>
      <p:ext uri="{BB962C8B-B14F-4D97-AF65-F5344CB8AC3E}">
        <p14:creationId xmlns:p14="http://schemas.microsoft.com/office/powerpoint/2010/main" val="71412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6BA80E-5BF7-05DC-B1A3-D59A625ADD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ranok_r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4233255" y="541722"/>
            <a:ext cx="678866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4000" b="1" i="1" u="none" strike="noStrike" cap="none" normalizeH="0" baseline="0" dirty="0">
                <a:ln>
                  <a:noFill/>
                </a:ln>
                <a:solidFill>
                  <a:srgbClr val="9933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Мозковий штурм</a:t>
            </a:r>
            <a:endParaRPr kumimoji="0" lang="uk-U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pic>
        <p:nvPicPr>
          <p:cNvPr id="9" name="Рисунок 8" descr="07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990" y="2284255"/>
            <a:ext cx="3717124" cy="2959688"/>
          </a:xfrm>
          <a:prstGeom prst="rect">
            <a:avLst/>
          </a:prstGeom>
        </p:spPr>
      </p:pic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3657600" y="1537747"/>
            <a:ext cx="8204156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 indent="449263" algn="just" defTabSz="914400" fontAlgn="base">
              <a:spcBef>
                <a:spcPct val="0"/>
              </a:spcBef>
              <a:spcAft>
                <a:spcPct val="0"/>
              </a:spcAft>
            </a:pPr>
            <a:r>
              <a:rPr lang="uk-UA" sz="2400" dirty="0">
                <a:latin typeface="Arial" pitchFamily="34" charset="0"/>
                <a:cs typeface="Arial" pitchFamily="34" charset="0"/>
              </a:rPr>
              <a:t>Ми вже знаємо, що таке фінансові ризики і як ними керувати. Але там, де гроші, з’являються шахраї. Отже, зароблені та примножені гроші треба вберегти від шахрайства.</a:t>
            </a: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6373723" y="3228317"/>
            <a:ext cx="5472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179388" lvl="0" indent="-179388" algn="just" defTabSz="9144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uk-UA" sz="2400" dirty="0">
                <a:latin typeface="Arial" pitchFamily="34" charset="0"/>
                <a:cs typeface="Arial" pitchFamily="34" charset="0"/>
              </a:rPr>
              <a:t>А що таке фінансове шахрайство?</a:t>
            </a:r>
            <a:endParaRPr kumimoji="0" lang="uk-U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6373729" y="3902924"/>
            <a:ext cx="5472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179388" lvl="0" indent="-179388" defTabSz="9144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uk-UA" sz="2400" dirty="0">
                <a:latin typeface="Arial" pitchFamily="34" charset="0"/>
                <a:cs typeface="Arial" pitchFamily="34" charset="0"/>
              </a:rPr>
              <a:t>Які типові ознаки шахрайства вам відомі?</a:t>
            </a:r>
            <a:endParaRPr kumimoji="0" lang="uk-U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6375916" y="4948367"/>
            <a:ext cx="522614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179388" lvl="0" indent="-179388" algn="just" defTabSz="9144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uk-UA" sz="2400" dirty="0">
                <a:latin typeface="Arial" pitchFamily="34" charset="0"/>
                <a:cs typeface="Arial" pitchFamily="34" charset="0"/>
              </a:rPr>
              <a:t>Які види та схеми фінансового шахрайства вам відомі ?</a:t>
            </a:r>
            <a:endParaRPr kumimoji="0" lang="uk-U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2554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3" grpId="0"/>
      <p:bldP spid="10" grpId="0"/>
      <p:bldP spid="12" grpId="0"/>
      <p:bldP spid="13" grpId="0"/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1E629B4-7485-AFB8-37AA-9D87578C67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anok_red.png">
            <a:extLst>
              <a:ext uri="{FF2B5EF4-FFF2-40B4-BE49-F238E27FC236}">
                <a16:creationId xmlns:a16="http://schemas.microsoft.com/office/drawing/2014/main" id="{8629AE05-774A-6D11-C9B6-381B7582A1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grpSp>
        <p:nvGrpSpPr>
          <p:cNvPr id="2" name="Группа 9">
            <a:extLst>
              <a:ext uri="{FF2B5EF4-FFF2-40B4-BE49-F238E27FC236}">
                <a16:creationId xmlns:a16="http://schemas.microsoft.com/office/drawing/2014/main" id="{494D710F-130D-22F2-AE67-D61220A88C2E}"/>
              </a:ext>
            </a:extLst>
          </p:cNvPr>
          <p:cNvGrpSpPr/>
          <p:nvPr/>
        </p:nvGrpSpPr>
        <p:grpSpPr>
          <a:xfrm>
            <a:off x="1861830" y="709250"/>
            <a:ext cx="9994890" cy="4951769"/>
            <a:chOff x="1711038" y="2189020"/>
            <a:chExt cx="9994890" cy="4951769"/>
          </a:xfrm>
        </p:grpSpPr>
        <p:sp>
          <p:nvSpPr>
            <p:cNvPr id="6" name="Скругленный прямоугольник 10">
              <a:extLst>
                <a:ext uri="{FF2B5EF4-FFF2-40B4-BE49-F238E27FC236}">
                  <a16:creationId xmlns:a16="http://schemas.microsoft.com/office/drawing/2014/main" id="{B2147EF9-E3AA-FC7B-B16E-B22C0FEBE663}"/>
                </a:ext>
              </a:extLst>
            </p:cNvPr>
            <p:cNvSpPr/>
            <p:nvPr/>
          </p:nvSpPr>
          <p:spPr>
            <a:xfrm>
              <a:off x="2126788" y="2576022"/>
              <a:ext cx="9579140" cy="4564767"/>
            </a:xfrm>
            <a:prstGeom prst="roundRect">
              <a:avLst>
                <a:gd name="adj" fmla="val 4812"/>
              </a:avLst>
            </a:prstGeom>
            <a:solidFill>
              <a:srgbClr val="FFCC99">
                <a:alpha val="50196"/>
              </a:srgbClr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47675" algn="just">
                <a:buNone/>
              </a:pPr>
              <a:r>
                <a:rPr lang="uk-UA" sz="2400" dirty="0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Щоб не стати жертвою шахрайства, треба бути фінансово грамотним. Що більше ви знаєте, то важче вас обдурити.</a:t>
              </a:r>
            </a:p>
            <a:p>
              <a:pPr indent="447675" algn="just">
                <a:spcBef>
                  <a:spcPts val="1800"/>
                </a:spcBef>
                <a:buNone/>
              </a:pP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Можете вжити превентивних дій. Наприклад, можна встановити ліміти на картці — тоді шахраї не зможуть вкрасти більше, ніж дозволяє ліміт.</a:t>
              </a:r>
            </a:p>
            <a:p>
              <a:pPr indent="447675" algn="just">
                <a:spcBef>
                  <a:spcPts val="1800"/>
                </a:spcBef>
                <a:buNone/>
              </a:pP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Корисно також регулярно перевіряти виписки за рахунками — можливо, ваші кошти вже кудись «витікають».</a:t>
              </a:r>
              <a:endParaRPr lang="uk-UA" sz="2400" dirty="0">
                <a:solidFill>
                  <a:schemeClr val="tx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endParaRPr>
            </a:p>
            <a:p>
              <a:pPr indent="447675" algn="just">
                <a:spcBef>
                  <a:spcPts val="1800"/>
                </a:spcBef>
                <a:buNone/>
              </a:pP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Але все знати неможливо, та й шахраї постійно вигадують нові схеми, тож ваші шанси стати жертвою шахраїв усе одно не нульові.</a:t>
              </a:r>
              <a:endParaRPr lang="uk-UA" sz="2400" dirty="0">
                <a:solidFill>
                  <a:schemeClr val="tx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endParaRPr>
            </a:p>
          </p:txBody>
        </p:sp>
        <p:grpSp>
          <p:nvGrpSpPr>
            <p:cNvPr id="4" name="Группа 13">
              <a:extLst>
                <a:ext uri="{FF2B5EF4-FFF2-40B4-BE49-F238E27FC236}">
                  <a16:creationId xmlns:a16="http://schemas.microsoft.com/office/drawing/2014/main" id="{B2B90449-056F-E200-9B3D-57F43081DEB4}"/>
                </a:ext>
              </a:extLst>
            </p:cNvPr>
            <p:cNvGrpSpPr/>
            <p:nvPr/>
          </p:nvGrpSpPr>
          <p:grpSpPr>
            <a:xfrm>
              <a:off x="1711038" y="2189020"/>
              <a:ext cx="831600" cy="787153"/>
              <a:chOff x="4232564" y="997528"/>
              <a:chExt cx="831600" cy="787153"/>
            </a:xfrm>
          </p:grpSpPr>
          <p:sp>
            <p:nvSpPr>
              <p:cNvPr id="8" name="Равнобедренный треугольник 12">
                <a:extLst>
                  <a:ext uri="{FF2B5EF4-FFF2-40B4-BE49-F238E27FC236}">
                    <a16:creationId xmlns:a16="http://schemas.microsoft.com/office/drawing/2014/main" id="{273F682D-4828-FBED-8C1D-32D995A73886}"/>
                  </a:ext>
                </a:extLst>
              </p:cNvPr>
              <p:cNvSpPr/>
              <p:nvPr/>
            </p:nvSpPr>
            <p:spPr>
              <a:xfrm>
                <a:off x="4232564" y="997528"/>
                <a:ext cx="831600" cy="720000"/>
              </a:xfrm>
              <a:prstGeom prst="triangle">
                <a:avLst/>
              </a:prstGeom>
              <a:solidFill>
                <a:srgbClr val="FFFFFF"/>
              </a:solidFill>
              <a:ln w="571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 dirty="0"/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1880CD1-20E8-24C9-20A0-CC7DBC60FE0D}"/>
                  </a:ext>
                </a:extLst>
              </p:cNvPr>
              <p:cNvSpPr txBox="1"/>
              <p:nvPr/>
            </p:nvSpPr>
            <p:spPr>
              <a:xfrm>
                <a:off x="4495798" y="1046017"/>
                <a:ext cx="311728" cy="73866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ru-RU" sz="48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!</a:t>
                </a:r>
                <a:endParaRPr lang="uk-UA" sz="4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pic>
        <p:nvPicPr>
          <p:cNvPr id="10" name="Рисунок 9" descr="11.png">
            <a:extLst>
              <a:ext uri="{FF2B5EF4-FFF2-40B4-BE49-F238E27FC236}">
                <a16:creationId xmlns:a16="http://schemas.microsoft.com/office/drawing/2014/main" id="{C684DDDA-5A36-85C8-1086-1FAB1E9F1E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847" y="2062031"/>
            <a:ext cx="1489142" cy="2047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999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06A92F8-02CD-517F-A14C-5EBE67F88EF6}"/>
              </a:ext>
            </a:extLst>
          </p:cNvPr>
          <p:cNvSpPr txBox="1"/>
          <p:nvPr/>
        </p:nvSpPr>
        <p:spPr>
          <a:xfrm>
            <a:off x="1181100" y="873029"/>
            <a:ext cx="98221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>
                <a:latin typeface="Arial" pitchFamily="34" charset="0"/>
                <a:cs typeface="Arial" pitchFamily="34" charset="0"/>
              </a:rPr>
              <a:t>Якщо ви все ж таки стали жертвою шахрайства:</a:t>
            </a:r>
          </a:p>
        </p:txBody>
      </p:sp>
      <p:pic>
        <p:nvPicPr>
          <p:cNvPr id="17" name="Рисунок 16" descr="ranok_red.png">
            <a:extLst>
              <a:ext uri="{FF2B5EF4-FFF2-40B4-BE49-F238E27FC236}">
                <a16:creationId xmlns:a16="http://schemas.microsoft.com/office/drawing/2014/main" id="{46EA6B67-47D7-454C-11E8-54C9F2A0D0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grpSp>
        <p:nvGrpSpPr>
          <p:cNvPr id="22" name="Группа 21"/>
          <p:cNvGrpSpPr/>
          <p:nvPr/>
        </p:nvGrpSpPr>
        <p:grpSpPr>
          <a:xfrm>
            <a:off x="555713" y="1655219"/>
            <a:ext cx="11440342" cy="4639337"/>
            <a:chOff x="555713" y="1655219"/>
            <a:chExt cx="11440342" cy="4639337"/>
          </a:xfrm>
        </p:grpSpPr>
        <p:sp>
          <p:nvSpPr>
            <p:cNvPr id="7" name="Прямоугольник 4">
              <a:extLst>
                <a:ext uri="{FF2B5EF4-FFF2-40B4-BE49-F238E27FC236}">
                  <a16:creationId xmlns:a16="http://schemas.microsoft.com/office/drawing/2014/main" id="{F433B872-6865-E055-76E1-2B2D30995C2A}"/>
                </a:ext>
              </a:extLst>
            </p:cNvPr>
            <p:cNvSpPr/>
            <p:nvPr/>
          </p:nvSpPr>
          <p:spPr>
            <a:xfrm>
              <a:off x="929489" y="1655219"/>
              <a:ext cx="995623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uk-UA" sz="2000" b="1" dirty="0">
                  <a:latin typeface="Arial" pitchFamily="34" charset="0"/>
                  <a:cs typeface="Arial" pitchFamily="34" charset="0"/>
                </a:rPr>
                <a:t>не панікуйте</a:t>
              </a:r>
              <a:r>
                <a:rPr lang="uk-UA" sz="2000" dirty="0">
                  <a:latin typeface="Arial" pitchFamily="34" charset="0"/>
                  <a:cs typeface="Arial" pitchFamily="34" charset="0"/>
                </a:rPr>
                <a:t> — не ви перші, не ви останні;</a:t>
              </a:r>
            </a:p>
          </p:txBody>
        </p:sp>
        <p:sp>
          <p:nvSpPr>
            <p:cNvPr id="8" name="Прямоугольник 5">
              <a:extLst>
                <a:ext uri="{FF2B5EF4-FFF2-40B4-BE49-F238E27FC236}">
                  <a16:creationId xmlns:a16="http://schemas.microsoft.com/office/drawing/2014/main" id="{EFD38372-A858-0D4E-FB61-DF15320CA796}"/>
                </a:ext>
              </a:extLst>
            </p:cNvPr>
            <p:cNvSpPr/>
            <p:nvPr/>
          </p:nvSpPr>
          <p:spPr>
            <a:xfrm>
              <a:off x="927342" y="2195707"/>
              <a:ext cx="8757678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uk-UA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дійте негайно </a:t>
              </a:r>
              <a:r>
                <a:rPr lang="uk-UA" sz="2000" dirty="0">
                  <a:latin typeface="Arial" panose="020B0604020202020204" pitchFamily="34" charset="0"/>
                  <a:cs typeface="Arial" panose="020B0604020202020204" pitchFamily="34" charset="0"/>
                </a:rPr>
                <a:t>— спробуйте мінімізувати наслідки;</a:t>
              </a:r>
            </a:p>
          </p:txBody>
        </p:sp>
        <p:sp>
          <p:nvSpPr>
            <p:cNvPr id="9" name="Прямоугольник 6">
              <a:extLst>
                <a:ext uri="{FF2B5EF4-FFF2-40B4-BE49-F238E27FC236}">
                  <a16:creationId xmlns:a16="http://schemas.microsoft.com/office/drawing/2014/main" id="{7E1677B8-A4D0-4034-5867-505BCD44F6B8}"/>
                </a:ext>
              </a:extLst>
            </p:cNvPr>
            <p:cNvSpPr/>
            <p:nvPr/>
          </p:nvSpPr>
          <p:spPr>
            <a:xfrm>
              <a:off x="927344" y="2727826"/>
              <a:ext cx="10731256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uk-UA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зателефонуйте в банк і негайно заблокуйте свій рахунок або картку</a:t>
              </a:r>
              <a:r>
                <a:rPr lang="uk-UA" sz="2000" dirty="0">
                  <a:latin typeface="Arial" panose="020B0604020202020204" pitchFamily="34" charset="0"/>
                  <a:cs typeface="Arial" panose="020B0604020202020204" pitchFamily="34" charset="0"/>
                </a:rPr>
                <a:t> та повідомте про факт шахрайства;</a:t>
              </a:r>
            </a:p>
          </p:txBody>
        </p:sp>
        <p:sp>
          <p:nvSpPr>
            <p:cNvPr id="10" name="Прямоугольник 7">
              <a:extLst>
                <a:ext uri="{FF2B5EF4-FFF2-40B4-BE49-F238E27FC236}">
                  <a16:creationId xmlns:a16="http://schemas.microsoft.com/office/drawing/2014/main" id="{D084E9B3-687F-17C5-4DB8-ED1551028C02}"/>
                </a:ext>
              </a:extLst>
            </p:cNvPr>
            <p:cNvSpPr/>
            <p:nvPr/>
          </p:nvSpPr>
          <p:spPr>
            <a:xfrm>
              <a:off x="927343" y="3528613"/>
              <a:ext cx="10700777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uk-UA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зберіть усі можливі докази: </a:t>
              </a:r>
              <a:r>
                <a:rPr lang="uk-UA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скриншоти</a:t>
              </a:r>
              <a:r>
                <a:rPr lang="uk-UA" sz="2000" dirty="0">
                  <a:latin typeface="Arial" panose="020B0604020202020204" pitchFamily="34" charset="0"/>
                  <a:cs typeface="Arial" panose="020B0604020202020204" pitchFamily="34" charset="0"/>
                </a:rPr>
                <a:t> листувань, дані про трансакції, зокрема дати</a:t>
              </a:r>
            </a:p>
            <a:p>
              <a:r>
                <a:rPr lang="uk-UA" sz="2000" dirty="0">
                  <a:latin typeface="Arial" panose="020B0604020202020204" pitchFamily="34" charset="0"/>
                  <a:cs typeface="Arial" panose="020B0604020202020204" pitchFamily="34" charset="0"/>
                </a:rPr>
                <a:t>й суми операцій;</a:t>
              </a:r>
            </a:p>
          </p:txBody>
        </p:sp>
        <p:sp>
          <p:nvSpPr>
            <p:cNvPr id="11" name="Прямоугольник 11">
              <a:extLst>
                <a:ext uri="{FF2B5EF4-FFF2-40B4-BE49-F238E27FC236}">
                  <a16:creationId xmlns:a16="http://schemas.microsoft.com/office/drawing/2014/main" id="{A26DF1B4-D8A1-80D2-FCED-23C86611AA8F}"/>
                </a:ext>
              </a:extLst>
            </p:cNvPr>
            <p:cNvSpPr/>
            <p:nvPr/>
          </p:nvSpPr>
          <p:spPr>
            <a:xfrm>
              <a:off x="929517" y="4324726"/>
              <a:ext cx="11066538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uk-UA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якщо шахрайство сталося через </a:t>
              </a:r>
              <a:r>
                <a:rPr lang="uk-UA" sz="20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OLX</a:t>
              </a:r>
              <a:r>
                <a:rPr lang="uk-UA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uk-UA" sz="2000" b="1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Instagram</a:t>
              </a:r>
              <a:r>
                <a:rPr lang="uk-UA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uk-UA" sz="2000" b="1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Telegram</a:t>
              </a:r>
              <a:r>
                <a:rPr lang="uk-UA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uk-UA" sz="2000" b="1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Facebook</a:t>
              </a:r>
              <a:r>
                <a:rPr lang="uk-UA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 тощо </a:t>
              </a:r>
              <a:r>
                <a:rPr lang="uk-UA" sz="2000" dirty="0">
                  <a:latin typeface="Arial" panose="020B0604020202020204" pitchFamily="34" charset="0"/>
                  <a:cs typeface="Arial" panose="020B0604020202020204" pitchFamily="34" charset="0"/>
                </a:rPr>
                <a:t>— повідомте службу підтримки;</a:t>
              </a:r>
            </a:p>
          </p:txBody>
        </p:sp>
        <p:pic>
          <p:nvPicPr>
            <p:cNvPr id="12" name="Рисунок 11" descr="да.png">
              <a:extLst>
                <a:ext uri="{FF2B5EF4-FFF2-40B4-BE49-F238E27FC236}">
                  <a16:creationId xmlns:a16="http://schemas.microsoft.com/office/drawing/2014/main" id="{82A64DA5-09C5-F637-31F2-EDFAF63D0EE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60057" y="1683822"/>
              <a:ext cx="360000" cy="360000"/>
            </a:xfrm>
            <a:prstGeom prst="rect">
              <a:avLst/>
            </a:prstGeom>
          </p:spPr>
        </p:pic>
        <p:pic>
          <p:nvPicPr>
            <p:cNvPr id="13" name="Рисунок 12" descr="да.png">
              <a:extLst>
                <a:ext uri="{FF2B5EF4-FFF2-40B4-BE49-F238E27FC236}">
                  <a16:creationId xmlns:a16="http://schemas.microsoft.com/office/drawing/2014/main" id="{A88E96FE-C714-88F8-AA69-7F9692325F4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55713" y="2230060"/>
              <a:ext cx="360000" cy="360000"/>
            </a:xfrm>
            <a:prstGeom prst="rect">
              <a:avLst/>
            </a:prstGeom>
          </p:spPr>
        </p:pic>
        <p:pic>
          <p:nvPicPr>
            <p:cNvPr id="14" name="Рисунок 13" descr="да.png">
              <a:extLst>
                <a:ext uri="{FF2B5EF4-FFF2-40B4-BE49-F238E27FC236}">
                  <a16:creationId xmlns:a16="http://schemas.microsoft.com/office/drawing/2014/main" id="{14E43C61-51DC-881F-9676-DC4F9BADB1D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55713" y="2774111"/>
              <a:ext cx="360000" cy="360000"/>
            </a:xfrm>
            <a:prstGeom prst="rect">
              <a:avLst/>
            </a:prstGeom>
          </p:spPr>
        </p:pic>
        <p:pic>
          <p:nvPicPr>
            <p:cNvPr id="15" name="Рисунок 14" descr="да.png">
              <a:extLst>
                <a:ext uri="{FF2B5EF4-FFF2-40B4-BE49-F238E27FC236}">
                  <a16:creationId xmlns:a16="http://schemas.microsoft.com/office/drawing/2014/main" id="{3F5A45F0-5C02-15F7-19B0-E92BA2E2406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55713" y="3567444"/>
              <a:ext cx="360000" cy="360000"/>
            </a:xfrm>
            <a:prstGeom prst="rect">
              <a:avLst/>
            </a:prstGeom>
          </p:spPr>
        </p:pic>
        <p:pic>
          <p:nvPicPr>
            <p:cNvPr id="16" name="Рисунок 15" descr="да.png">
              <a:extLst>
                <a:ext uri="{FF2B5EF4-FFF2-40B4-BE49-F238E27FC236}">
                  <a16:creationId xmlns:a16="http://schemas.microsoft.com/office/drawing/2014/main" id="{48C45F91-F5CA-B72D-54AD-5331E7E25F0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55713" y="4361866"/>
              <a:ext cx="360000" cy="360000"/>
            </a:xfrm>
            <a:prstGeom prst="rect">
              <a:avLst/>
            </a:prstGeom>
          </p:spPr>
        </p:pic>
        <p:sp>
          <p:nvSpPr>
            <p:cNvPr id="18" name="Прямоугольник 11">
              <a:extLst>
                <a:ext uri="{FF2B5EF4-FFF2-40B4-BE49-F238E27FC236}">
                  <a16:creationId xmlns:a16="http://schemas.microsoft.com/office/drawing/2014/main" id="{A26DF1B4-D8A1-80D2-FCED-23C86611AA8F}"/>
                </a:ext>
              </a:extLst>
            </p:cNvPr>
            <p:cNvSpPr/>
            <p:nvPr/>
          </p:nvSpPr>
          <p:spPr>
            <a:xfrm>
              <a:off x="929517" y="5147686"/>
              <a:ext cx="11066538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uk-UA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якщо шахрай працює публічно </a:t>
              </a:r>
              <a:r>
                <a:rPr lang="uk-UA" sz="2000" dirty="0">
                  <a:latin typeface="Arial" panose="020B0604020202020204" pitchFamily="34" charset="0"/>
                  <a:cs typeface="Arial" panose="020B0604020202020204" pitchFamily="34" charset="0"/>
                </a:rPr>
                <a:t>— залиште попередження на відповідних сайтах чи форумах;</a:t>
              </a:r>
            </a:p>
          </p:txBody>
        </p:sp>
        <p:pic>
          <p:nvPicPr>
            <p:cNvPr id="19" name="Рисунок 18" descr="да.png">
              <a:extLst>
                <a:ext uri="{FF2B5EF4-FFF2-40B4-BE49-F238E27FC236}">
                  <a16:creationId xmlns:a16="http://schemas.microsoft.com/office/drawing/2014/main" id="{48C45F91-F5CA-B72D-54AD-5331E7E25F0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55713" y="5184826"/>
              <a:ext cx="360000" cy="360000"/>
            </a:xfrm>
            <a:prstGeom prst="rect">
              <a:avLst/>
            </a:prstGeom>
          </p:spPr>
        </p:pic>
        <p:sp>
          <p:nvSpPr>
            <p:cNvPr id="20" name="Прямоугольник 11">
              <a:extLst>
                <a:ext uri="{FF2B5EF4-FFF2-40B4-BE49-F238E27FC236}">
                  <a16:creationId xmlns:a16="http://schemas.microsoft.com/office/drawing/2014/main" id="{A26DF1B4-D8A1-80D2-FCED-23C86611AA8F}"/>
                </a:ext>
              </a:extLst>
            </p:cNvPr>
            <p:cNvSpPr/>
            <p:nvPr/>
          </p:nvSpPr>
          <p:spPr>
            <a:xfrm>
              <a:off x="929517" y="5894446"/>
              <a:ext cx="11066538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uk-UA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зверніться до поліції та подайте заяву про злочин.</a:t>
              </a:r>
            </a:p>
          </p:txBody>
        </p:sp>
        <p:pic>
          <p:nvPicPr>
            <p:cNvPr id="21" name="Рисунок 20" descr="да.png">
              <a:extLst>
                <a:ext uri="{FF2B5EF4-FFF2-40B4-BE49-F238E27FC236}">
                  <a16:creationId xmlns:a16="http://schemas.microsoft.com/office/drawing/2014/main" id="{48C45F91-F5CA-B72D-54AD-5331E7E25F0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55713" y="5931586"/>
              <a:ext cx="360000" cy="36000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5F33EA4-0460-0076-3097-8DDAAF31F8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anok_red.png">
            <a:extLst>
              <a:ext uri="{FF2B5EF4-FFF2-40B4-BE49-F238E27FC236}">
                <a16:creationId xmlns:a16="http://schemas.microsoft.com/office/drawing/2014/main" id="{850AF451-21A9-D9F1-A672-23DBCF5369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pic>
        <p:nvPicPr>
          <p:cNvPr id="10" name="Рисунок 9" descr="01-1.png">
            <a:extLst>
              <a:ext uri="{FF2B5EF4-FFF2-40B4-BE49-F238E27FC236}">
                <a16:creationId xmlns:a16="http://schemas.microsoft.com/office/drawing/2014/main" id="{F4CCC6BF-673A-2702-88B7-539713B9C7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488014" y="1924878"/>
            <a:ext cx="1695115" cy="2254447"/>
          </a:xfrm>
          <a:prstGeom prst="rect">
            <a:avLst/>
          </a:prstGeom>
        </p:spPr>
      </p:pic>
      <p:grpSp>
        <p:nvGrpSpPr>
          <p:cNvPr id="2" name="Группа 10">
            <a:extLst>
              <a:ext uri="{FF2B5EF4-FFF2-40B4-BE49-F238E27FC236}">
                <a16:creationId xmlns:a16="http://schemas.microsoft.com/office/drawing/2014/main" id="{C071BCB9-8AE1-62A5-DD8C-D28F7A1FF702}"/>
              </a:ext>
            </a:extLst>
          </p:cNvPr>
          <p:cNvGrpSpPr/>
          <p:nvPr/>
        </p:nvGrpSpPr>
        <p:grpSpPr>
          <a:xfrm>
            <a:off x="2078265" y="2413153"/>
            <a:ext cx="9646978" cy="1261968"/>
            <a:chOff x="1282675" y="789772"/>
            <a:chExt cx="9646978" cy="1261968"/>
          </a:xfrm>
        </p:grpSpPr>
        <p:sp>
          <p:nvSpPr>
            <p:cNvPr id="12" name="Скругленный прямоугольник 11">
              <a:extLst>
                <a:ext uri="{FF2B5EF4-FFF2-40B4-BE49-F238E27FC236}">
                  <a16:creationId xmlns:a16="http://schemas.microsoft.com/office/drawing/2014/main" id="{550EF118-76B2-D163-D4D8-0504B2CEE29F}"/>
                </a:ext>
              </a:extLst>
            </p:cNvPr>
            <p:cNvSpPr/>
            <p:nvPr/>
          </p:nvSpPr>
          <p:spPr>
            <a:xfrm>
              <a:off x="1461653" y="1148413"/>
              <a:ext cx="9468000" cy="903327"/>
            </a:xfrm>
            <a:prstGeom prst="roundRect">
              <a:avLst>
                <a:gd name="adj" fmla="val 15041"/>
              </a:avLst>
            </a:prstGeom>
            <a:solidFill>
              <a:srgbClr val="CCFFCC"/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50850" algn="just"/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Як ви вважаєте, що має робити держава насамперед, щоб боротися з фінансовим шахрайством?</a:t>
              </a:r>
            </a:p>
          </p:txBody>
        </p:sp>
        <p:pic>
          <p:nvPicPr>
            <p:cNvPr id="13" name="Picture 2">
              <a:extLst>
                <a:ext uri="{FF2B5EF4-FFF2-40B4-BE49-F238E27FC236}">
                  <a16:creationId xmlns:a16="http://schemas.microsoft.com/office/drawing/2014/main" id="{69E4468D-0A2E-AFCA-57C2-649E3D91B7E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282675" y="789772"/>
              <a:ext cx="659708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1373850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ranok_r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grpSp>
        <p:nvGrpSpPr>
          <p:cNvPr id="3" name="Группа 2"/>
          <p:cNvGrpSpPr/>
          <p:nvPr/>
        </p:nvGrpSpPr>
        <p:grpSpPr>
          <a:xfrm>
            <a:off x="3830019" y="465377"/>
            <a:ext cx="7658826" cy="1044000"/>
            <a:chOff x="158395" y="550079"/>
            <a:chExt cx="7658826" cy="1044000"/>
          </a:xfrm>
        </p:grpSpPr>
        <p:sp>
          <p:nvSpPr>
            <p:cNvPr id="4" name="Google Shape;415;p58"/>
            <p:cNvSpPr/>
            <p:nvPr/>
          </p:nvSpPr>
          <p:spPr>
            <a:xfrm>
              <a:off x="617221" y="550079"/>
              <a:ext cx="7200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179388"/>
              <a:r>
                <a:rPr lang="uk-UA" sz="2000" dirty="0">
                  <a:latin typeface="Arial" pitchFamily="34" charset="0"/>
                  <a:cs typeface="Arial" pitchFamily="34" charset="0"/>
                </a:rPr>
                <a:t>Якщо хтось обіцяє 10–20 % на місяць або «подвоєння капіталу», це майже напевно шахрайство.</a:t>
              </a:r>
              <a:endParaRPr lang="uk-UA" sz="2000" b="0" i="0" u="none" strike="noStrike" cap="none" dirty="0">
                <a:solidFill>
                  <a:srgbClr val="00000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endParaRPr>
            </a:p>
          </p:txBody>
        </p:sp>
        <p:sp>
          <p:nvSpPr>
            <p:cNvPr id="5" name="Google Shape;422;p58"/>
            <p:cNvSpPr/>
            <p:nvPr/>
          </p:nvSpPr>
          <p:spPr>
            <a:xfrm>
              <a:off x="158395" y="617246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32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3832755" y="1683737"/>
            <a:ext cx="7652716" cy="1044000"/>
            <a:chOff x="164505" y="1356075"/>
            <a:chExt cx="7652716" cy="1044000"/>
          </a:xfrm>
        </p:grpSpPr>
        <p:sp>
          <p:nvSpPr>
            <p:cNvPr id="7" name="Google Shape;415;p58"/>
            <p:cNvSpPr/>
            <p:nvPr/>
          </p:nvSpPr>
          <p:spPr>
            <a:xfrm>
              <a:off x="617221" y="1356075"/>
              <a:ext cx="7200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179388"/>
              <a:r>
                <a:rPr lang="uk-UA" sz="2000" dirty="0">
                  <a:latin typeface="Arial" pitchFamily="34" charset="0"/>
                  <a:cs typeface="Arial" pitchFamily="34" charset="0"/>
                </a:rPr>
                <a:t>Часто шахраї використовують принцип «довіра через знайомих». Навіть якщо знайомий радить щось — самостійно перевіряйте інформацію.</a:t>
              </a:r>
              <a:endParaRPr lang="uk-UA" sz="2000" b="0" i="0" u="none" strike="noStrike" cap="none" dirty="0">
                <a:solidFill>
                  <a:srgbClr val="00000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endParaRPr>
            </a:p>
          </p:txBody>
        </p:sp>
        <p:sp>
          <p:nvSpPr>
            <p:cNvPr id="8" name="Google Shape;423;p58"/>
            <p:cNvSpPr/>
            <p:nvPr/>
          </p:nvSpPr>
          <p:spPr>
            <a:xfrm>
              <a:off x="164505" y="1431038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32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3833941" y="2901955"/>
            <a:ext cx="7651530" cy="1044000"/>
            <a:chOff x="165691" y="1914057"/>
            <a:chExt cx="7651530" cy="1044000"/>
          </a:xfrm>
        </p:grpSpPr>
        <p:sp>
          <p:nvSpPr>
            <p:cNvPr id="10" name="Google Shape;415;p58"/>
            <p:cNvSpPr/>
            <p:nvPr/>
          </p:nvSpPr>
          <p:spPr>
            <a:xfrm>
              <a:off x="617221" y="1914057"/>
              <a:ext cx="7200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179388"/>
              <a:r>
                <a:rPr lang="uk-UA" sz="2000" dirty="0">
                  <a:latin typeface="Arial" pitchFamily="34" charset="0"/>
                  <a:cs typeface="Arial" pitchFamily="34" charset="0"/>
                </a:rPr>
                <a:t>У фінансової компанії повинні бути ліцензії на діяльність від регулятора.</a:t>
              </a:r>
              <a:endParaRPr lang="uk-UA" sz="2000" b="0" i="0" u="none" strike="noStrike" cap="none" dirty="0">
                <a:solidFill>
                  <a:srgbClr val="00000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endParaRPr>
            </a:p>
          </p:txBody>
        </p:sp>
        <p:sp>
          <p:nvSpPr>
            <p:cNvPr id="11" name="Google Shape;424;p58"/>
            <p:cNvSpPr/>
            <p:nvPr/>
          </p:nvSpPr>
          <p:spPr>
            <a:xfrm>
              <a:off x="165691" y="1984121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32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3837172" y="4120246"/>
            <a:ext cx="7648443" cy="1044000"/>
            <a:chOff x="168778" y="2599857"/>
            <a:chExt cx="7648443" cy="1044000"/>
          </a:xfrm>
        </p:grpSpPr>
        <p:sp>
          <p:nvSpPr>
            <p:cNvPr id="13" name="Google Shape;415;p58"/>
            <p:cNvSpPr/>
            <p:nvPr/>
          </p:nvSpPr>
          <p:spPr>
            <a:xfrm>
              <a:off x="617221" y="2599857"/>
              <a:ext cx="7200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179388"/>
              <a:r>
                <a:rPr lang="uk-UA" sz="2000" dirty="0">
                  <a:latin typeface="Arial" pitchFamily="34" charset="0"/>
                  <a:cs typeface="Arial" pitchFamily="34" charset="0"/>
                </a:rPr>
                <a:t>Не довіряйте — перевіряйте! Використовуйте реєстри юридичних осіб, відкриті судові рішення, пошук за директорами / власниками.</a:t>
              </a:r>
              <a:endParaRPr lang="uk-UA" sz="2000" b="0" i="0" u="none" strike="noStrike" cap="none" dirty="0">
                <a:solidFill>
                  <a:srgbClr val="00000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endParaRPr>
            </a:p>
          </p:txBody>
        </p:sp>
        <p:sp>
          <p:nvSpPr>
            <p:cNvPr id="14" name="Google Shape;425;p58"/>
            <p:cNvSpPr/>
            <p:nvPr/>
          </p:nvSpPr>
          <p:spPr>
            <a:xfrm>
              <a:off x="168778" y="2669026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32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3837244" y="5348015"/>
            <a:ext cx="7651673" cy="1044000"/>
            <a:chOff x="165548" y="3285659"/>
            <a:chExt cx="7651673" cy="1044000"/>
          </a:xfrm>
        </p:grpSpPr>
        <p:sp>
          <p:nvSpPr>
            <p:cNvPr id="16" name="Google Shape;415;p58"/>
            <p:cNvSpPr/>
            <p:nvPr/>
          </p:nvSpPr>
          <p:spPr>
            <a:xfrm>
              <a:off x="617221" y="3285659"/>
              <a:ext cx="7200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182563">
                <a:buClr>
                  <a:srgbClr val="000000"/>
                </a:buClr>
                <a:buSzPts val="1800"/>
              </a:pPr>
              <a:r>
                <a:rPr lang="uk-UA" sz="2000" dirty="0">
                  <a:latin typeface="Arial" pitchFamily="34" charset="0"/>
                  <a:cs typeface="Arial" pitchFamily="34" charset="0"/>
                </a:rPr>
                <a:t>Не підписуйте документи, яких не розумієте. Важливі нюанси можуть бути «заховані» в дрібному шрифті.</a:t>
              </a:r>
              <a:endParaRPr lang="uk-UA" sz="2000" b="0" i="0" u="none" strike="noStrike" cap="none" dirty="0">
                <a:solidFill>
                  <a:srgbClr val="00000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endParaRPr>
            </a:p>
          </p:txBody>
        </p:sp>
        <p:sp>
          <p:nvSpPr>
            <p:cNvPr id="17" name="Google Shape;426;p58"/>
            <p:cNvSpPr/>
            <p:nvPr/>
          </p:nvSpPr>
          <p:spPr>
            <a:xfrm>
              <a:off x="165548" y="3356063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32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5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" name="Прямоугольник 18"/>
          <p:cNvSpPr/>
          <p:nvPr/>
        </p:nvSpPr>
        <p:spPr>
          <a:xfrm>
            <a:off x="333203" y="1035128"/>
            <a:ext cx="3600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i="1" dirty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6. Корисні</a:t>
            </a:r>
          </a:p>
          <a:p>
            <a:pPr algn="ctr"/>
            <a:r>
              <a:rPr lang="uk-UA" sz="4000" b="1" i="1" dirty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поради</a:t>
            </a:r>
          </a:p>
        </p:txBody>
      </p:sp>
      <p:pic>
        <p:nvPicPr>
          <p:cNvPr id="20" name="Рисунок 19" descr="05-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422" y="3186643"/>
            <a:ext cx="2551590" cy="30633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ranok_r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grpSp>
        <p:nvGrpSpPr>
          <p:cNvPr id="3" name="Группа 2"/>
          <p:cNvGrpSpPr/>
          <p:nvPr/>
        </p:nvGrpSpPr>
        <p:grpSpPr>
          <a:xfrm>
            <a:off x="3830157" y="465131"/>
            <a:ext cx="7658275" cy="1044000"/>
            <a:chOff x="158946" y="3594673"/>
            <a:chExt cx="7658275" cy="1044000"/>
          </a:xfrm>
        </p:grpSpPr>
        <p:sp>
          <p:nvSpPr>
            <p:cNvPr id="4" name="Google Shape;415;p58"/>
            <p:cNvSpPr/>
            <p:nvPr/>
          </p:nvSpPr>
          <p:spPr>
            <a:xfrm>
              <a:off x="617221" y="3594673"/>
              <a:ext cx="7200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179388"/>
              <a:r>
                <a:rPr lang="uk-UA" sz="2000" dirty="0">
                  <a:latin typeface="Arial" pitchFamily="34" charset="0"/>
                  <a:cs typeface="Arial" pitchFamily="34" charset="0"/>
                </a:rPr>
                <a:t>Якщо на вас тиснуть («тільки сьогодні», «залишилося кілька днів» тощо) — це типовий психологічний прийом шахраїв.</a:t>
              </a:r>
              <a:endParaRPr lang="uk-UA" sz="2000" b="0" i="0" u="none" strike="noStrike" cap="none" dirty="0">
                <a:solidFill>
                  <a:srgbClr val="00000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endParaRPr>
            </a:p>
          </p:txBody>
        </p:sp>
        <p:sp>
          <p:nvSpPr>
            <p:cNvPr id="5" name="Google Shape;427;p58"/>
            <p:cNvSpPr/>
            <p:nvPr/>
          </p:nvSpPr>
          <p:spPr>
            <a:xfrm>
              <a:off x="158946" y="3668337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32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6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3831735" y="1684045"/>
            <a:ext cx="7653395" cy="1044000"/>
            <a:chOff x="163826" y="4263021"/>
            <a:chExt cx="7653395" cy="1044000"/>
          </a:xfrm>
        </p:grpSpPr>
        <p:sp>
          <p:nvSpPr>
            <p:cNvPr id="7" name="Google Shape;415;p58"/>
            <p:cNvSpPr/>
            <p:nvPr/>
          </p:nvSpPr>
          <p:spPr>
            <a:xfrm>
              <a:off x="617221" y="4263021"/>
              <a:ext cx="7200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182563">
                <a:buClr>
                  <a:srgbClr val="000000"/>
                </a:buClr>
                <a:buSzPts val="1800"/>
              </a:pPr>
              <a:r>
                <a:rPr lang="uk-UA" sz="2000" dirty="0">
                  <a:latin typeface="Arial" pitchFamily="34" charset="0"/>
                  <a:cs typeface="Arial" pitchFamily="34" charset="0"/>
                </a:rPr>
                <a:t>Шахраїв особливо багато в «</a:t>
              </a:r>
              <a:r>
                <a:rPr lang="uk-UA" sz="2000" dirty="0" err="1">
                  <a:latin typeface="Arial" pitchFamily="34" charset="0"/>
                  <a:cs typeface="Arial" pitchFamily="34" charset="0"/>
                </a:rPr>
                <a:t>хайпових</a:t>
              </a:r>
              <a:r>
                <a:rPr lang="uk-UA" sz="2000" dirty="0">
                  <a:latin typeface="Arial" pitchFamily="34" charset="0"/>
                  <a:cs typeface="Arial" pitchFamily="34" charset="0"/>
                </a:rPr>
                <a:t>» темах: </a:t>
              </a:r>
              <a:r>
                <a:rPr lang="uk-UA" sz="2000" dirty="0" err="1">
                  <a:latin typeface="Arial" pitchFamily="34" charset="0"/>
                  <a:cs typeface="Arial" pitchFamily="34" charset="0"/>
                </a:rPr>
                <a:t>криптовалюти</a:t>
              </a:r>
              <a:r>
                <a:rPr lang="uk-UA" sz="2000" dirty="0">
                  <a:latin typeface="Arial" pitchFamily="34" charset="0"/>
                  <a:cs typeface="Arial" pitchFamily="34" charset="0"/>
                </a:rPr>
                <a:t>, </a:t>
              </a:r>
              <a:r>
                <a:rPr lang="uk-UA" sz="2000" i="1" dirty="0">
                  <a:latin typeface="Arial" pitchFamily="34" charset="0"/>
                  <a:cs typeface="Arial" pitchFamily="34" charset="0"/>
                </a:rPr>
                <a:t>NFT</a:t>
              </a:r>
              <a:r>
                <a:rPr lang="uk-UA" sz="2000" dirty="0">
                  <a:latin typeface="Arial" pitchFamily="34" charset="0"/>
                  <a:cs typeface="Arial" pitchFamily="34" charset="0"/>
                </a:rPr>
                <a:t>, </a:t>
              </a:r>
              <a:r>
                <a:rPr lang="uk-UA" sz="2000" dirty="0" err="1">
                  <a:latin typeface="Arial" pitchFamily="34" charset="0"/>
                  <a:cs typeface="Arial" pitchFamily="34" charset="0"/>
                </a:rPr>
                <a:t>стартапи</a:t>
              </a:r>
              <a:r>
                <a:rPr lang="uk-UA" sz="2000" dirty="0">
                  <a:latin typeface="Arial" pitchFamily="34" charset="0"/>
                  <a:cs typeface="Arial" pitchFamily="34" charset="0"/>
                </a:rPr>
                <a:t>, штучний інтелект.</a:t>
              </a:r>
              <a:endParaRPr lang="uk-UA" sz="2000" b="0" i="0" u="none" strike="noStrike" cap="none" dirty="0">
                <a:solidFill>
                  <a:srgbClr val="00000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endParaRPr>
            </a:p>
          </p:txBody>
        </p:sp>
        <p:sp>
          <p:nvSpPr>
            <p:cNvPr id="8" name="Google Shape;428;p58"/>
            <p:cNvSpPr/>
            <p:nvPr/>
          </p:nvSpPr>
          <p:spPr>
            <a:xfrm>
              <a:off x="163826" y="4331250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32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7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3834893" y="2899801"/>
            <a:ext cx="7653538" cy="1044000"/>
            <a:chOff x="163683" y="4883437"/>
            <a:chExt cx="7653538" cy="1044000"/>
          </a:xfrm>
        </p:grpSpPr>
        <p:sp>
          <p:nvSpPr>
            <p:cNvPr id="10" name="Google Shape;415;p58"/>
            <p:cNvSpPr/>
            <p:nvPr/>
          </p:nvSpPr>
          <p:spPr>
            <a:xfrm>
              <a:off x="617221" y="4883437"/>
              <a:ext cx="7200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179388"/>
              <a:r>
                <a:rPr lang="uk-UA" sz="2000" dirty="0">
                  <a:latin typeface="Arial" pitchFamily="34" charset="0"/>
                  <a:cs typeface="Arial" pitchFamily="34" charset="0"/>
                </a:rPr>
                <a:t>Не розголошуйте свої особисті та фінансові дані незнайомцям, бо шахраї можуть використати вашу інформацію для оформлення кредитів.</a:t>
              </a:r>
              <a:endParaRPr lang="uk-UA" sz="2000" b="0" i="0" u="none" strike="noStrike" cap="none" dirty="0">
                <a:solidFill>
                  <a:srgbClr val="00000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endParaRPr>
            </a:p>
          </p:txBody>
        </p:sp>
        <p:sp>
          <p:nvSpPr>
            <p:cNvPr id="11" name="Google Shape;428;p58"/>
            <p:cNvSpPr/>
            <p:nvPr/>
          </p:nvSpPr>
          <p:spPr>
            <a:xfrm>
              <a:off x="163683" y="4950614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32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8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3835180" y="4119000"/>
            <a:ext cx="7653323" cy="1044000"/>
            <a:chOff x="163898" y="5392501"/>
            <a:chExt cx="7653323" cy="1044000"/>
          </a:xfrm>
        </p:grpSpPr>
        <p:sp>
          <p:nvSpPr>
            <p:cNvPr id="13" name="Google Shape;415;p58"/>
            <p:cNvSpPr/>
            <p:nvPr/>
          </p:nvSpPr>
          <p:spPr>
            <a:xfrm>
              <a:off x="617221" y="5392501"/>
              <a:ext cx="7200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179388"/>
              <a:r>
                <a:rPr lang="uk-UA" sz="2000" dirty="0">
                  <a:latin typeface="Arial" pitchFamily="34" charset="0"/>
                  <a:cs typeface="Arial" pitchFamily="34" charset="0"/>
                </a:rPr>
                <a:t>Багато шахраїв діють через </a:t>
              </a:r>
              <a:r>
                <a:rPr lang="uk-UA" sz="2000" i="1" dirty="0" err="1">
                  <a:latin typeface="Arial" pitchFamily="34" charset="0"/>
                  <a:cs typeface="Arial" pitchFamily="34" charset="0"/>
                </a:rPr>
                <a:t>Instagram</a:t>
              </a:r>
              <a:r>
                <a:rPr lang="uk-UA" sz="2000" dirty="0">
                  <a:latin typeface="Arial" pitchFamily="34" charset="0"/>
                  <a:cs typeface="Arial" pitchFamily="34" charset="0"/>
                </a:rPr>
                <a:t>, </a:t>
              </a:r>
              <a:r>
                <a:rPr lang="uk-UA" sz="2000" i="1" dirty="0" err="1">
                  <a:latin typeface="Arial" pitchFamily="34" charset="0"/>
                  <a:cs typeface="Arial" pitchFamily="34" charset="0"/>
                </a:rPr>
                <a:t>Facebook</a:t>
              </a:r>
              <a:r>
                <a:rPr lang="uk-UA" sz="2000" dirty="0">
                  <a:latin typeface="Arial" pitchFamily="34" charset="0"/>
                  <a:cs typeface="Arial" pitchFamily="34" charset="0"/>
                </a:rPr>
                <a:t>, </a:t>
              </a:r>
              <a:r>
                <a:rPr lang="uk-UA" sz="2000" i="1" dirty="0" err="1">
                  <a:latin typeface="Arial" pitchFamily="34" charset="0"/>
                  <a:cs typeface="Arial" pitchFamily="34" charset="0"/>
                </a:rPr>
                <a:t>Telegram</a:t>
              </a:r>
              <a:r>
                <a:rPr lang="uk-UA" sz="2000" dirty="0">
                  <a:latin typeface="Arial" pitchFamily="34" charset="0"/>
                  <a:cs typeface="Arial" pitchFamily="34" charset="0"/>
                </a:rPr>
                <a:t>, </a:t>
              </a:r>
              <a:r>
                <a:rPr lang="uk-UA" sz="2000" i="1" dirty="0" err="1">
                  <a:latin typeface="Arial" pitchFamily="34" charset="0"/>
                  <a:cs typeface="Arial" pitchFamily="34" charset="0"/>
                </a:rPr>
                <a:t>WhatsApp</a:t>
              </a:r>
              <a:r>
                <a:rPr lang="uk-UA" sz="2000" dirty="0">
                  <a:latin typeface="Arial" pitchFamily="34" charset="0"/>
                  <a:cs typeface="Arial" pitchFamily="34" charset="0"/>
                </a:rPr>
                <a:t>, пропонують «легкий заробіток» у приватних повідомленнях.</a:t>
              </a:r>
              <a:endParaRPr lang="uk-UA" sz="2000" b="0" i="0" u="none" strike="noStrike" cap="none" dirty="0">
                <a:solidFill>
                  <a:srgbClr val="00000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endParaRPr>
            </a:p>
          </p:txBody>
        </p:sp>
        <p:sp>
          <p:nvSpPr>
            <p:cNvPr id="14" name="Google Shape;428;p58"/>
            <p:cNvSpPr/>
            <p:nvPr/>
          </p:nvSpPr>
          <p:spPr>
            <a:xfrm>
              <a:off x="163898" y="5465229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32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9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3835251" y="5338558"/>
            <a:ext cx="7653323" cy="1044000"/>
            <a:chOff x="163898" y="6037006"/>
            <a:chExt cx="7653323" cy="1044000"/>
          </a:xfrm>
        </p:grpSpPr>
        <p:sp>
          <p:nvSpPr>
            <p:cNvPr id="16" name="Google Shape;415;p58"/>
            <p:cNvSpPr/>
            <p:nvPr/>
          </p:nvSpPr>
          <p:spPr>
            <a:xfrm>
              <a:off x="617221" y="6037006"/>
              <a:ext cx="7200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179388"/>
              <a:r>
                <a:rPr lang="uk-UA" sz="2000" dirty="0">
                  <a:latin typeface="Arial" pitchFamily="34" charset="0"/>
                  <a:cs typeface="Arial" pitchFamily="34" charset="0"/>
                </a:rPr>
                <a:t>Найкращий захист від шахраїв — фінансова грамотність. Що більше ви розумієте, як працюють реальні фінанси, то важче вас обдурити.</a:t>
              </a:r>
              <a:endParaRPr lang="uk-UA" sz="2000" b="0" i="0" u="none" strike="noStrike" cap="none" dirty="0">
                <a:solidFill>
                  <a:srgbClr val="00000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endParaRPr>
            </a:p>
          </p:txBody>
        </p:sp>
        <p:sp>
          <p:nvSpPr>
            <p:cNvPr id="17" name="Google Shape;428;p58"/>
            <p:cNvSpPr/>
            <p:nvPr/>
          </p:nvSpPr>
          <p:spPr>
            <a:xfrm>
              <a:off x="163898" y="6101929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0" tIns="45700" rIns="0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28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10</a:t>
              </a:r>
              <a:endParaRPr sz="2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" name="Прямоугольник 18"/>
          <p:cNvSpPr/>
          <p:nvPr/>
        </p:nvSpPr>
        <p:spPr>
          <a:xfrm>
            <a:off x="333203" y="1035128"/>
            <a:ext cx="3600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i="1" dirty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6. Корисні</a:t>
            </a:r>
          </a:p>
          <a:p>
            <a:pPr algn="ctr"/>
            <a:r>
              <a:rPr lang="uk-UA" sz="4000" b="1" i="1" dirty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поради</a:t>
            </a:r>
          </a:p>
        </p:txBody>
      </p:sp>
      <p:pic>
        <p:nvPicPr>
          <p:cNvPr id="20" name="Рисунок 19" descr="05-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422" y="3186643"/>
            <a:ext cx="2551590" cy="30633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anok_r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68533" y="3519240"/>
            <a:ext cx="8640960" cy="2751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uk-UA" sz="9600" b="1" dirty="0">
                <a:solidFill>
                  <a:srgbClr val="0099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Бажаємо успіхів!</a:t>
            </a:r>
            <a:endParaRPr lang="ru-RU" sz="9600" b="1" dirty="0">
              <a:solidFill>
                <a:srgbClr val="0099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0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4809" y="486672"/>
            <a:ext cx="3252144" cy="319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494236"/>
      </p:ext>
    </p:extLst>
  </p:cSld>
  <p:clrMapOvr>
    <a:masterClrMapping/>
  </p:clrMapOvr>
  <p:transition>
    <p:wheel spokes="8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107E353-88DA-390B-DD1A-CD61D387BF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anok_r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33203" y="2711528"/>
            <a:ext cx="11520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i="1" dirty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1. Фінансове шахрайство</a:t>
            </a:r>
          </a:p>
        </p:txBody>
      </p:sp>
    </p:spTree>
    <p:extLst>
      <p:ext uri="{BB962C8B-B14F-4D97-AF65-F5344CB8AC3E}">
        <p14:creationId xmlns:p14="http://schemas.microsoft.com/office/powerpoint/2010/main" val="2459452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6FD595F-A57C-CBC4-285B-C1B92A6C65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ranok_red.png">
            <a:extLst>
              <a:ext uri="{FF2B5EF4-FFF2-40B4-BE49-F238E27FC236}">
                <a16:creationId xmlns:a16="http://schemas.microsoft.com/office/drawing/2014/main" id="{CDA12B4B-FF46-D165-B4B7-98F7CFBF2C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pic>
        <p:nvPicPr>
          <p:cNvPr id="5" name="Рисунок 4" descr="10-1.png">
            <a:extLst>
              <a:ext uri="{FF2B5EF4-FFF2-40B4-BE49-F238E27FC236}">
                <a16:creationId xmlns:a16="http://schemas.microsoft.com/office/drawing/2014/main" id="{0AAA7E0C-6050-4149-3C99-1F2661A0D0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692133" y="2103120"/>
            <a:ext cx="1731773" cy="1844226"/>
          </a:xfrm>
          <a:prstGeom prst="rect">
            <a:avLst/>
          </a:prstGeom>
        </p:spPr>
      </p:pic>
      <p:grpSp>
        <p:nvGrpSpPr>
          <p:cNvPr id="2" name="Группа 11">
            <a:extLst>
              <a:ext uri="{FF2B5EF4-FFF2-40B4-BE49-F238E27FC236}">
                <a16:creationId xmlns:a16="http://schemas.microsoft.com/office/drawing/2014/main" id="{6C27C7EE-789B-0720-70FB-28F2EF6B32E6}"/>
              </a:ext>
            </a:extLst>
          </p:cNvPr>
          <p:cNvGrpSpPr/>
          <p:nvPr/>
        </p:nvGrpSpPr>
        <p:grpSpPr>
          <a:xfrm>
            <a:off x="2448977" y="2172101"/>
            <a:ext cx="8970030" cy="1621084"/>
            <a:chOff x="1856505" y="833749"/>
            <a:chExt cx="8970030" cy="1621084"/>
          </a:xfrm>
        </p:grpSpPr>
        <p:sp>
          <p:nvSpPr>
            <p:cNvPr id="11" name="Скругленный прямоугольник 6">
              <a:extLst>
                <a:ext uri="{FF2B5EF4-FFF2-40B4-BE49-F238E27FC236}">
                  <a16:creationId xmlns:a16="http://schemas.microsoft.com/office/drawing/2014/main" id="{0E82D7D1-FD7E-2E68-92E8-DF6D32375E47}"/>
                </a:ext>
              </a:extLst>
            </p:cNvPr>
            <p:cNvSpPr/>
            <p:nvPr/>
          </p:nvSpPr>
          <p:spPr>
            <a:xfrm>
              <a:off x="2029708" y="1184853"/>
              <a:ext cx="8796827" cy="1269980"/>
            </a:xfrm>
            <a:prstGeom prst="roundRect">
              <a:avLst>
                <a:gd name="adj" fmla="val 9483"/>
              </a:avLst>
            </a:prstGeom>
            <a:solidFill>
              <a:srgbClr val="FFFF99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49263" algn="just"/>
              <a:r>
                <a:rPr lang="uk-UA" sz="2400" b="1" i="1" dirty="0">
                  <a:solidFill>
                    <a:srgbClr val="CC00CC"/>
                  </a:solidFill>
                  <a:latin typeface="Arial" pitchFamily="34" charset="0"/>
                  <a:cs typeface="Arial" pitchFamily="34" charset="0"/>
                </a:rPr>
                <a:t>Фінансове шахрайство</a:t>
              </a: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— це будь-яка незаконна діяльність, спрямована на отримання грошей, майна або фінансової  вигоди  шляхом  обману.</a:t>
              </a:r>
            </a:p>
          </p:txBody>
        </p:sp>
        <p:pic>
          <p:nvPicPr>
            <p:cNvPr id="12" name="Picture 2">
              <a:extLst>
                <a:ext uri="{FF2B5EF4-FFF2-40B4-BE49-F238E27FC236}">
                  <a16:creationId xmlns:a16="http://schemas.microsoft.com/office/drawing/2014/main" id="{FC60F28D-42F2-D76C-A014-ABAE3741ABE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856505" y="833749"/>
              <a:ext cx="662998" cy="7200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887746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5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4">
            <a:extLst>
              <a:ext uri="{FF2B5EF4-FFF2-40B4-BE49-F238E27FC236}">
                <a16:creationId xmlns:a16="http://schemas.microsoft.com/office/drawing/2014/main" id="{91A6E5CB-7141-83DD-4E67-5376365FC0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7590" y="1751868"/>
            <a:ext cx="6840000" cy="900000"/>
          </a:xfrm>
          <a:prstGeom prst="roundRect">
            <a:avLst>
              <a:gd name="adj" fmla="val 50000"/>
            </a:avLst>
          </a:prstGeom>
          <a:solidFill>
            <a:srgbClr val="CCFFCC"/>
          </a:solidFill>
          <a:ln w="38100">
            <a:solidFill>
              <a:srgbClr val="008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defTabSz="914400" fontAlgn="base">
              <a:spcBef>
                <a:spcPct val="0"/>
              </a:spcBef>
            </a:pPr>
            <a:r>
              <a:rPr lang="uk-UA" sz="1800" dirty="0">
                <a:latin typeface="Arial" pitchFamily="34" charset="0"/>
                <a:cs typeface="Arial" pitchFamily="34" charset="0"/>
              </a:rPr>
              <a:t>відсутність прозорої інформації про компанію</a:t>
            </a:r>
            <a:endParaRPr kumimoji="0" lang="uk-UA" sz="180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AutoShape 14">
            <a:extLst>
              <a:ext uri="{FF2B5EF4-FFF2-40B4-BE49-F238E27FC236}">
                <a16:creationId xmlns:a16="http://schemas.microsoft.com/office/drawing/2014/main" id="{2EBD2FA8-210E-23BC-50B0-25FBC30FC8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7588" y="545845"/>
            <a:ext cx="6840000" cy="900000"/>
          </a:xfrm>
          <a:prstGeom prst="roundRect">
            <a:avLst>
              <a:gd name="adj" fmla="val 50000"/>
            </a:avLst>
          </a:prstGeom>
          <a:solidFill>
            <a:srgbClr val="CCFFCC"/>
          </a:solidFill>
          <a:ln w="38100">
            <a:solidFill>
              <a:srgbClr val="008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defTabSz="914400" fontAlgn="base">
              <a:spcBef>
                <a:spcPct val="0"/>
              </a:spcBef>
            </a:pPr>
            <a:r>
              <a:rPr lang="uk-UA" sz="1800" dirty="0">
                <a:latin typeface="Arial" pitchFamily="34" charset="0"/>
                <a:cs typeface="Arial" pitchFamily="34" charset="0"/>
              </a:rPr>
              <a:t>обіцянка дуже високого прибутку (при цьому ризики або </a:t>
            </a:r>
            <a:br>
              <a:rPr lang="uk-UA" sz="1800" dirty="0">
                <a:latin typeface="Arial" pitchFamily="34" charset="0"/>
                <a:cs typeface="Arial" pitchFamily="34" charset="0"/>
              </a:rPr>
            </a:br>
            <a:r>
              <a:rPr lang="uk-UA" sz="1800" dirty="0">
                <a:latin typeface="Arial" pitchFamily="34" charset="0"/>
                <a:cs typeface="Arial" pitchFamily="34" charset="0"/>
              </a:rPr>
              <a:t>не згадують узагалі, або кажуть, що вони мінімальні)</a:t>
            </a:r>
            <a:endParaRPr kumimoji="0" lang="uk-UA" sz="180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AutoShape 14">
            <a:extLst>
              <a:ext uri="{FF2B5EF4-FFF2-40B4-BE49-F238E27FC236}">
                <a16:creationId xmlns:a16="http://schemas.microsoft.com/office/drawing/2014/main" id="{91A6E5CB-7141-83DD-4E67-5376365FC0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7596" y="2968644"/>
            <a:ext cx="6840000" cy="900000"/>
          </a:xfrm>
          <a:prstGeom prst="roundRect">
            <a:avLst>
              <a:gd name="adj" fmla="val 50000"/>
            </a:avLst>
          </a:prstGeom>
          <a:solidFill>
            <a:srgbClr val="CCFFCC"/>
          </a:solidFill>
          <a:ln w="38100">
            <a:solidFill>
              <a:srgbClr val="008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defTabSz="914400" fontAlgn="base">
              <a:spcBef>
                <a:spcPct val="0"/>
              </a:spcBef>
            </a:pPr>
            <a:r>
              <a:rPr lang="uk-UA" sz="1800" dirty="0">
                <a:latin typeface="Arial" pitchFamily="34" charset="0"/>
                <a:cs typeface="Arial" pitchFamily="34" charset="0"/>
              </a:rPr>
              <a:t>вас закликають прийняти рішення якомога швидше</a:t>
            </a:r>
          </a:p>
          <a:p>
            <a:pPr lvl="0" algn="ctr" defTabSz="914400" fontAlgn="base">
              <a:spcBef>
                <a:spcPct val="0"/>
              </a:spcBef>
            </a:pPr>
            <a:r>
              <a:rPr lang="uk-UA" sz="1800" dirty="0">
                <a:latin typeface="Arial" pitchFamily="34" charset="0"/>
                <a:cs typeface="Arial" pitchFamily="34" charset="0"/>
              </a:rPr>
              <a:t>й активно наполягають, що це угода всього вашого життя</a:t>
            </a:r>
          </a:p>
          <a:p>
            <a:pPr lvl="0" algn="ctr" defTabSz="914400" fontAlgn="base">
              <a:spcBef>
                <a:spcPct val="0"/>
              </a:spcBef>
            </a:pPr>
            <a:r>
              <a:rPr kumimoji="0" lang="uk-UA" sz="180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і другої такої</a:t>
            </a:r>
            <a:r>
              <a:rPr kumimoji="0" lang="uk-UA" sz="180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вже не буде</a:t>
            </a:r>
            <a:endParaRPr kumimoji="0" lang="uk-UA" sz="180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AutoShape 14">
            <a:extLst>
              <a:ext uri="{FF2B5EF4-FFF2-40B4-BE49-F238E27FC236}">
                <a16:creationId xmlns:a16="http://schemas.microsoft.com/office/drawing/2014/main" id="{91A6E5CB-7141-83DD-4E67-5376365FC0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7600" y="4172358"/>
            <a:ext cx="6840000" cy="900000"/>
          </a:xfrm>
          <a:prstGeom prst="roundRect">
            <a:avLst>
              <a:gd name="adj" fmla="val 50000"/>
            </a:avLst>
          </a:prstGeom>
          <a:solidFill>
            <a:srgbClr val="CCFFCC"/>
          </a:solidFill>
          <a:ln w="38100">
            <a:solidFill>
              <a:srgbClr val="008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defTabSz="914400" fontAlgn="base">
              <a:spcBef>
                <a:spcPct val="0"/>
              </a:spcBef>
            </a:pPr>
            <a:r>
              <a:rPr lang="uk-UA" sz="1800" dirty="0">
                <a:latin typeface="Arial" pitchFamily="34" charset="0"/>
                <a:cs typeface="Arial" pitchFamily="34" charset="0"/>
              </a:rPr>
              <a:t>вимоги переказу коштів на особисті рахунки </a:t>
            </a:r>
            <a:br>
              <a:rPr lang="uk-UA" sz="1800" dirty="0">
                <a:latin typeface="Arial" pitchFamily="34" charset="0"/>
                <a:cs typeface="Arial" pitchFamily="34" charset="0"/>
              </a:rPr>
            </a:br>
            <a:r>
              <a:rPr lang="uk-UA" sz="1800" dirty="0">
                <a:latin typeface="Arial" pitchFamily="34" charset="0"/>
                <a:cs typeface="Arial" pitchFamily="34" charset="0"/>
              </a:rPr>
              <a:t>чи </a:t>
            </a:r>
            <a:r>
              <a:rPr lang="uk-UA" sz="1800" dirty="0" err="1">
                <a:latin typeface="Arial" pitchFamily="34" charset="0"/>
                <a:cs typeface="Arial" pitchFamily="34" charset="0"/>
              </a:rPr>
              <a:t>криптогаманці</a:t>
            </a:r>
            <a:endParaRPr kumimoji="0" lang="uk-UA" sz="180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AutoShape 14">
            <a:extLst>
              <a:ext uri="{FF2B5EF4-FFF2-40B4-BE49-F238E27FC236}">
                <a16:creationId xmlns:a16="http://schemas.microsoft.com/office/drawing/2014/main" id="{91A6E5CB-7141-83DD-4E67-5376365FC0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7602" y="5408526"/>
            <a:ext cx="6840000" cy="900000"/>
          </a:xfrm>
          <a:prstGeom prst="roundRect">
            <a:avLst>
              <a:gd name="adj" fmla="val 50000"/>
            </a:avLst>
          </a:prstGeom>
          <a:solidFill>
            <a:srgbClr val="CCFFCC"/>
          </a:solidFill>
          <a:ln w="38100">
            <a:solidFill>
              <a:srgbClr val="008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defTabSz="914400" fontAlgn="base">
              <a:spcBef>
                <a:spcPct val="0"/>
              </a:spcBef>
            </a:pPr>
            <a:r>
              <a:rPr lang="uk-UA" sz="1800" dirty="0">
                <a:latin typeface="Arial" pitchFamily="34" charset="0"/>
                <a:cs typeface="Arial" pitchFamily="34" charset="0"/>
              </a:rPr>
              <a:t>відсутність у компанії ліцензії чи інших підтверджень державного регулювання (сертифікації, дозволів тощо)</a:t>
            </a:r>
            <a:endParaRPr kumimoji="0" lang="uk-UA" sz="180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2DEEC08A-CCFB-E590-0593-575DE9C5EA10}"/>
              </a:ext>
            </a:extLst>
          </p:cNvPr>
          <p:cNvCxnSpPr>
            <a:endCxn id="8" idx="1"/>
          </p:cNvCxnSpPr>
          <p:nvPr/>
        </p:nvCxnSpPr>
        <p:spPr>
          <a:xfrm>
            <a:off x="2161287" y="4280658"/>
            <a:ext cx="2846315" cy="1577868"/>
          </a:xfrm>
          <a:prstGeom prst="line">
            <a:avLst/>
          </a:prstGeom>
          <a:ln w="28575">
            <a:solidFill>
              <a:srgbClr val="CC33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Рисунок 10" descr="ranok_red.png">
            <a:extLst>
              <a:ext uri="{FF2B5EF4-FFF2-40B4-BE49-F238E27FC236}">
                <a16:creationId xmlns:a16="http://schemas.microsoft.com/office/drawing/2014/main" id="{FD7CD45B-F417-9204-059E-698E13B92E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cxnSp>
        <p:nvCxnSpPr>
          <p:cNvPr id="12" name="Прямая соединительная линия 30">
            <a:extLst>
              <a:ext uri="{FF2B5EF4-FFF2-40B4-BE49-F238E27FC236}">
                <a16:creationId xmlns:a16="http://schemas.microsoft.com/office/drawing/2014/main" id="{F2D5617F-3F74-5A36-A36A-6485FA2A624B}"/>
              </a:ext>
            </a:extLst>
          </p:cNvPr>
          <p:cNvCxnSpPr>
            <a:stCxn id="17" idx="6"/>
            <a:endCxn id="6" idx="1"/>
          </p:cNvCxnSpPr>
          <p:nvPr/>
        </p:nvCxnSpPr>
        <p:spPr>
          <a:xfrm flipV="1">
            <a:off x="3976232" y="3418644"/>
            <a:ext cx="1031364" cy="20746"/>
          </a:xfrm>
          <a:prstGeom prst="line">
            <a:avLst/>
          </a:prstGeom>
          <a:ln w="28575">
            <a:solidFill>
              <a:srgbClr val="CC33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45">
            <a:extLst>
              <a:ext uri="{FF2B5EF4-FFF2-40B4-BE49-F238E27FC236}">
                <a16:creationId xmlns:a16="http://schemas.microsoft.com/office/drawing/2014/main" id="{7A541C16-5509-5C3E-3128-2CB25768F101}"/>
              </a:ext>
            </a:extLst>
          </p:cNvPr>
          <p:cNvCxnSpPr>
            <a:cxnSpLocks/>
            <a:endCxn id="4" idx="1"/>
          </p:cNvCxnSpPr>
          <p:nvPr/>
        </p:nvCxnSpPr>
        <p:spPr>
          <a:xfrm flipV="1">
            <a:off x="3213463" y="2201868"/>
            <a:ext cx="1794127" cy="567458"/>
          </a:xfrm>
          <a:prstGeom prst="line">
            <a:avLst/>
          </a:prstGeom>
          <a:ln w="28575">
            <a:solidFill>
              <a:srgbClr val="CC33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56">
            <a:extLst>
              <a:ext uri="{FF2B5EF4-FFF2-40B4-BE49-F238E27FC236}">
                <a16:creationId xmlns:a16="http://schemas.microsoft.com/office/drawing/2014/main" id="{843B0D48-7E9A-ED5B-7AFF-908EC85DC57E}"/>
              </a:ext>
            </a:extLst>
          </p:cNvPr>
          <p:cNvCxnSpPr>
            <a:cxnSpLocks/>
            <a:endCxn id="7" idx="1"/>
          </p:cNvCxnSpPr>
          <p:nvPr/>
        </p:nvCxnSpPr>
        <p:spPr>
          <a:xfrm>
            <a:off x="3206931" y="4121331"/>
            <a:ext cx="1800669" cy="501027"/>
          </a:xfrm>
          <a:prstGeom prst="line">
            <a:avLst/>
          </a:prstGeom>
          <a:ln w="28575">
            <a:solidFill>
              <a:srgbClr val="CC33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59">
            <a:extLst>
              <a:ext uri="{FF2B5EF4-FFF2-40B4-BE49-F238E27FC236}">
                <a16:creationId xmlns:a16="http://schemas.microsoft.com/office/drawing/2014/main" id="{4DB4C5CA-32B1-2B0C-41C9-A9EE63935496}"/>
              </a:ext>
            </a:extLst>
          </p:cNvPr>
          <p:cNvCxnSpPr>
            <a:cxnSpLocks/>
            <a:stCxn id="17" idx="0"/>
            <a:endCxn id="5" idx="1"/>
          </p:cNvCxnSpPr>
          <p:nvPr/>
        </p:nvCxnSpPr>
        <p:spPr>
          <a:xfrm flipV="1">
            <a:off x="2161287" y="995845"/>
            <a:ext cx="2846301" cy="1608808"/>
          </a:xfrm>
          <a:prstGeom prst="line">
            <a:avLst/>
          </a:prstGeom>
          <a:ln w="28575">
            <a:solidFill>
              <a:srgbClr val="CC33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Овал 16">
            <a:extLst>
              <a:ext uri="{FF2B5EF4-FFF2-40B4-BE49-F238E27FC236}">
                <a16:creationId xmlns:a16="http://schemas.microsoft.com/office/drawing/2014/main" id="{431B921F-F9B7-ED63-E386-DA6C2DBC0BB0}"/>
              </a:ext>
            </a:extLst>
          </p:cNvPr>
          <p:cNvSpPr/>
          <p:nvPr/>
        </p:nvSpPr>
        <p:spPr>
          <a:xfrm>
            <a:off x="346342" y="2604653"/>
            <a:ext cx="3629890" cy="1669474"/>
          </a:xfrm>
          <a:prstGeom prst="ellipse">
            <a:avLst/>
          </a:prstGeom>
          <a:solidFill>
            <a:srgbClr val="FFFFCC"/>
          </a:solidFill>
          <a:ln w="381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Типові ознаки шахрайства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5F33EA4-0460-0076-3097-8DDAAF31F8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anok_red.png">
            <a:extLst>
              <a:ext uri="{FF2B5EF4-FFF2-40B4-BE49-F238E27FC236}">
                <a16:creationId xmlns:a16="http://schemas.microsoft.com/office/drawing/2014/main" id="{850AF451-21A9-D9F1-A672-23DBCF5369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pic>
        <p:nvPicPr>
          <p:cNvPr id="10" name="Рисунок 9" descr="01-1.png">
            <a:extLst>
              <a:ext uri="{FF2B5EF4-FFF2-40B4-BE49-F238E27FC236}">
                <a16:creationId xmlns:a16="http://schemas.microsoft.com/office/drawing/2014/main" id="{F4CCC6BF-673A-2702-88B7-539713B9C7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488014" y="1924878"/>
            <a:ext cx="1695115" cy="2254447"/>
          </a:xfrm>
          <a:prstGeom prst="rect">
            <a:avLst/>
          </a:prstGeom>
        </p:spPr>
      </p:pic>
      <p:grpSp>
        <p:nvGrpSpPr>
          <p:cNvPr id="2" name="Группа 10">
            <a:extLst>
              <a:ext uri="{FF2B5EF4-FFF2-40B4-BE49-F238E27FC236}">
                <a16:creationId xmlns:a16="http://schemas.microsoft.com/office/drawing/2014/main" id="{C071BCB9-8AE1-62A5-DD8C-D28F7A1FF702}"/>
              </a:ext>
            </a:extLst>
          </p:cNvPr>
          <p:cNvGrpSpPr/>
          <p:nvPr/>
        </p:nvGrpSpPr>
        <p:grpSpPr>
          <a:xfrm>
            <a:off x="2078265" y="2352193"/>
            <a:ext cx="9646978" cy="1310189"/>
            <a:chOff x="1282675" y="789772"/>
            <a:chExt cx="9646978" cy="1310189"/>
          </a:xfrm>
        </p:grpSpPr>
        <p:sp>
          <p:nvSpPr>
            <p:cNvPr id="12" name="Скругленный прямоугольник 11">
              <a:extLst>
                <a:ext uri="{FF2B5EF4-FFF2-40B4-BE49-F238E27FC236}">
                  <a16:creationId xmlns:a16="http://schemas.microsoft.com/office/drawing/2014/main" id="{550EF118-76B2-D163-D4D8-0504B2CEE29F}"/>
                </a:ext>
              </a:extLst>
            </p:cNvPr>
            <p:cNvSpPr/>
            <p:nvPr/>
          </p:nvSpPr>
          <p:spPr>
            <a:xfrm>
              <a:off x="1461653" y="1148413"/>
              <a:ext cx="9468000" cy="951548"/>
            </a:xfrm>
            <a:prstGeom prst="roundRect">
              <a:avLst>
                <a:gd name="adj" fmla="val 22248"/>
              </a:avLst>
            </a:prstGeom>
            <a:solidFill>
              <a:srgbClr val="CCFFCC"/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50850" algn="just"/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Як ви вважаєте, чому фінансове шахрайство стало останнім часом більш поширеним у світі й в Україні?</a:t>
              </a:r>
            </a:p>
          </p:txBody>
        </p:sp>
        <p:pic>
          <p:nvPicPr>
            <p:cNvPr id="13" name="Picture 2">
              <a:extLst>
                <a:ext uri="{FF2B5EF4-FFF2-40B4-BE49-F238E27FC236}">
                  <a16:creationId xmlns:a16="http://schemas.microsoft.com/office/drawing/2014/main" id="{69E4468D-0A2E-AFCA-57C2-649E3D91B7E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282675" y="789772"/>
              <a:ext cx="659708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1373850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2D6E2D2-8947-B278-C0E7-58D0309D55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anok_red.png">
            <a:extLst>
              <a:ext uri="{FF2B5EF4-FFF2-40B4-BE49-F238E27FC236}">
                <a16:creationId xmlns:a16="http://schemas.microsoft.com/office/drawing/2014/main" id="{60700D86-BAA9-2A7B-81CD-80ACF73CE4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23CF397-E317-7E27-5F7B-47F4DD765552}"/>
              </a:ext>
            </a:extLst>
          </p:cNvPr>
          <p:cNvSpPr/>
          <p:nvPr/>
        </p:nvSpPr>
        <p:spPr>
          <a:xfrm>
            <a:off x="333203" y="2711528"/>
            <a:ext cx="11520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i="1" dirty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2. Фінансові піраміди</a:t>
            </a:r>
          </a:p>
        </p:txBody>
      </p:sp>
    </p:spTree>
    <p:extLst>
      <p:ext uri="{BB962C8B-B14F-4D97-AF65-F5344CB8AC3E}">
        <p14:creationId xmlns:p14="http://schemas.microsoft.com/office/powerpoint/2010/main" val="71412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Прямая со стрелкой 20"/>
          <p:cNvCxnSpPr/>
          <p:nvPr/>
        </p:nvCxnSpPr>
        <p:spPr>
          <a:xfrm flipH="1">
            <a:off x="3642360" y="1379220"/>
            <a:ext cx="2232000" cy="1188000"/>
          </a:xfrm>
          <a:prstGeom prst="straightConnector1">
            <a:avLst/>
          </a:prstGeom>
          <a:ln w="38100">
            <a:solidFill>
              <a:srgbClr val="CC33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>
            <a:off x="6309360" y="1386840"/>
            <a:ext cx="2232000" cy="1188000"/>
          </a:xfrm>
          <a:prstGeom prst="straightConnector1">
            <a:avLst/>
          </a:prstGeom>
          <a:ln w="38100">
            <a:solidFill>
              <a:srgbClr val="CC33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Овал 2"/>
          <p:cNvSpPr/>
          <p:nvPr/>
        </p:nvSpPr>
        <p:spPr>
          <a:xfrm>
            <a:off x="5819491" y="992760"/>
            <a:ext cx="540000" cy="540000"/>
          </a:xfrm>
          <a:prstGeom prst="ellipse">
            <a:avLst/>
          </a:prstGeom>
          <a:solidFill>
            <a:srgbClr val="FF9900"/>
          </a:solidFill>
          <a:ln>
            <a:solidFill>
              <a:srgbClr val="99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34" name="Прямая со стрелкой 33"/>
          <p:cNvCxnSpPr/>
          <p:nvPr/>
        </p:nvCxnSpPr>
        <p:spPr>
          <a:xfrm flipH="1">
            <a:off x="2484120" y="2885066"/>
            <a:ext cx="721478" cy="1038514"/>
          </a:xfrm>
          <a:prstGeom prst="straightConnector1">
            <a:avLst/>
          </a:prstGeom>
          <a:ln w="38100">
            <a:solidFill>
              <a:srgbClr val="CC33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>
            <a:off x="3587436" y="2885066"/>
            <a:ext cx="720000" cy="1040400"/>
          </a:xfrm>
          <a:prstGeom prst="straightConnector1">
            <a:avLst/>
          </a:prstGeom>
          <a:ln w="38100">
            <a:solidFill>
              <a:srgbClr val="CC33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Овал 3"/>
          <p:cNvSpPr/>
          <p:nvPr/>
        </p:nvSpPr>
        <p:spPr>
          <a:xfrm>
            <a:off x="3126517" y="2431767"/>
            <a:ext cx="540000" cy="540000"/>
          </a:xfrm>
          <a:prstGeom prst="ellipse">
            <a:avLst/>
          </a:prstGeom>
          <a:solidFill>
            <a:srgbClr val="66FF66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38" name="Прямая со стрелкой 37"/>
          <p:cNvCxnSpPr/>
          <p:nvPr/>
        </p:nvCxnSpPr>
        <p:spPr>
          <a:xfrm flipH="1">
            <a:off x="7871460" y="2892686"/>
            <a:ext cx="721478" cy="1038514"/>
          </a:xfrm>
          <a:prstGeom prst="straightConnector1">
            <a:avLst/>
          </a:prstGeom>
          <a:ln w="38100">
            <a:solidFill>
              <a:srgbClr val="CC33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>
            <a:off x="8974776" y="2892686"/>
            <a:ext cx="720000" cy="1040400"/>
          </a:xfrm>
          <a:prstGeom prst="straightConnector1">
            <a:avLst/>
          </a:prstGeom>
          <a:ln w="38100">
            <a:solidFill>
              <a:srgbClr val="CC33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Овал 4"/>
          <p:cNvSpPr/>
          <p:nvPr/>
        </p:nvSpPr>
        <p:spPr>
          <a:xfrm>
            <a:off x="8509219" y="2431767"/>
            <a:ext cx="540000" cy="540000"/>
          </a:xfrm>
          <a:prstGeom prst="ellipse">
            <a:avLst/>
          </a:prstGeom>
          <a:solidFill>
            <a:srgbClr val="66FF66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40" name="Прямая со стрелкой 39"/>
          <p:cNvCxnSpPr/>
          <p:nvPr/>
        </p:nvCxnSpPr>
        <p:spPr>
          <a:xfrm flipH="1">
            <a:off x="1859280" y="4381500"/>
            <a:ext cx="360000" cy="936000"/>
          </a:xfrm>
          <a:prstGeom prst="straightConnector1">
            <a:avLst/>
          </a:prstGeom>
          <a:ln w="38100">
            <a:solidFill>
              <a:srgbClr val="CC33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>
            <a:off x="2415540" y="4381500"/>
            <a:ext cx="360000" cy="936000"/>
          </a:xfrm>
          <a:prstGeom prst="straightConnector1">
            <a:avLst/>
          </a:prstGeom>
          <a:ln w="38100">
            <a:solidFill>
              <a:srgbClr val="CC33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 flipH="1">
            <a:off x="4015740" y="4381500"/>
            <a:ext cx="360000" cy="936000"/>
          </a:xfrm>
          <a:prstGeom prst="straightConnector1">
            <a:avLst/>
          </a:prstGeom>
          <a:ln w="38100">
            <a:solidFill>
              <a:srgbClr val="CC33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>
            <a:off x="4572000" y="4381500"/>
            <a:ext cx="360000" cy="936000"/>
          </a:xfrm>
          <a:prstGeom prst="straightConnector1">
            <a:avLst/>
          </a:prstGeom>
          <a:ln w="38100">
            <a:solidFill>
              <a:srgbClr val="CC33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/>
          <p:nvPr/>
        </p:nvCxnSpPr>
        <p:spPr>
          <a:xfrm flipH="1">
            <a:off x="7239000" y="4396740"/>
            <a:ext cx="360000" cy="936000"/>
          </a:xfrm>
          <a:prstGeom prst="straightConnector1">
            <a:avLst/>
          </a:prstGeom>
          <a:ln w="38100">
            <a:solidFill>
              <a:srgbClr val="CC33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>
          <a:xfrm>
            <a:off x="7795260" y="4396740"/>
            <a:ext cx="360000" cy="936000"/>
          </a:xfrm>
          <a:prstGeom prst="straightConnector1">
            <a:avLst/>
          </a:prstGeom>
          <a:ln w="38100">
            <a:solidFill>
              <a:srgbClr val="CC33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/>
          <p:nvPr/>
        </p:nvCxnSpPr>
        <p:spPr>
          <a:xfrm flipH="1">
            <a:off x="9403080" y="4389120"/>
            <a:ext cx="360000" cy="936000"/>
          </a:xfrm>
          <a:prstGeom prst="straightConnector1">
            <a:avLst/>
          </a:prstGeom>
          <a:ln w="38100">
            <a:solidFill>
              <a:srgbClr val="CC33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/>
          <p:nvPr/>
        </p:nvCxnSpPr>
        <p:spPr>
          <a:xfrm>
            <a:off x="9959340" y="4381500"/>
            <a:ext cx="360000" cy="936000"/>
          </a:xfrm>
          <a:prstGeom prst="straightConnector1">
            <a:avLst/>
          </a:prstGeom>
          <a:ln w="38100">
            <a:solidFill>
              <a:srgbClr val="CC33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 flipH="1">
            <a:off x="1485900" y="5821680"/>
            <a:ext cx="180000" cy="540000"/>
          </a:xfrm>
          <a:prstGeom prst="straightConnector1">
            <a:avLst/>
          </a:prstGeom>
          <a:ln w="38100">
            <a:solidFill>
              <a:srgbClr val="CC33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/>
          <p:nvPr/>
        </p:nvCxnSpPr>
        <p:spPr>
          <a:xfrm>
            <a:off x="1882140" y="5821680"/>
            <a:ext cx="180000" cy="540000"/>
          </a:xfrm>
          <a:prstGeom prst="straightConnector1">
            <a:avLst/>
          </a:prstGeom>
          <a:ln w="38100">
            <a:solidFill>
              <a:srgbClr val="CC33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/>
          <p:nvPr/>
        </p:nvCxnSpPr>
        <p:spPr>
          <a:xfrm flipH="1">
            <a:off x="2567940" y="5829300"/>
            <a:ext cx="180000" cy="540000"/>
          </a:xfrm>
          <a:prstGeom prst="straightConnector1">
            <a:avLst/>
          </a:prstGeom>
          <a:ln w="38100">
            <a:solidFill>
              <a:srgbClr val="CC33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 стрелкой 54"/>
          <p:cNvCxnSpPr/>
          <p:nvPr/>
        </p:nvCxnSpPr>
        <p:spPr>
          <a:xfrm>
            <a:off x="2964180" y="5829300"/>
            <a:ext cx="180000" cy="540000"/>
          </a:xfrm>
          <a:prstGeom prst="straightConnector1">
            <a:avLst/>
          </a:prstGeom>
          <a:ln w="38100">
            <a:solidFill>
              <a:srgbClr val="CC33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/>
          <p:nvPr/>
        </p:nvCxnSpPr>
        <p:spPr>
          <a:xfrm flipH="1">
            <a:off x="3642360" y="5829300"/>
            <a:ext cx="180000" cy="540000"/>
          </a:xfrm>
          <a:prstGeom prst="straightConnector1">
            <a:avLst/>
          </a:prstGeom>
          <a:ln w="38100">
            <a:solidFill>
              <a:srgbClr val="CC33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/>
          <p:nvPr/>
        </p:nvCxnSpPr>
        <p:spPr>
          <a:xfrm>
            <a:off x="4038600" y="5829300"/>
            <a:ext cx="180000" cy="540000"/>
          </a:xfrm>
          <a:prstGeom prst="straightConnector1">
            <a:avLst/>
          </a:prstGeom>
          <a:ln w="38100">
            <a:solidFill>
              <a:srgbClr val="CC33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 стрелкой 57"/>
          <p:cNvCxnSpPr/>
          <p:nvPr/>
        </p:nvCxnSpPr>
        <p:spPr>
          <a:xfrm flipH="1">
            <a:off x="4724400" y="5829300"/>
            <a:ext cx="180000" cy="540000"/>
          </a:xfrm>
          <a:prstGeom prst="straightConnector1">
            <a:avLst/>
          </a:prstGeom>
          <a:ln w="38100">
            <a:solidFill>
              <a:srgbClr val="CC33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 стрелкой 58"/>
          <p:cNvCxnSpPr/>
          <p:nvPr/>
        </p:nvCxnSpPr>
        <p:spPr>
          <a:xfrm>
            <a:off x="5120640" y="5829300"/>
            <a:ext cx="180000" cy="540000"/>
          </a:xfrm>
          <a:prstGeom prst="straightConnector1">
            <a:avLst/>
          </a:prstGeom>
          <a:ln w="38100">
            <a:solidFill>
              <a:srgbClr val="CC33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 стрелкой 59"/>
          <p:cNvCxnSpPr/>
          <p:nvPr/>
        </p:nvCxnSpPr>
        <p:spPr>
          <a:xfrm flipH="1">
            <a:off x="6880860" y="5829300"/>
            <a:ext cx="180000" cy="540000"/>
          </a:xfrm>
          <a:prstGeom prst="straightConnector1">
            <a:avLst/>
          </a:prstGeom>
          <a:ln w="38100">
            <a:solidFill>
              <a:srgbClr val="CC33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 стрелкой 60"/>
          <p:cNvCxnSpPr/>
          <p:nvPr/>
        </p:nvCxnSpPr>
        <p:spPr>
          <a:xfrm>
            <a:off x="7277100" y="5829300"/>
            <a:ext cx="180000" cy="540000"/>
          </a:xfrm>
          <a:prstGeom prst="straightConnector1">
            <a:avLst/>
          </a:prstGeom>
          <a:ln w="38100">
            <a:solidFill>
              <a:srgbClr val="CC33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 стрелкой 61"/>
          <p:cNvCxnSpPr/>
          <p:nvPr/>
        </p:nvCxnSpPr>
        <p:spPr>
          <a:xfrm flipH="1">
            <a:off x="7962900" y="5829300"/>
            <a:ext cx="180000" cy="540000"/>
          </a:xfrm>
          <a:prstGeom prst="straightConnector1">
            <a:avLst/>
          </a:prstGeom>
          <a:ln w="38100">
            <a:solidFill>
              <a:srgbClr val="CC33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 стрелкой 62"/>
          <p:cNvCxnSpPr/>
          <p:nvPr/>
        </p:nvCxnSpPr>
        <p:spPr>
          <a:xfrm>
            <a:off x="8359140" y="5829300"/>
            <a:ext cx="180000" cy="540000"/>
          </a:xfrm>
          <a:prstGeom prst="straightConnector1">
            <a:avLst/>
          </a:prstGeom>
          <a:ln w="38100">
            <a:solidFill>
              <a:srgbClr val="CC33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 стрелкой 63"/>
          <p:cNvCxnSpPr/>
          <p:nvPr/>
        </p:nvCxnSpPr>
        <p:spPr>
          <a:xfrm flipH="1">
            <a:off x="9037320" y="5829300"/>
            <a:ext cx="180000" cy="540000"/>
          </a:xfrm>
          <a:prstGeom prst="straightConnector1">
            <a:avLst/>
          </a:prstGeom>
          <a:ln w="38100">
            <a:solidFill>
              <a:srgbClr val="CC33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 стрелкой 64"/>
          <p:cNvCxnSpPr/>
          <p:nvPr/>
        </p:nvCxnSpPr>
        <p:spPr>
          <a:xfrm>
            <a:off x="9433560" y="5829300"/>
            <a:ext cx="180000" cy="540000"/>
          </a:xfrm>
          <a:prstGeom prst="straightConnector1">
            <a:avLst/>
          </a:prstGeom>
          <a:ln w="38100">
            <a:solidFill>
              <a:srgbClr val="CC33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 стрелкой 65"/>
          <p:cNvCxnSpPr/>
          <p:nvPr/>
        </p:nvCxnSpPr>
        <p:spPr>
          <a:xfrm flipH="1">
            <a:off x="10119360" y="5829300"/>
            <a:ext cx="180000" cy="540000"/>
          </a:xfrm>
          <a:prstGeom prst="straightConnector1">
            <a:avLst/>
          </a:prstGeom>
          <a:ln w="38100">
            <a:solidFill>
              <a:srgbClr val="CC33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 стрелкой 66"/>
          <p:cNvCxnSpPr/>
          <p:nvPr/>
        </p:nvCxnSpPr>
        <p:spPr>
          <a:xfrm>
            <a:off x="10515600" y="5829300"/>
            <a:ext cx="180000" cy="540000"/>
          </a:xfrm>
          <a:prstGeom prst="straightConnector1">
            <a:avLst/>
          </a:prstGeom>
          <a:ln w="38100">
            <a:solidFill>
              <a:srgbClr val="CC33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Овал 9"/>
          <p:cNvSpPr/>
          <p:nvPr/>
        </p:nvSpPr>
        <p:spPr>
          <a:xfrm>
            <a:off x="1502485" y="5313036"/>
            <a:ext cx="540000" cy="540000"/>
          </a:xfrm>
          <a:prstGeom prst="ellipse">
            <a:avLst/>
          </a:prstGeom>
          <a:solidFill>
            <a:srgbClr val="6699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Овал 10"/>
          <p:cNvSpPr/>
          <p:nvPr/>
        </p:nvSpPr>
        <p:spPr>
          <a:xfrm>
            <a:off x="2586631" y="5313036"/>
            <a:ext cx="540000" cy="540000"/>
          </a:xfrm>
          <a:prstGeom prst="ellipse">
            <a:avLst/>
          </a:prstGeom>
          <a:solidFill>
            <a:srgbClr val="6699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Овал 11"/>
          <p:cNvSpPr/>
          <p:nvPr/>
        </p:nvSpPr>
        <p:spPr>
          <a:xfrm>
            <a:off x="3664246" y="5313036"/>
            <a:ext cx="540000" cy="540000"/>
          </a:xfrm>
          <a:prstGeom prst="ellipse">
            <a:avLst/>
          </a:prstGeom>
          <a:solidFill>
            <a:srgbClr val="6699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3" name="Овал 12"/>
          <p:cNvSpPr/>
          <p:nvPr/>
        </p:nvSpPr>
        <p:spPr>
          <a:xfrm>
            <a:off x="4741861" y="5311947"/>
            <a:ext cx="540000" cy="540000"/>
          </a:xfrm>
          <a:prstGeom prst="ellipse">
            <a:avLst/>
          </a:prstGeom>
          <a:solidFill>
            <a:srgbClr val="6699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4" name="Овал 13"/>
          <p:cNvSpPr/>
          <p:nvPr/>
        </p:nvSpPr>
        <p:spPr>
          <a:xfrm>
            <a:off x="6900427" y="5328276"/>
            <a:ext cx="540000" cy="540000"/>
          </a:xfrm>
          <a:prstGeom prst="ellipse">
            <a:avLst/>
          </a:prstGeom>
          <a:solidFill>
            <a:srgbClr val="6699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5" name="Овал 14"/>
          <p:cNvSpPr/>
          <p:nvPr/>
        </p:nvSpPr>
        <p:spPr>
          <a:xfrm>
            <a:off x="7984573" y="5313036"/>
            <a:ext cx="540000" cy="540000"/>
          </a:xfrm>
          <a:prstGeom prst="ellipse">
            <a:avLst/>
          </a:prstGeom>
          <a:solidFill>
            <a:srgbClr val="6699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6" name="Овал 15"/>
          <p:cNvSpPr/>
          <p:nvPr/>
        </p:nvSpPr>
        <p:spPr>
          <a:xfrm>
            <a:off x="9055657" y="5313036"/>
            <a:ext cx="540000" cy="540000"/>
          </a:xfrm>
          <a:prstGeom prst="ellipse">
            <a:avLst/>
          </a:prstGeom>
          <a:solidFill>
            <a:srgbClr val="6699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7" name="Овал 16"/>
          <p:cNvSpPr/>
          <p:nvPr/>
        </p:nvSpPr>
        <p:spPr>
          <a:xfrm>
            <a:off x="10146334" y="5304327"/>
            <a:ext cx="540000" cy="540000"/>
          </a:xfrm>
          <a:prstGeom prst="ellipse">
            <a:avLst/>
          </a:prstGeom>
          <a:solidFill>
            <a:srgbClr val="6699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Овал 5"/>
          <p:cNvSpPr/>
          <p:nvPr/>
        </p:nvSpPr>
        <p:spPr>
          <a:xfrm>
            <a:off x="2048902" y="3868587"/>
            <a:ext cx="540000" cy="540000"/>
          </a:xfrm>
          <a:prstGeom prst="ellipse">
            <a:avLst/>
          </a:prstGeom>
          <a:solidFill>
            <a:srgbClr val="FF66FF"/>
          </a:solidFill>
          <a:ln>
            <a:solidFill>
              <a:srgbClr val="CC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Овал 6"/>
          <p:cNvSpPr/>
          <p:nvPr/>
        </p:nvSpPr>
        <p:spPr>
          <a:xfrm>
            <a:off x="4204132" y="3868587"/>
            <a:ext cx="540000" cy="540000"/>
          </a:xfrm>
          <a:prstGeom prst="ellipse">
            <a:avLst/>
          </a:prstGeom>
          <a:solidFill>
            <a:srgbClr val="FF66FF"/>
          </a:solidFill>
          <a:ln>
            <a:solidFill>
              <a:srgbClr val="CC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Овал 7"/>
          <p:cNvSpPr/>
          <p:nvPr/>
        </p:nvSpPr>
        <p:spPr>
          <a:xfrm>
            <a:off x="7423984" y="3868587"/>
            <a:ext cx="540000" cy="540000"/>
          </a:xfrm>
          <a:prstGeom prst="ellipse">
            <a:avLst/>
          </a:prstGeom>
          <a:solidFill>
            <a:srgbClr val="FF66FF"/>
          </a:solidFill>
          <a:ln>
            <a:solidFill>
              <a:srgbClr val="CC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Овал 8"/>
          <p:cNvSpPr/>
          <p:nvPr/>
        </p:nvSpPr>
        <p:spPr>
          <a:xfrm>
            <a:off x="9586834" y="3875118"/>
            <a:ext cx="540000" cy="540000"/>
          </a:xfrm>
          <a:prstGeom prst="ellipse">
            <a:avLst/>
          </a:prstGeom>
          <a:solidFill>
            <a:srgbClr val="FF66FF"/>
          </a:solidFill>
          <a:ln>
            <a:solidFill>
              <a:srgbClr val="CC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8" name="TextBox 67"/>
          <p:cNvSpPr txBox="1"/>
          <p:nvPr/>
        </p:nvSpPr>
        <p:spPr>
          <a:xfrm>
            <a:off x="5151120" y="1577340"/>
            <a:ext cx="18897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srgbClr val="CC6600"/>
                </a:solidFill>
                <a:latin typeface="Arial" pitchFamily="34" charset="0"/>
                <a:cs typeface="Arial" pitchFamily="34" charset="0"/>
              </a:rPr>
              <a:t>Організатор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5273040" y="2506980"/>
            <a:ext cx="16459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33CC33"/>
                </a:solidFill>
                <a:latin typeface="Arial" pitchFamily="34" charset="0"/>
                <a:cs typeface="Arial" pitchFamily="34" charset="0"/>
              </a:rPr>
              <a:t>I </a:t>
            </a:r>
            <a:r>
              <a:rPr lang="uk-UA" sz="2000" b="1" dirty="0">
                <a:solidFill>
                  <a:srgbClr val="33CC33"/>
                </a:solidFill>
                <a:latin typeface="Arial" pitchFamily="34" charset="0"/>
                <a:cs typeface="Arial" pitchFamily="34" charset="0"/>
              </a:rPr>
              <a:t>рівень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5273040" y="3939540"/>
            <a:ext cx="16459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II </a:t>
            </a:r>
            <a:r>
              <a:rPr lang="uk-UA" sz="2000" b="1" dirty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рівень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5265420" y="5372100"/>
            <a:ext cx="16459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3366FF"/>
                </a:solidFill>
                <a:latin typeface="Arial" pitchFamily="34" charset="0"/>
                <a:cs typeface="Arial" pitchFamily="34" charset="0"/>
              </a:rPr>
              <a:t>III </a:t>
            </a:r>
            <a:r>
              <a:rPr lang="uk-UA" sz="2000" b="1" dirty="0">
                <a:solidFill>
                  <a:srgbClr val="3366FF"/>
                </a:solidFill>
                <a:latin typeface="Arial" pitchFamily="34" charset="0"/>
                <a:cs typeface="Arial" pitchFamily="34" charset="0"/>
              </a:rPr>
              <a:t>рівень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5753100" y="6096000"/>
            <a:ext cx="68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CC3300"/>
                </a:solidFill>
                <a:latin typeface="Arial" pitchFamily="34" charset="0"/>
                <a:cs typeface="Arial" pitchFamily="34" charset="0"/>
              </a:rPr>
              <a:t>…</a:t>
            </a:r>
            <a:endParaRPr lang="uk-UA" sz="2000" b="1" dirty="0">
              <a:solidFill>
                <a:srgbClr val="CC33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3" name="Рисунок 72" descr="ranok_red.png">
            <a:extLst>
              <a:ext uri="{FF2B5EF4-FFF2-40B4-BE49-F238E27FC236}">
                <a16:creationId xmlns:a16="http://schemas.microsoft.com/office/drawing/2014/main" id="{60700D86-BAA9-2A7B-81CD-80ACF73CE4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sp>
        <p:nvSpPr>
          <p:cNvPr id="74" name="TextBox 73"/>
          <p:cNvSpPr txBox="1"/>
          <p:nvPr/>
        </p:nvSpPr>
        <p:spPr>
          <a:xfrm>
            <a:off x="3695700" y="411480"/>
            <a:ext cx="47929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>
                <a:latin typeface="Arial" pitchFamily="34" charset="0"/>
                <a:cs typeface="Arial" pitchFamily="34" charset="0"/>
              </a:rPr>
              <a:t>Схема фінансової піраміди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500"/>
                            </p:stCondLst>
                            <p:childTnLst>
                              <p:par>
                                <p:cTn id="5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4000"/>
                            </p:stCondLst>
                            <p:childTnLst>
                              <p:par>
                                <p:cTn id="7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4500"/>
                            </p:stCondLst>
                            <p:childTnLst>
                              <p:par>
                                <p:cTn id="7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0"/>
                            </p:stCondLst>
                            <p:childTnLst>
                              <p:par>
                                <p:cTn id="10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5500"/>
                            </p:stCondLst>
                            <p:childTnLst>
                              <p:par>
                                <p:cTn id="1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6000"/>
                            </p:stCondLst>
                            <p:childTnLst>
                              <p:par>
                                <p:cTn id="14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6500"/>
                            </p:stCondLst>
                            <p:childTnLst>
                              <p:par>
                                <p:cTn id="19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6" grpId="0" animBg="1"/>
      <p:bldP spid="7" grpId="0" animBg="1"/>
      <p:bldP spid="8" grpId="0" animBg="1"/>
      <p:bldP spid="9" grpId="0" animBg="1"/>
      <p:bldP spid="68" grpId="0"/>
      <p:bldP spid="69" grpId="0"/>
      <p:bldP spid="70" grpId="0"/>
      <p:bldP spid="71" grpId="0"/>
      <p:bldP spid="72" grpId="0"/>
      <p:bldP spid="7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6FD595F-A57C-CBC4-285B-C1B92A6C65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ranok_red.png">
            <a:extLst>
              <a:ext uri="{FF2B5EF4-FFF2-40B4-BE49-F238E27FC236}">
                <a16:creationId xmlns:a16="http://schemas.microsoft.com/office/drawing/2014/main" id="{CDA12B4B-FF46-D165-B4B7-98F7CFBF2C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pic>
        <p:nvPicPr>
          <p:cNvPr id="5" name="Рисунок 4" descr="10-1.png">
            <a:extLst>
              <a:ext uri="{FF2B5EF4-FFF2-40B4-BE49-F238E27FC236}">
                <a16:creationId xmlns:a16="http://schemas.microsoft.com/office/drawing/2014/main" id="{0AAA7E0C-6050-4149-3C99-1F2661A0D0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554482" y="1021571"/>
            <a:ext cx="1731773" cy="1844226"/>
          </a:xfrm>
          <a:prstGeom prst="rect">
            <a:avLst/>
          </a:prstGeom>
        </p:spPr>
      </p:pic>
      <p:grpSp>
        <p:nvGrpSpPr>
          <p:cNvPr id="2" name="Группа 11">
            <a:extLst>
              <a:ext uri="{FF2B5EF4-FFF2-40B4-BE49-F238E27FC236}">
                <a16:creationId xmlns:a16="http://schemas.microsoft.com/office/drawing/2014/main" id="{6C27C7EE-789B-0720-70FB-28F2EF6B32E6}"/>
              </a:ext>
            </a:extLst>
          </p:cNvPr>
          <p:cNvGrpSpPr/>
          <p:nvPr/>
        </p:nvGrpSpPr>
        <p:grpSpPr>
          <a:xfrm>
            <a:off x="2458809" y="992722"/>
            <a:ext cx="8981023" cy="2011847"/>
            <a:chOff x="1856505" y="833749"/>
            <a:chExt cx="8981023" cy="2011847"/>
          </a:xfrm>
        </p:grpSpPr>
        <p:sp>
          <p:nvSpPr>
            <p:cNvPr id="11" name="Скругленный прямоугольник 6">
              <a:extLst>
                <a:ext uri="{FF2B5EF4-FFF2-40B4-BE49-F238E27FC236}">
                  <a16:creationId xmlns:a16="http://schemas.microsoft.com/office/drawing/2014/main" id="{0E82D7D1-FD7E-2E68-92E8-DF6D32375E47}"/>
                </a:ext>
              </a:extLst>
            </p:cNvPr>
            <p:cNvSpPr/>
            <p:nvPr/>
          </p:nvSpPr>
          <p:spPr>
            <a:xfrm>
              <a:off x="2029708" y="1184853"/>
              <a:ext cx="8807820" cy="1660743"/>
            </a:xfrm>
            <a:prstGeom prst="roundRect">
              <a:avLst>
                <a:gd name="adj" fmla="val 9483"/>
              </a:avLst>
            </a:prstGeom>
            <a:solidFill>
              <a:srgbClr val="FFFF99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49263" algn="just"/>
              <a:r>
                <a:rPr lang="uk-UA" sz="2400" b="1" i="1" dirty="0">
                  <a:solidFill>
                    <a:srgbClr val="CC00CC"/>
                  </a:solidFill>
                  <a:latin typeface="Arial" pitchFamily="34" charset="0"/>
                  <a:cs typeface="Arial" pitchFamily="34" charset="0"/>
                </a:rPr>
                <a:t>Фінансова піраміда</a:t>
              </a: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— це схема організації бізнесу або інвестицій, у якій дохід учасників залежить переважно не від реальної діяльності чи виробництва товарів або надання послуг, а  від  залучення  нових  учасників.</a:t>
              </a:r>
            </a:p>
          </p:txBody>
        </p:sp>
        <p:pic>
          <p:nvPicPr>
            <p:cNvPr id="12" name="Picture 2">
              <a:extLst>
                <a:ext uri="{FF2B5EF4-FFF2-40B4-BE49-F238E27FC236}">
                  <a16:creationId xmlns:a16="http://schemas.microsoft.com/office/drawing/2014/main" id="{FC60F28D-42F2-D76C-A014-ABAE3741ABE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856505" y="833749"/>
              <a:ext cx="662998" cy="7200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7" name="Группа 10">
            <a:extLst>
              <a:ext uri="{FF2B5EF4-FFF2-40B4-BE49-F238E27FC236}">
                <a16:creationId xmlns:a16="http://schemas.microsoft.com/office/drawing/2014/main" id="{8415726B-88F7-44C5-B7D7-99868152A8E9}"/>
              </a:ext>
            </a:extLst>
          </p:cNvPr>
          <p:cNvGrpSpPr/>
          <p:nvPr/>
        </p:nvGrpSpPr>
        <p:grpSpPr>
          <a:xfrm>
            <a:off x="2058600" y="3467909"/>
            <a:ext cx="9646978" cy="1733099"/>
            <a:chOff x="1282675" y="789772"/>
            <a:chExt cx="9646978" cy="1733099"/>
          </a:xfrm>
        </p:grpSpPr>
        <p:sp>
          <p:nvSpPr>
            <p:cNvPr id="8" name="Скругленный прямоугольник 11">
              <a:extLst>
                <a:ext uri="{FF2B5EF4-FFF2-40B4-BE49-F238E27FC236}">
                  <a16:creationId xmlns:a16="http://schemas.microsoft.com/office/drawing/2014/main" id="{0BCA1FA8-A1EA-4BD4-8CC2-2D893FDA85F9}"/>
                </a:ext>
              </a:extLst>
            </p:cNvPr>
            <p:cNvSpPr/>
            <p:nvPr/>
          </p:nvSpPr>
          <p:spPr>
            <a:xfrm>
              <a:off x="1461653" y="1148413"/>
              <a:ext cx="9468000" cy="1374458"/>
            </a:xfrm>
            <a:prstGeom prst="roundRect">
              <a:avLst>
                <a:gd name="adj" fmla="val 15041"/>
              </a:avLst>
            </a:prstGeom>
            <a:solidFill>
              <a:srgbClr val="CCFFCC"/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50850" algn="just"/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Як ви вважаєте, чому фінансові піраміди досі виникають і не щезли як явище, адже за понад 100 років люди мали б уже навчитися  не  довіряти  їм?</a:t>
              </a:r>
            </a:p>
          </p:txBody>
        </p:sp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D0758BFA-7ACA-46F0-BDD7-F2F64738792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282675" y="789772"/>
              <a:ext cx="659708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pic>
        <p:nvPicPr>
          <p:cNvPr id="13" name="Рисунок 12" descr="01-1.png">
            <a:extLst>
              <a:ext uri="{FF2B5EF4-FFF2-40B4-BE49-F238E27FC236}">
                <a16:creationId xmlns:a16="http://schemas.microsoft.com/office/drawing/2014/main" id="{6398F956-FEC0-4269-9BE2-179A3AC0282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261872" y="3478375"/>
            <a:ext cx="1695115" cy="2254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746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55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3" presetClass="entr" presetSubtype="16" fill="hold" nodeType="with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5809</TotalTime>
  <Words>1081</Words>
  <Application>Microsoft Office PowerPoint</Application>
  <PresentationFormat>Широкоэкранный</PresentationFormat>
  <Paragraphs>105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1" baseType="lpstr">
      <vt:lpstr>Aptos</vt:lpstr>
      <vt:lpstr>Aptos Display</vt:lpstr>
      <vt:lpstr>Arial</vt:lpstr>
      <vt:lpstr>Calibri</vt:lpstr>
      <vt:lpstr>Times New Roman</vt:lpstr>
      <vt:lpstr>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</dc:title>
  <dc:creator>Kseniia Chernova</dc:creator>
  <cp:lastModifiedBy>Fizmat</cp:lastModifiedBy>
  <cp:revision>626</cp:revision>
  <dcterms:created xsi:type="dcterms:W3CDTF">2024-10-18T07:15:42Z</dcterms:created>
  <dcterms:modified xsi:type="dcterms:W3CDTF">2025-11-13T16:22:20Z</dcterms:modified>
</cp:coreProperties>
</file>