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8" r:id="rId2"/>
    <p:sldId id="267" r:id="rId3"/>
    <p:sldId id="276" r:id="rId4"/>
    <p:sldId id="627" r:id="rId5"/>
    <p:sldId id="630" r:id="rId6"/>
    <p:sldId id="631" r:id="rId7"/>
    <p:sldId id="632" r:id="rId8"/>
    <p:sldId id="607" r:id="rId9"/>
    <p:sldId id="634" r:id="rId10"/>
    <p:sldId id="636" r:id="rId11"/>
    <p:sldId id="637" r:id="rId12"/>
    <p:sldId id="624" r:id="rId13"/>
    <p:sldId id="625" r:id="rId14"/>
    <p:sldId id="315" r:id="rId15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3300"/>
    <a:srgbClr val="3366FF"/>
    <a:srgbClr val="FF00FF"/>
    <a:srgbClr val="FF66FF"/>
    <a:srgbClr val="33CC33"/>
    <a:srgbClr val="CC6600"/>
    <a:srgbClr val="996600"/>
    <a:srgbClr val="FF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 showGuides="1">
      <p:cViewPr varScale="1">
        <p:scale>
          <a:sx n="78" d="100"/>
          <a:sy n="78" d="100"/>
        </p:scale>
        <p:origin x="778" y="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13.11.2025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2249798"/>
            <a:ext cx="7709099" cy="1163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Захист прав споживачів фінансових послуг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12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D595F-A57C-CBC4-285B-C1B92A6C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CDA12B4B-FF46-D165-B4B7-98F7CFBF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6A92F8-02CD-517F-A14C-5EBE67F88EF6}"/>
              </a:ext>
            </a:extLst>
          </p:cNvPr>
          <p:cNvSpPr txBox="1"/>
          <p:nvPr/>
        </p:nvSpPr>
        <p:spPr>
          <a:xfrm>
            <a:off x="1181100" y="1132109"/>
            <a:ext cx="9822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Відчуваєте, що ваші права порушили?</a:t>
            </a:r>
          </a:p>
        </p:txBody>
      </p:sp>
      <p:grpSp>
        <p:nvGrpSpPr>
          <p:cNvPr id="8" name="Группа 21"/>
          <p:cNvGrpSpPr/>
          <p:nvPr/>
        </p:nvGrpSpPr>
        <p:grpSpPr>
          <a:xfrm>
            <a:off x="3382733" y="2257199"/>
            <a:ext cx="8108227" cy="2540112"/>
            <a:chOff x="555713" y="1624739"/>
            <a:chExt cx="8108227" cy="2540112"/>
          </a:xfrm>
        </p:grpSpPr>
        <p:sp>
          <p:nvSpPr>
            <p:cNvPr id="10" name="Прямоугольник 4">
              <a:extLst>
                <a:ext uri="{FF2B5EF4-FFF2-40B4-BE49-F238E27FC236}">
                  <a16:creationId xmlns:a16="http://schemas.microsoft.com/office/drawing/2014/main" id="{F433B872-6865-E055-76E1-2B2D30995C2A}"/>
                </a:ext>
              </a:extLst>
            </p:cNvPr>
            <p:cNvSpPr/>
            <p:nvPr/>
          </p:nvSpPr>
          <p:spPr>
            <a:xfrm>
              <a:off x="929489" y="1624739"/>
              <a:ext cx="773445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b="1" dirty="0">
                  <a:latin typeface="Arial" pitchFamily="34" charset="0"/>
                  <a:cs typeface="Arial" pitchFamily="34" charset="0"/>
                </a:rPr>
                <a:t>Пишіть скаргу в службу підтримки </a:t>
              </a:r>
              <a:r>
                <a:rPr lang="uk-UA" sz="2400" b="1" dirty="0" err="1">
                  <a:latin typeface="Arial" pitchFamily="34" charset="0"/>
                  <a:cs typeface="Arial" pitchFamily="34" charset="0"/>
                </a:rPr>
                <a:t>фінустанови</a:t>
              </a:r>
              <a:r>
                <a:rPr lang="uk-UA" sz="2400" b="1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Не допомогло?</a:t>
              </a:r>
            </a:p>
          </p:txBody>
        </p:sp>
        <p:sp>
          <p:nvSpPr>
            <p:cNvPr id="13" name="Прямоугольник 5">
              <a:extLst>
                <a:ext uri="{FF2B5EF4-FFF2-40B4-BE49-F238E27FC236}">
                  <a16:creationId xmlns:a16="http://schemas.microsoft.com/office/drawing/2014/main" id="{EFD38372-A858-0D4E-FB61-DF15320CA796}"/>
                </a:ext>
              </a:extLst>
            </p:cNvPr>
            <p:cNvSpPr/>
            <p:nvPr/>
          </p:nvSpPr>
          <p:spPr>
            <a:xfrm>
              <a:off x="927342" y="2660527"/>
              <a:ext cx="755371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Пишіть скаргу в НБУ, </a:t>
              </a:r>
              <a:r>
                <a:rPr lang="uk-UA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Держпродспоживслужбу</a:t>
              </a:r>
              <a:r>
                <a:rPr lang="uk-U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r>
                <a:rPr lang="uk-UA" sz="2400" dirty="0">
                  <a:latin typeface="Arial" panose="020B0604020202020204" pitchFamily="34" charset="0"/>
                  <a:cs typeface="Arial" panose="020B0604020202020204" pitchFamily="34" charset="0"/>
                </a:rPr>
                <a:t>Не допомогло?</a:t>
              </a:r>
            </a:p>
          </p:txBody>
        </p:sp>
        <p:sp>
          <p:nvSpPr>
            <p:cNvPr id="14" name="Прямоугольник 6">
              <a:extLst>
                <a:ext uri="{FF2B5EF4-FFF2-40B4-BE49-F238E27FC236}">
                  <a16:creationId xmlns:a16="http://schemas.microsoft.com/office/drawing/2014/main" id="{7E1677B8-A4D0-4034-5867-505BCD44F6B8}"/>
                </a:ext>
              </a:extLst>
            </p:cNvPr>
            <p:cNvSpPr/>
            <p:nvPr/>
          </p:nvSpPr>
          <p:spPr>
            <a:xfrm>
              <a:off x="927344" y="3703186"/>
              <a:ext cx="35379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b="1" dirty="0">
                  <a:latin typeface="Arial" pitchFamily="34" charset="0"/>
                  <a:cs typeface="Arial" pitchFamily="34" charset="0"/>
                </a:rPr>
                <a:t>Зверніться до суду.</a:t>
              </a:r>
              <a:endParaRPr lang="uk-UA" sz="24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5" name="Рисунок 14" descr="да.png">
              <a:extLst>
                <a:ext uri="{FF2B5EF4-FFF2-40B4-BE49-F238E27FC236}">
                  <a16:creationId xmlns:a16="http://schemas.microsoft.com/office/drawing/2014/main" id="{82A64DA5-09C5-F637-31F2-EDFAF63D0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057" y="1683822"/>
              <a:ext cx="360000" cy="360000"/>
            </a:xfrm>
            <a:prstGeom prst="rect">
              <a:avLst/>
            </a:prstGeom>
          </p:spPr>
        </p:pic>
        <p:pic>
          <p:nvPicPr>
            <p:cNvPr id="16" name="Рисунок 15" descr="да.png">
              <a:extLst>
                <a:ext uri="{FF2B5EF4-FFF2-40B4-BE49-F238E27FC236}">
                  <a16:creationId xmlns:a16="http://schemas.microsoft.com/office/drawing/2014/main" id="{A88E96FE-C714-88F8-AA69-7F969232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713" y="2725360"/>
              <a:ext cx="360000" cy="360000"/>
            </a:xfrm>
            <a:prstGeom prst="rect">
              <a:avLst/>
            </a:prstGeom>
          </p:spPr>
        </p:pic>
        <p:pic>
          <p:nvPicPr>
            <p:cNvPr id="17" name="Рисунок 16" descr="да.png">
              <a:extLst>
                <a:ext uri="{FF2B5EF4-FFF2-40B4-BE49-F238E27FC236}">
                  <a16:creationId xmlns:a16="http://schemas.microsoft.com/office/drawing/2014/main" id="{14E43C61-51DC-881F-9676-DC4F9BADB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713" y="3764711"/>
              <a:ext cx="360000" cy="360000"/>
            </a:xfrm>
            <a:prstGeom prst="rect">
              <a:avLst/>
            </a:prstGeom>
          </p:spPr>
        </p:pic>
      </p:grpSp>
      <p:pic>
        <p:nvPicPr>
          <p:cNvPr id="18" name="Рисунок 17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067" y="2250838"/>
            <a:ext cx="1499746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33EA4-0460-0076-3097-8DDAAF31F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50AF451-21A9-D9F1-A672-23DBCF536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F4CCC6BF-673A-2702-88B7-539713B9C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C071BCB9-8AE1-62A5-DD8C-D28F7A1FF702}"/>
              </a:ext>
            </a:extLst>
          </p:cNvPr>
          <p:cNvGrpSpPr/>
          <p:nvPr/>
        </p:nvGrpSpPr>
        <p:grpSpPr>
          <a:xfrm>
            <a:off x="2078265" y="2352193"/>
            <a:ext cx="9646978" cy="1261968"/>
            <a:chOff x="1282675" y="789772"/>
            <a:chExt cx="9646978" cy="126196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550EF118-76B2-D163-D4D8-0504B2CEE29F}"/>
                </a:ext>
              </a:extLst>
            </p:cNvPr>
            <p:cNvSpPr/>
            <p:nvPr/>
          </p:nvSpPr>
          <p:spPr>
            <a:xfrm>
              <a:off x="1461653" y="1148413"/>
              <a:ext cx="9468000" cy="903327"/>
            </a:xfrm>
            <a:prstGeom prst="roundRect">
              <a:avLst>
                <a:gd name="adj" fmla="val 14486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чи потрібен Україні фінансовий омбудсмен? Відповідь обґрунтуйте.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69E4468D-0A2E-AFCA-57C2-649E3D91B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7385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019" y="465377"/>
            <a:ext cx="7658826" cy="1044000"/>
            <a:chOff x="158395" y="550079"/>
            <a:chExt cx="7658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Користуйтеся послугами тільки перевірених фінансових установ (наприклад, тих, що мають ліцензію НБУ).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2755" y="1683737"/>
            <a:ext cx="7652716" cy="1044000"/>
            <a:chOff x="164505" y="1356075"/>
            <a:chExt cx="7652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Обирайте фінансові продукти, де чітко зазначено всі умови (реальну ставку, усі платежі та комісії тощо).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31038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3941" y="2901955"/>
            <a:ext cx="7651530" cy="1044000"/>
            <a:chOff x="165691" y="1914057"/>
            <a:chExt cx="7651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Уникайте продуктів типу «гроші за 5 хвилин», бо часто-густо це дуже дорогі позики, але про це ви дізнаєтеся надто пізно.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837172" y="4120246"/>
            <a:ext cx="7648443" cy="1044000"/>
            <a:chOff x="168778" y="2599857"/>
            <a:chExt cx="7648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Завжди уважно читайте договір перед підписанням, особливо те, що подано «дрібним шрифтом», адже саме там може бути прихована інформація.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37244" y="5348015"/>
            <a:ext cx="7651673" cy="1044000"/>
            <a:chOff x="165548" y="3285659"/>
            <a:chExt cx="765167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328565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itchFamily="34" charset="0"/>
                  <a:cs typeface="Arial" pitchFamily="34" charset="0"/>
                </a:rPr>
                <a:t>Уточнюйте повну вартість послуги (ефективну ставку) — окрім основної ставки, дізнайтеся про всі комісії, страхування та додаткові платежі.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6;p58"/>
            <p:cNvSpPr/>
            <p:nvPr/>
          </p:nvSpPr>
          <p:spPr>
            <a:xfrm>
              <a:off x="165548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157" y="465131"/>
            <a:ext cx="7658275" cy="1044000"/>
            <a:chOff x="158946" y="3594673"/>
            <a:chExt cx="7658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Не дозволяйте нав’язувати додаткові послуги без вашої згоди. Це порушення, і ви маєте право відмовитися.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1735" y="1684045"/>
            <a:ext cx="7653395" cy="1044000"/>
            <a:chOff x="163826" y="4263021"/>
            <a:chExt cx="7653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itchFamily="34" charset="0"/>
                  <a:cs typeface="Arial" pitchFamily="34" charset="0"/>
                </a:rPr>
                <a:t>Скаржтесь у разі порушення прав. В Україні ви можете звернутися з письмовою скаргою до самої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фінустанови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Національного банку України або суду.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4893" y="2899801"/>
            <a:ext cx="7653538" cy="1044000"/>
            <a:chOff x="163683" y="4883437"/>
            <a:chExt cx="7653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Не користуйтеся фінансовими послугами, яких не розумієте, — не підписуйте договір.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835180" y="4119000"/>
            <a:ext cx="7653323" cy="1044000"/>
            <a:chOff x="163898" y="5392501"/>
            <a:chExt cx="7653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Найкращий захист ваших прав — ваша фінансова грамотність, тож учіться та постійно підвищуйте свій рівень знань.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35251" y="5338558"/>
            <a:ext cx="7653323" cy="1044000"/>
            <a:chOff x="163898" y="6037006"/>
            <a:chExt cx="7653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Зберігайте всі документи та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скриншоти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(наприклад, договори,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платіжки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SMS-повідомлення), оскільки все це може стати доказом у разі спору.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19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35884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90" y="2589055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103120" y="1088167"/>
            <a:ext cx="974339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Ми вже знаємо, що фінансові компанії й підприємства надають певні послуги. Споживачем цих послуг є кожний із нас. Однак буває, що в процесі надання послуг порушуються наші права. Тому ми маємо знати свої права як споживача фінансових  послуг  та  вміти  їх  відстоювати.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398362" y="3578837"/>
            <a:ext cx="64507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А хто такий споживач фінансових послуг?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398368" y="4253444"/>
            <a:ext cx="64583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права споживачів фінансових послуг вам відомі?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400555" y="5298887"/>
            <a:ext cx="644852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У яких нормативних документах закріплені права споживача фінансових послуг?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Права споживачів фінансових послуг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D595F-A57C-CBC4-285B-C1B92A6C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CDA12B4B-FF46-D165-B4B7-98F7CFBF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0AAA7E0C-6050-4149-3C99-1F2661A0D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6C27C7EE-789B-0720-70FB-28F2EF6B32E6}"/>
              </a:ext>
            </a:extLst>
          </p:cNvPr>
          <p:cNvGrpSpPr/>
          <p:nvPr/>
        </p:nvGrpSpPr>
        <p:grpSpPr>
          <a:xfrm>
            <a:off x="2448977" y="1646321"/>
            <a:ext cx="9074429" cy="2365106"/>
            <a:chOff x="1856505" y="833749"/>
            <a:chExt cx="9074429" cy="2365106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0E82D7D1-FD7E-2E68-92E8-DF6D32375E47}"/>
                </a:ext>
              </a:extLst>
            </p:cNvPr>
            <p:cNvSpPr/>
            <p:nvPr/>
          </p:nvSpPr>
          <p:spPr>
            <a:xfrm>
              <a:off x="2029708" y="1184853"/>
              <a:ext cx="8901226" cy="2014002"/>
            </a:xfrm>
            <a:prstGeom prst="roundRect">
              <a:avLst>
                <a:gd name="adj" fmla="val 7611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Споживач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фізична або юридична особа, яка купує, замовляє, отримує, використовує або має намір придбати продукцію для власних потреб, безпосередньо не пов’язаних із підприємницькою діяльністю, професійною діяльністю чи виконанням обов’язків найманого  працівника.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C60F28D-42F2-D76C-A014-ABAE3741A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8877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90" y="1751868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Закон України «Про фінансові послуги та фінансові компанії</a:t>
            </a:r>
            <a:r>
              <a:rPr lang="uk-UA" sz="1800" dirty="0">
                <a:latin typeface="Times New Roman"/>
                <a:cs typeface="Times New Roman"/>
              </a:rPr>
              <a:t>»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14">
            <a:extLst>
              <a:ext uri="{FF2B5EF4-FFF2-40B4-BE49-F238E27FC236}">
                <a16:creationId xmlns:a16="http://schemas.microsoft.com/office/drawing/2014/main" id="{2EBD2FA8-210E-23BC-50B0-25FBC30F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88" y="545845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Закон України «Про захист прав споживачів</a:t>
            </a:r>
            <a:r>
              <a:rPr lang="uk-UA" sz="1800" dirty="0">
                <a:latin typeface="Times New Roman"/>
                <a:cs typeface="Times New Roman"/>
              </a:rPr>
              <a:t>»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96" y="2968644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Закон України «Про споживче кредитування</a:t>
            </a:r>
            <a:r>
              <a:rPr lang="uk-UA" sz="1800" dirty="0">
                <a:latin typeface="Times New Roman"/>
                <a:cs typeface="Times New Roman"/>
              </a:rPr>
              <a:t>»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600" y="4172358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Закон України «Про банки і банківську діяльність</a:t>
            </a:r>
            <a:r>
              <a:rPr lang="uk-UA" sz="1800" dirty="0">
                <a:latin typeface="Times New Roman"/>
                <a:cs typeface="Times New Roman"/>
              </a:rPr>
              <a:t>»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602" y="5408526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тощо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DEEC08A-CCFB-E590-0593-575DE9C5EA10}"/>
              </a:ext>
            </a:extLst>
          </p:cNvPr>
          <p:cNvCxnSpPr>
            <a:endCxn id="8" idx="1"/>
          </p:cNvCxnSpPr>
          <p:nvPr/>
        </p:nvCxnSpPr>
        <p:spPr>
          <a:xfrm>
            <a:off x="2161287" y="4280658"/>
            <a:ext cx="2846315" cy="1577868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ranok_red.png">
            <a:extLst>
              <a:ext uri="{FF2B5EF4-FFF2-40B4-BE49-F238E27FC236}">
                <a16:creationId xmlns:a16="http://schemas.microsoft.com/office/drawing/2014/main" id="{FD7CD45B-F417-9204-059E-698E13B92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cxnSp>
        <p:nvCxnSpPr>
          <p:cNvPr id="12" name="Прямая соединительная линия 30">
            <a:extLst>
              <a:ext uri="{FF2B5EF4-FFF2-40B4-BE49-F238E27FC236}">
                <a16:creationId xmlns:a16="http://schemas.microsoft.com/office/drawing/2014/main" id="{F2D5617F-3F74-5A36-A36A-6485FA2A624B}"/>
              </a:ext>
            </a:extLst>
          </p:cNvPr>
          <p:cNvCxnSpPr>
            <a:stCxn id="17" idx="6"/>
            <a:endCxn id="6" idx="1"/>
          </p:cNvCxnSpPr>
          <p:nvPr/>
        </p:nvCxnSpPr>
        <p:spPr>
          <a:xfrm flipV="1">
            <a:off x="3976232" y="3418644"/>
            <a:ext cx="1031364" cy="20746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45">
            <a:extLst>
              <a:ext uri="{FF2B5EF4-FFF2-40B4-BE49-F238E27FC236}">
                <a16:creationId xmlns:a16="http://schemas.microsoft.com/office/drawing/2014/main" id="{7A541C16-5509-5C3E-3128-2CB25768F101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3213463" y="2201868"/>
            <a:ext cx="1794127" cy="567458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56">
            <a:extLst>
              <a:ext uri="{FF2B5EF4-FFF2-40B4-BE49-F238E27FC236}">
                <a16:creationId xmlns:a16="http://schemas.microsoft.com/office/drawing/2014/main" id="{843B0D48-7E9A-ED5B-7AFF-908EC85DC57E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3206931" y="4121331"/>
            <a:ext cx="1800669" cy="501027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59">
            <a:extLst>
              <a:ext uri="{FF2B5EF4-FFF2-40B4-BE49-F238E27FC236}">
                <a16:creationId xmlns:a16="http://schemas.microsoft.com/office/drawing/2014/main" id="{4DB4C5CA-32B1-2B0C-41C9-A9EE63935496}"/>
              </a:ext>
            </a:extLst>
          </p:cNvPr>
          <p:cNvCxnSpPr>
            <a:cxnSpLocks/>
            <a:stCxn id="17" idx="0"/>
            <a:endCxn id="5" idx="1"/>
          </p:cNvCxnSpPr>
          <p:nvPr/>
        </p:nvCxnSpPr>
        <p:spPr>
          <a:xfrm flipV="1">
            <a:off x="2161287" y="995845"/>
            <a:ext cx="2846301" cy="1608808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431B921F-F9B7-ED63-E386-DA6C2DBC0BB0}"/>
              </a:ext>
            </a:extLst>
          </p:cNvPr>
          <p:cNvSpPr/>
          <p:nvPr/>
        </p:nvSpPr>
        <p:spPr>
          <a:xfrm>
            <a:off x="346342" y="2604653"/>
            <a:ext cx="3629890" cy="1669474"/>
          </a:xfrm>
          <a:prstGeom prst="ellipse">
            <a:avLst/>
          </a:prstGeom>
          <a:solidFill>
            <a:srgbClr val="FFFFCC"/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Права споживача фінансових послуг регламентують: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>
            <a:extLst>
              <a:ext uri="{FF2B5EF4-FFF2-40B4-BE49-F238E27FC236}">
                <a16:creationId xmlns:a16="http://schemas.microsoft.com/office/drawing/2014/main" id="{FD7CD45B-F417-9204-059E-698E13B92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49" name="Группа 48"/>
          <p:cNvGrpSpPr/>
          <p:nvPr/>
        </p:nvGrpSpPr>
        <p:grpSpPr>
          <a:xfrm>
            <a:off x="3571689" y="1318690"/>
            <a:ext cx="5036589" cy="4175330"/>
            <a:chOff x="3571689" y="1318690"/>
            <a:chExt cx="5036589" cy="4175330"/>
          </a:xfrm>
        </p:grpSpPr>
        <p:cxnSp>
          <p:nvCxnSpPr>
            <p:cNvPr id="4" name="Прямая соединительная линия 30">
              <a:extLst>
                <a:ext uri="{FF2B5EF4-FFF2-40B4-BE49-F238E27FC236}">
                  <a16:creationId xmlns:a16="http://schemas.microsoft.com/office/drawing/2014/main" id="{F2D5617F-3F74-5A36-A36A-6485FA2A624B}"/>
                </a:ext>
              </a:extLst>
            </p:cNvPr>
            <p:cNvCxnSpPr/>
            <p:nvPr/>
          </p:nvCxnSpPr>
          <p:spPr>
            <a:xfrm flipV="1">
              <a:off x="3840480" y="4290060"/>
              <a:ext cx="1287780" cy="120396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35">
              <a:extLst>
                <a:ext uri="{FF2B5EF4-FFF2-40B4-BE49-F238E27FC236}">
                  <a16:creationId xmlns:a16="http://schemas.microsoft.com/office/drawing/2014/main" id="{2DEEC08A-CCFB-E590-0593-575DE9C5EA10}"/>
                </a:ext>
              </a:extLst>
            </p:cNvPr>
            <p:cNvCxnSpPr/>
            <p:nvPr/>
          </p:nvCxnSpPr>
          <p:spPr>
            <a:xfrm flipH="1" flipV="1">
              <a:off x="7056120" y="4305300"/>
              <a:ext cx="1264920" cy="118872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45">
              <a:extLst>
                <a:ext uri="{FF2B5EF4-FFF2-40B4-BE49-F238E27FC236}">
                  <a16:creationId xmlns:a16="http://schemas.microsoft.com/office/drawing/2014/main" id="{7A541C16-5509-5C3E-3128-2CB25768F101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 flipH="1" flipV="1">
              <a:off x="3753251" y="1340614"/>
              <a:ext cx="1611230" cy="1166366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56">
              <a:extLst>
                <a:ext uri="{FF2B5EF4-FFF2-40B4-BE49-F238E27FC236}">
                  <a16:creationId xmlns:a16="http://schemas.microsoft.com/office/drawing/2014/main" id="{843B0D48-7E9A-ED5B-7AFF-908EC85DC57E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3571689" y="2701500"/>
              <a:ext cx="703131" cy="33888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59">
              <a:extLst>
                <a:ext uri="{FF2B5EF4-FFF2-40B4-BE49-F238E27FC236}">
                  <a16:creationId xmlns:a16="http://schemas.microsoft.com/office/drawing/2014/main" id="{4DB4C5CA-32B1-2B0C-41C9-A9EE63935496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 flipH="1">
              <a:off x="7924800" y="2701500"/>
              <a:ext cx="677354" cy="34650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45">
              <a:extLst>
                <a:ext uri="{FF2B5EF4-FFF2-40B4-BE49-F238E27FC236}">
                  <a16:creationId xmlns:a16="http://schemas.microsoft.com/office/drawing/2014/main" id="{7A541C16-5509-5C3E-3128-2CB25768F101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6816491" y="1318690"/>
              <a:ext cx="1607707" cy="118067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56">
              <a:extLst>
                <a:ext uri="{FF2B5EF4-FFF2-40B4-BE49-F238E27FC236}">
                  <a16:creationId xmlns:a16="http://schemas.microsoft.com/office/drawing/2014/main" id="{843B0D48-7E9A-ED5B-7AFF-908EC85DC57E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 flipV="1">
              <a:off x="3572958" y="3878580"/>
              <a:ext cx="755202" cy="45025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56">
              <a:extLst>
                <a:ext uri="{FF2B5EF4-FFF2-40B4-BE49-F238E27FC236}">
                  <a16:creationId xmlns:a16="http://schemas.microsoft.com/office/drawing/2014/main" id="{843B0D48-7E9A-ED5B-7AFF-908EC85DC57E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>
              <a:off x="7879080" y="3886200"/>
              <a:ext cx="729198" cy="442630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89" y="2197500"/>
            <a:ext cx="3240000" cy="1008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Право на захист персональних даних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31B921F-F9B7-ED63-E386-DA6C2DBC0BB0}"/>
              </a:ext>
            </a:extLst>
          </p:cNvPr>
          <p:cNvSpPr/>
          <p:nvPr/>
        </p:nvSpPr>
        <p:spPr>
          <a:xfrm>
            <a:off x="4111484" y="2438400"/>
            <a:ext cx="3960000" cy="1980000"/>
          </a:xfrm>
          <a:prstGeom prst="ellipse">
            <a:avLst/>
          </a:prstGeom>
          <a:solidFill>
            <a:srgbClr val="FFFFCC"/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Права споживача фінансових послуг</a:t>
            </a:r>
          </a:p>
        </p:txBody>
      </p:sp>
      <p:sp>
        <p:nvSpPr>
          <p:cNvPr id="11" name="AutoShape 14">
            <a:extLst>
              <a:ext uri="{FF2B5EF4-FFF2-40B4-BE49-F238E27FC236}">
                <a16:creationId xmlns:a16="http://schemas.microsoft.com/office/drawing/2014/main" id="{86735C1F-46C4-FFD6-E9AF-43A49C4FC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138" y="5502550"/>
            <a:ext cx="414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Право на якісне обслуговування та пояснення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14">
            <a:extLst>
              <a:ext uri="{FF2B5EF4-FFF2-40B4-BE49-F238E27FC236}">
                <a16:creationId xmlns:a16="http://schemas.microsoft.com/office/drawing/2014/main" id="{D3B2C207-FB19-5B9B-88CF-21339AE4C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2821" y="5503234"/>
            <a:ext cx="414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Право на отримання договору та виписок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14">
            <a:extLst>
              <a:ext uri="{FF2B5EF4-FFF2-40B4-BE49-F238E27FC236}">
                <a16:creationId xmlns:a16="http://schemas.microsoft.com/office/drawing/2014/main" id="{2EBD2FA8-210E-23BC-50B0-25FBC30F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251" y="548614"/>
            <a:ext cx="396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Право на достовірну, повну та своєчасну інформацію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4BA411F5-0F35-3601-7DE3-A5E243418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2154" y="2197500"/>
            <a:ext cx="3240000" cy="1008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Право на захист від недобросовісної практики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14">
            <a:extLst>
              <a:ext uri="{FF2B5EF4-FFF2-40B4-BE49-F238E27FC236}">
                <a16:creationId xmlns:a16="http://schemas.microsoft.com/office/drawing/2014/main" id="{86735C1F-46C4-FFD6-E9AF-43A49C4FC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958" y="3932830"/>
            <a:ext cx="324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Право на звернення </a:t>
            </a:r>
            <a:br>
              <a:rPr lang="uk-UA" sz="2000" dirty="0">
                <a:latin typeface="Arial" pitchFamily="34" charset="0"/>
                <a:cs typeface="Arial" pitchFamily="34" charset="0"/>
              </a:rPr>
            </a:br>
            <a:r>
              <a:rPr lang="uk-UA" sz="2000" dirty="0">
                <a:latin typeface="Arial" pitchFamily="34" charset="0"/>
                <a:cs typeface="Arial" pitchFamily="34" charset="0"/>
              </a:rPr>
              <a:t>зі скаргою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14">
            <a:extLst>
              <a:ext uri="{FF2B5EF4-FFF2-40B4-BE49-F238E27FC236}">
                <a16:creationId xmlns:a16="http://schemas.microsoft.com/office/drawing/2014/main" id="{86735C1F-46C4-FFD6-E9AF-43A49C4FC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8278" y="3932830"/>
            <a:ext cx="324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Право на відмову від договору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utoShape 14">
            <a:extLst>
              <a:ext uri="{FF2B5EF4-FFF2-40B4-BE49-F238E27FC236}">
                <a16:creationId xmlns:a16="http://schemas.microsoft.com/office/drawing/2014/main" id="{86735C1F-46C4-FFD6-E9AF-43A49C4FC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4198" y="526690"/>
            <a:ext cx="396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Право на вільний вибір послуги та постачальника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33EA4-0460-0076-3097-8DDAAF31F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850AF451-21A9-D9F1-A672-23DBCF536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F4CCC6BF-673A-2702-88B7-539713B9C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C071BCB9-8AE1-62A5-DD8C-D28F7A1FF702}"/>
              </a:ext>
            </a:extLst>
          </p:cNvPr>
          <p:cNvGrpSpPr/>
          <p:nvPr/>
        </p:nvGrpSpPr>
        <p:grpSpPr>
          <a:xfrm>
            <a:off x="2078265" y="2352193"/>
            <a:ext cx="9646978" cy="1261968"/>
            <a:chOff x="1282675" y="789772"/>
            <a:chExt cx="9646978" cy="126196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550EF118-76B2-D163-D4D8-0504B2CEE29F}"/>
                </a:ext>
              </a:extLst>
            </p:cNvPr>
            <p:cNvSpPr/>
            <p:nvPr/>
          </p:nvSpPr>
          <p:spPr>
            <a:xfrm>
              <a:off x="1461653" y="1148413"/>
              <a:ext cx="9468000" cy="903327"/>
            </a:xfrm>
            <a:prstGeom prst="roundRect">
              <a:avLst>
                <a:gd name="adj" fmla="val 14486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чому банки та фінансові компанії порушують ваші права і що можна зробити, щоб запобігти цьому?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69E4468D-0A2E-AFCA-57C2-649E3D91B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7385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D6E2D2-8947-B278-C0E7-58D0309D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60700D86-BAA9-2A7B-81CD-80ACF73CE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3CF397-E317-7E27-5F7B-47F4DD765552}"/>
              </a:ext>
            </a:extLst>
          </p:cNvPr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Захист прав споживачів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фінансових послуг</a:t>
            </a:r>
          </a:p>
        </p:txBody>
      </p:sp>
    </p:spTree>
    <p:extLst>
      <p:ext uri="{BB962C8B-B14F-4D97-AF65-F5344CB8AC3E}">
        <p14:creationId xmlns:p14="http://schemas.microsoft.com/office/powerpoint/2010/main" val="7141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D595F-A57C-CBC4-285B-C1B92A6C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CDA12B4B-FF46-D165-B4B7-98F7CFBF2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0AAA7E0C-6050-4149-3C99-1F2661A0D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6C27C7EE-789B-0720-70FB-28F2EF6B32E6}"/>
              </a:ext>
            </a:extLst>
          </p:cNvPr>
          <p:cNvGrpSpPr/>
          <p:nvPr/>
        </p:nvGrpSpPr>
        <p:grpSpPr>
          <a:xfrm>
            <a:off x="2448977" y="2057801"/>
            <a:ext cx="9087703" cy="2011847"/>
            <a:chOff x="1856505" y="833749"/>
            <a:chExt cx="9087703" cy="2011847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id="{0E82D7D1-FD7E-2E68-92E8-DF6D32375E47}"/>
                </a:ext>
              </a:extLst>
            </p:cNvPr>
            <p:cNvSpPr/>
            <p:nvPr/>
          </p:nvSpPr>
          <p:spPr>
            <a:xfrm>
              <a:off x="2029708" y="1184853"/>
              <a:ext cx="8914500" cy="1660743"/>
            </a:xfrm>
            <a:prstGeom prst="roundRect">
              <a:avLst>
                <a:gd name="adj" fmla="val 948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Фінансовий омбудсмен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незалежний посередник, уповноважений розглядати скарги споживачів фінансових послуг щодо недобросовісних або незаконних дій фінансових установ із метою відновлення порушених прав.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C60F28D-42F2-D76C-A014-ABAE3741A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8877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5952</TotalTime>
  <Words>570</Words>
  <Application>Microsoft Office PowerPoint</Application>
  <PresentationFormat>Широкоэкранный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Times New Roman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Fizmat</cp:lastModifiedBy>
  <cp:revision>644</cp:revision>
  <dcterms:created xsi:type="dcterms:W3CDTF">2024-10-18T07:15:42Z</dcterms:created>
  <dcterms:modified xsi:type="dcterms:W3CDTF">2025-11-13T17:47:58Z</dcterms:modified>
</cp:coreProperties>
</file>